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80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84" r:id="rId12"/>
    <p:sldId id="265" r:id="rId13"/>
    <p:sldId id="267" r:id="rId14"/>
    <p:sldId id="269" r:id="rId15"/>
    <p:sldId id="271" r:id="rId16"/>
    <p:sldId id="272" r:id="rId17"/>
    <p:sldId id="274" r:id="rId18"/>
    <p:sldId id="276" r:id="rId19"/>
    <p:sldId id="277" r:id="rId20"/>
    <p:sldId id="278" r:id="rId21"/>
    <p:sldId id="282" r:id="rId22"/>
    <p:sldId id="279" r:id="rId23"/>
    <p:sldId id="283" r:id="rId24"/>
  </p:sldIdLst>
  <p:sldSz cx="14630400" cy="8229600"/>
  <p:notesSz cx="82296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2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62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4A243-9AD5-6399-AD03-D2F3E07DB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64A9B-ED48-B025-A30F-EA93A8D8CC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B1B61-EE8B-801A-5457-005A177DF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2D583-DEE5-21CB-9069-CAF9284FAC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69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07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14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15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16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17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18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19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20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21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32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22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85C17-A85C-87D9-5F69-608316065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5FC10-2917-6ADC-460E-DD3730032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36254-3CAE-3643-26B9-5CD725D4E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22321-2B25-8D7A-1463-AA09171C8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latin typeface="Arial" panose="020B0604020202020204" pitchFamily="34" charset="0"/>
              </a:rPr>
              <a:t>23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618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18" Type="http://schemas.openxmlformats.org/officeDocument/2006/relationships/image" Target="../media/image3.png"/><Relationship Id="rId3" Type="http://schemas.openxmlformats.org/officeDocument/2006/relationships/image" Target="../media/image10.png"/><Relationship Id="rId21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svg"/><Relationship Id="rId11" Type="http://schemas.openxmlformats.org/officeDocument/2006/relationships/image" Target="../media/image18.svg"/><Relationship Id="rId5" Type="http://schemas.openxmlformats.org/officeDocument/2006/relationships/image" Target="../media/image12.png"/><Relationship Id="rId15" Type="http://schemas.openxmlformats.org/officeDocument/2006/relationships/image" Target="../media/image22.jpg"/><Relationship Id="rId10" Type="http://schemas.openxmlformats.org/officeDocument/2006/relationships/image" Target="../media/image17.png"/><Relationship Id="rId19" Type="http://schemas.openxmlformats.org/officeDocument/2006/relationships/image" Target="../media/image4.png"/><Relationship Id="rId4" Type="http://schemas.openxmlformats.org/officeDocument/2006/relationships/image" Target="../media/image11.svg"/><Relationship Id="rId9" Type="http://schemas.openxmlformats.org/officeDocument/2006/relationships/image" Target="../media/image16.svg"/><Relationship Id="rId1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6.png"/><Relationship Id="rId4" Type="http://schemas.openxmlformats.org/officeDocument/2006/relationships/image" Target="../media/image26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5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4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.png"/><Relationship Id="rId3" Type="http://schemas.openxmlformats.org/officeDocument/2006/relationships/image" Target="../media/image51.png"/><Relationship Id="rId7" Type="http://schemas.openxmlformats.org/officeDocument/2006/relationships/image" Target="../media/image55.sv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5" Type="http://schemas.openxmlformats.org/officeDocument/2006/relationships/image" Target="../media/image53.png"/><Relationship Id="rId15" Type="http://schemas.openxmlformats.org/officeDocument/2006/relationships/image" Target="../media/image6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4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3.pn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64.jpg"/><Relationship Id="rId4" Type="http://schemas.openxmlformats.org/officeDocument/2006/relationships/image" Target="../media/image4.png"/><Relationship Id="rId9" Type="http://schemas.openxmlformats.org/officeDocument/2006/relationships/image" Target="../media/image6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3.png"/><Relationship Id="rId7" Type="http://schemas.openxmlformats.org/officeDocument/2006/relationships/image" Target="../media/image65.jpg"/><Relationship Id="rId12" Type="http://schemas.openxmlformats.org/officeDocument/2006/relationships/image" Target="../media/image7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69.jpg"/><Relationship Id="rId5" Type="http://schemas.openxmlformats.org/officeDocument/2006/relationships/image" Target="../media/image5.png"/><Relationship Id="rId10" Type="http://schemas.openxmlformats.org/officeDocument/2006/relationships/image" Target="../media/image68.jpg"/><Relationship Id="rId4" Type="http://schemas.openxmlformats.org/officeDocument/2006/relationships/image" Target="../media/image4.png"/><Relationship Id="rId9" Type="http://schemas.openxmlformats.org/officeDocument/2006/relationships/image" Target="../media/image6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3.png"/><Relationship Id="rId7" Type="http://schemas.openxmlformats.org/officeDocument/2006/relationships/image" Target="../media/image7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3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sv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5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Relationship Id="rId1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jpg"/><Relationship Id="rId5" Type="http://schemas.openxmlformats.org/officeDocument/2006/relationships/image" Target="../media/image87.png"/><Relationship Id="rId10" Type="http://schemas.openxmlformats.org/officeDocument/2006/relationships/image" Target="../media/image6.png"/><Relationship Id="rId4" Type="http://schemas.openxmlformats.org/officeDocument/2006/relationships/image" Target="../media/image86.png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0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4885" y="474735"/>
            <a:ext cx="13836612" cy="1754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4850"/>
              </a:lnSpc>
            </a:pPr>
            <a:r>
              <a:rPr lang="ru-RU" sz="4000" dirty="0">
                <a:latin typeface="Arial" panose="020B0604020202020204" pitchFamily="34" charset="0"/>
              </a:rPr>
              <a:t>Как создавать профессиональные связи и возможности через нестандартные площадки и экспертные диалоги</a:t>
            </a:r>
            <a:endParaRPr lang="en-US" sz="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2131958"/>
            <a:ext cx="5905348" cy="3801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dirty="0">
                <a:latin typeface="Arial" panose="020B0604020202020204" pitchFamily="34" charset="0"/>
              </a:rPr>
              <a:t>Сегодня мы не будем говорить о том, как раскрутиться в соцсетях или сделать красивое портфолио. Сегодня про то, что реально двигает предпринимателя: сильные партнёрства, доверие и среда, в которой вы работаете.</a:t>
            </a:r>
          </a:p>
          <a:p>
            <a:pPr>
              <a:lnSpc>
                <a:spcPts val="2500"/>
              </a:lnSpc>
            </a:pPr>
            <a:br>
              <a:rPr lang="ru-RU" sz="1600" dirty="0">
                <a:latin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</a:rPr>
              <a:t>Всё, что мы делаем, начиная с медийности и публикаций, может быть первым шагом к этому, но пока это ещё не доверие, ещё не партнёрство, ещё не среда, где появляются настоящие возможности.</a:t>
            </a:r>
            <a:endParaRPr lang="en-US" sz="15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374843" y="5630621"/>
            <a:ext cx="7556421" cy="1247023"/>
          </a:xfrm>
          <a:prstGeom prst="roundRect">
            <a:avLst>
              <a:gd name="adj" fmla="val 12083"/>
            </a:avLst>
          </a:prstGeom>
          <a:solidFill>
            <a:srgbClr val="D9D9D9"/>
          </a:solidFill>
          <a:ln/>
        </p:spPr>
      </p:sp>
      <p:sp>
        <p:nvSpPr>
          <p:cNvPr id="9" name="Text 5"/>
          <p:cNvSpPr/>
          <p:nvPr/>
        </p:nvSpPr>
        <p:spPr>
          <a:xfrm>
            <a:off x="1401291" y="5870801"/>
            <a:ext cx="550352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dirty="0">
                <a:latin typeface="Arial" panose="020B0604020202020204" pitchFamily="34" charset="0"/>
              </a:rPr>
              <a:t>Про партнёров, доверие и среду, а не про продвижение </a:t>
            </a:r>
          </a:p>
          <a:p>
            <a:pPr>
              <a:lnSpc>
                <a:spcPts val="2500"/>
              </a:lnSpc>
            </a:pPr>
            <a:r>
              <a:rPr lang="ru-RU" sz="1600" dirty="0">
                <a:latin typeface="Arial" panose="020B0604020202020204" pitchFamily="34" charset="0"/>
              </a:rPr>
              <a:t>(хотя и это тоже)</a:t>
            </a: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8EADE7F3-2852-FD76-7B38-7A0BEB6842DF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89AA4AB1-38BC-01E3-F2D6-C88A8864FAA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64" name="Группа 63">
              <a:extLst>
                <a:ext uri="{FF2B5EF4-FFF2-40B4-BE49-F238E27FC236}">
                  <a16:creationId xmlns:a16="http://schemas.microsoft.com/office/drawing/2014/main" id="{866C54B0-3850-7265-F0A3-44D83B2745CD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49" name="Рисунок 48">
                <a:extLst>
                  <a:ext uri="{FF2B5EF4-FFF2-40B4-BE49-F238E27FC236}">
                    <a16:creationId xmlns:a16="http://schemas.microsoft.com/office/drawing/2014/main" id="{EC40B618-D456-4E53-4C0F-FD59029F3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9E550B07-9772-2810-50B1-B8C3DDAB626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04A04756-8E1E-2714-4878-27F3743D36D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4CFCF6FF-D340-F912-F825-23A9B93ED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4" name="Рисунок 53">
                  <a:extLst>
                    <a:ext uri="{FF2B5EF4-FFF2-40B4-BE49-F238E27FC236}">
                      <a16:creationId xmlns:a16="http://schemas.microsoft.com/office/drawing/2014/main" id="{C50EE2C1-0470-DB58-26F8-8265C356F5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A75F43A9-F3C3-E686-7C1E-3D02BF0CB2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56C336-9B3A-D104-B431-FF08CB89BA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634" r="5408"/>
          <a:stretch>
            <a:fillRect/>
          </a:stretch>
        </p:blipFill>
        <p:spPr>
          <a:xfrm>
            <a:off x="8171307" y="2131958"/>
            <a:ext cx="5905348" cy="47456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936B-9BCC-2D1C-C1B2-B2490AB20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148BCEAC-7366-5C95-C017-EF3C4B5B17F2}"/>
              </a:ext>
            </a:extLst>
          </p:cNvPr>
          <p:cNvSpPr/>
          <p:nvPr/>
        </p:nvSpPr>
        <p:spPr>
          <a:xfrm>
            <a:off x="793790" y="104882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endParaRPr lang="en-US" sz="3900" dirty="0">
              <a:latin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6E0EE11-F78B-48D6-3ECB-3D82A7037E14}"/>
              </a:ext>
            </a:extLst>
          </p:cNvPr>
          <p:cNvSpPr/>
          <p:nvPr/>
        </p:nvSpPr>
        <p:spPr>
          <a:xfrm>
            <a:off x="630414" y="1109602"/>
            <a:ext cx="5868268" cy="377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55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дизайн студии «POLINA CHAPLANOVA DESIGN»</a:t>
            </a: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6E527F-3572-F1E6-3837-13F729442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750" y="461807"/>
            <a:ext cx="4472236" cy="6718852"/>
          </a:xfrm>
          <a:prstGeom prst="rect">
            <a:avLst/>
          </a:prstGeom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A00CE627-73D3-DE1E-E78C-15DA7316E36C}"/>
              </a:ext>
            </a:extLst>
          </p:cNvPr>
          <p:cNvSpPr/>
          <p:nvPr/>
        </p:nvSpPr>
        <p:spPr>
          <a:xfrm>
            <a:off x="537377" y="1673561"/>
            <a:ext cx="8119098" cy="4981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FB98086C-CED0-F47E-C704-142EF5341162}"/>
              </a:ext>
            </a:extLst>
          </p:cNvPr>
          <p:cNvSpPr/>
          <p:nvPr/>
        </p:nvSpPr>
        <p:spPr>
          <a:xfrm>
            <a:off x="5194580" y="374163"/>
            <a:ext cx="2964264" cy="449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 ЧАПЛАНОВА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53503290-6087-8B13-D0B7-50B77AF0E048}"/>
              </a:ext>
            </a:extLst>
          </p:cNvPr>
          <p:cNvSpPr/>
          <p:nvPr/>
        </p:nvSpPr>
        <p:spPr>
          <a:xfrm>
            <a:off x="537377" y="6264139"/>
            <a:ext cx="8119098" cy="1154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9AE296C-D3A5-7B17-3EFF-75FEB2BBEFD0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C4CB09F9-9E37-1457-A37C-525519951C6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F524043-1D87-6EC7-AA11-9FC5799AA9E9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845F7676-55B1-2AE2-3FBF-60AA1D3858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EFBA3D3A-81E0-92C9-B4BC-9998E715468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A099F61-5DF5-787D-B214-E9C407D74595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EA1333DC-3991-A139-82A4-9519534EFF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1585EA59-3EF5-B6FF-E492-B6AD6CE434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26807C28-3FB5-DE9F-EFBA-EE9656DE9B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86924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04016" y="551573"/>
            <a:ext cx="10233779" cy="528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Почему сейчас сложно быть предпринимателем?</a:t>
            </a:r>
            <a:endParaRPr lang="en-US" sz="3300" dirty="0">
              <a:latin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35436" y="1396365"/>
            <a:ext cx="4228624" cy="2521268"/>
          </a:xfrm>
          <a:prstGeom prst="roundRect">
            <a:avLst>
              <a:gd name="adj" fmla="val 4352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576" y="1396365"/>
            <a:ext cx="91440" cy="2521268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6" name="Text 4"/>
          <p:cNvSpPr/>
          <p:nvPr/>
        </p:nvSpPr>
        <p:spPr>
          <a:xfrm>
            <a:off x="906303" y="1598652"/>
            <a:ext cx="3755469" cy="527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Предпринимателей стало очень много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06303" y="2207300"/>
            <a:ext cx="3755469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Количество профессионалов в сфере растёт каждый год: новые компании, фрилансеры, молодые специалисты. Конкуренция усиливается, и просто быть на рынке уже недостаточно.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998600" y="1396365"/>
            <a:ext cx="4228624" cy="2521268"/>
          </a:xfrm>
          <a:prstGeom prst="roundRect">
            <a:avLst>
              <a:gd name="adj" fmla="val 4352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975740" y="1396365"/>
            <a:ext cx="91440" cy="2521268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10" name="Text 8"/>
          <p:cNvSpPr/>
          <p:nvPr/>
        </p:nvSpPr>
        <p:spPr>
          <a:xfrm>
            <a:off x="5269467" y="1598652"/>
            <a:ext cx="3755469" cy="527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Клиентов не становится кратно больше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269467" y="2207300"/>
            <a:ext cx="3755469" cy="1508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Несмотря на рост числа предпринимателей, количество реальных заказов остаётся примерно на том же уровне. Новые клиенты распределяются между уже существующими игроками, и получить крупный проект становится сложнее.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361765" y="1396365"/>
            <a:ext cx="4228624" cy="2521268"/>
          </a:xfrm>
          <a:prstGeom prst="roundRect">
            <a:avLst>
              <a:gd name="adj" fmla="val 4352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338905" y="1396365"/>
            <a:ext cx="91440" cy="2521268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14" name="Text 12"/>
          <p:cNvSpPr/>
          <p:nvPr/>
        </p:nvSpPr>
        <p:spPr>
          <a:xfrm>
            <a:off x="9632632" y="1598652"/>
            <a:ext cx="3755469" cy="527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Все говорят про продвижение и медийность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632632" y="2207300"/>
            <a:ext cx="3755469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Соцсети, публикации, участие в выставках — это важно, но сами по себе не создают глубокого доверия. Без него продвижение остаётся поверхностным.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436" y="4270003"/>
            <a:ext cx="4228624" cy="2772608"/>
          </a:xfrm>
          <a:prstGeom prst="roundRect">
            <a:avLst>
              <a:gd name="adj" fmla="val 3958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2576" y="4270003"/>
            <a:ext cx="91440" cy="2772608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18" name="Text 16"/>
          <p:cNvSpPr/>
          <p:nvPr/>
        </p:nvSpPr>
        <p:spPr>
          <a:xfrm>
            <a:off x="906303" y="4472291"/>
            <a:ext cx="3755469" cy="5279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Многим всё равно не хватает сильных партнёров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06303" y="5080938"/>
            <a:ext cx="3755469" cy="1759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Надёжные сильные игроки рынка, проверенные партнёры, коллеги по проектам — всё это решает качество работы и открывает новые возможности. Без таких связей даже опытные предприниматели сталкиваются с проблемами реализации проектов.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998600" y="4270003"/>
            <a:ext cx="4228624" cy="2772608"/>
          </a:xfrm>
          <a:prstGeom prst="roundRect">
            <a:avLst>
              <a:gd name="adj" fmla="val 3958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75740" y="4270003"/>
            <a:ext cx="91440" cy="2772608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22" name="Text 20"/>
          <p:cNvSpPr/>
          <p:nvPr/>
        </p:nvSpPr>
        <p:spPr>
          <a:xfrm>
            <a:off x="5269467" y="4472291"/>
            <a:ext cx="3268028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Проблема не только в клиентах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269467" y="4816976"/>
            <a:ext cx="3755469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Главная боль — не только в заказчиках. Проблема в профессиональной среде: кто готов поддержать, кто разделяет ценности, с кем можно строить долгосрочные и доверительные отношения.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3E7733C-5AE3-C144-9F69-D3BF45827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215" y="4334460"/>
            <a:ext cx="2028077" cy="2704103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43856A37-DFFD-7366-242E-9BC9C2989807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1B0066-AA78-F93B-195A-669EBE26BCCF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76B74D92-0352-894E-9379-F79C08B9CEB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338DA5A4-272C-421D-41BF-4D016B33D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AD2E70AD-8346-D83E-D223-7834CCEA6E03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4ABE587-9F13-343F-35DD-C740A45DEE56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1" name="Рисунок 40">
                  <a:extLst>
                    <a:ext uri="{FF2B5EF4-FFF2-40B4-BE49-F238E27FC236}">
                      <a16:creationId xmlns:a16="http://schemas.microsoft.com/office/drawing/2014/main" id="{F5F0877E-9E1F-611E-489F-02A2E25DA3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2" name="Рисунок 41">
                  <a:extLst>
                    <a:ext uri="{FF2B5EF4-FFF2-40B4-BE49-F238E27FC236}">
                      <a16:creationId xmlns:a16="http://schemas.microsoft.com/office/drawing/2014/main" id="{E9C80557-3507-B5A1-310F-BB611D2B15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3" name="Рисунок 42">
                  <a:extLst>
                    <a:ext uri="{FF2B5EF4-FFF2-40B4-BE49-F238E27FC236}">
                      <a16:creationId xmlns:a16="http://schemas.microsoft.com/office/drawing/2014/main" id="{19165A77-8D9B-B401-70C0-8A69D2A651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30103" y="751106"/>
            <a:ext cx="6366629" cy="528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Медийность — это важно (но…)</a:t>
            </a:r>
            <a:endParaRPr lang="en-US" sz="330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0103" y="1615619"/>
            <a:ext cx="4045744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Предыдущая </a:t>
            </a:r>
            <a:r>
              <a:rPr lang="ru-RU" sz="1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тема была</a:t>
            </a:r>
            <a:r>
              <a:rPr lang="en-US" sz="1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— про медийность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30103" y="2014121"/>
            <a:ext cx="6258520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Ранее я подробно рассказывала о том, как медийные инструменты помогают предпринимателю: публикации в журналах, участие в конференциях, ТВ-проекты. Это создаёт узнаваемость и помогает строить имидж.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5862" y="742130"/>
            <a:ext cx="448747" cy="4487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312844" y="742130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Преподавание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312844" y="1140632"/>
            <a:ext cx="2428161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Обучение и мастер-классы укрепляют статус эксперта, дают новый контекст и новые профессиональные связи.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9240" y="742130"/>
            <a:ext cx="448747" cy="44874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526222" y="742130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Публикации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1526222" y="1140632"/>
            <a:ext cx="2428161" cy="1508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Статьи и публикации в специализированных СМИ поддерживают авторитет и служат доказательством опыта, но сами по себе не создают партнёрства.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7534156" y="3265186"/>
            <a:ext cx="6258520" cy="892731"/>
          </a:xfrm>
          <a:prstGeom prst="roundRect">
            <a:avLst>
              <a:gd name="adj" fmla="val 3017"/>
            </a:avLst>
          </a:prstGeom>
          <a:solidFill>
            <a:srgbClr val="F7BABA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3583" y="3526267"/>
            <a:ext cx="224314" cy="17942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17324" y="3444494"/>
            <a:ext cx="5495925" cy="502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Финальная мысль: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Медийность работает. Но сегодня мы говорим не про продвижение, а про доверие и партнёрство.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830103" y="4886147"/>
            <a:ext cx="4228624" cy="2381964"/>
          </a:xfrm>
          <a:prstGeom prst="roundRect">
            <a:avLst>
              <a:gd name="adj" fmla="val 1131"/>
            </a:avLst>
          </a:prstGeom>
          <a:solidFill>
            <a:srgbClr val="F3E8E8"/>
          </a:solidFill>
          <a:ln/>
        </p:spPr>
      </p:sp>
      <p:sp>
        <p:nvSpPr>
          <p:cNvPr id="16" name="Shape 11"/>
          <p:cNvSpPr/>
          <p:nvPr/>
        </p:nvSpPr>
        <p:spPr>
          <a:xfrm>
            <a:off x="1009530" y="5065574"/>
            <a:ext cx="538520" cy="538520"/>
          </a:xfrm>
          <a:prstGeom prst="roundRect">
            <a:avLst>
              <a:gd name="adj" fmla="val 16978173"/>
            </a:avLst>
          </a:prstGeom>
          <a:solidFill>
            <a:srgbClr val="F5A3A3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7644" y="5213568"/>
            <a:ext cx="242292" cy="2422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09530" y="5738634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ТВ-проекты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009530" y="6083320"/>
            <a:ext cx="3869769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Работа на телевидении позволяет показывать профессионализм, делиться экспертным мнением и привлекать внимание аудитории.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5193267" y="4886147"/>
            <a:ext cx="4228624" cy="2381964"/>
          </a:xfrm>
          <a:prstGeom prst="roundRect">
            <a:avLst>
              <a:gd name="adj" fmla="val 1131"/>
            </a:avLst>
          </a:prstGeom>
          <a:solidFill>
            <a:srgbClr val="F3E8E8"/>
          </a:solidFill>
          <a:ln/>
        </p:spPr>
      </p:sp>
      <p:sp>
        <p:nvSpPr>
          <p:cNvPr id="21" name="Shape 15"/>
          <p:cNvSpPr/>
          <p:nvPr/>
        </p:nvSpPr>
        <p:spPr>
          <a:xfrm>
            <a:off x="5372694" y="5065574"/>
            <a:ext cx="538520" cy="538520"/>
          </a:xfrm>
          <a:prstGeom prst="roundRect">
            <a:avLst>
              <a:gd name="adj" fmla="val 16978173"/>
            </a:avLst>
          </a:prstGeom>
          <a:solidFill>
            <a:srgbClr val="F5A3A3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20808" y="5213568"/>
            <a:ext cx="242292" cy="24229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372694" y="5738634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Выставки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5372694" y="6083320"/>
            <a:ext cx="3869769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Участие в выставках даёт возможность демонстрировать работы вживую, знакомиться с коллегами, партнёрами и потенциальными клиентами.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5" name="Shape 18"/>
          <p:cNvSpPr/>
          <p:nvPr/>
        </p:nvSpPr>
        <p:spPr>
          <a:xfrm>
            <a:off x="9556432" y="4886147"/>
            <a:ext cx="4228624" cy="2381964"/>
          </a:xfrm>
          <a:prstGeom prst="roundRect">
            <a:avLst>
              <a:gd name="adj" fmla="val 1131"/>
            </a:avLst>
          </a:prstGeom>
          <a:solidFill>
            <a:srgbClr val="F3E8E8"/>
          </a:solidFill>
          <a:ln/>
        </p:spPr>
      </p:sp>
      <p:sp>
        <p:nvSpPr>
          <p:cNvPr id="26" name="Shape 19"/>
          <p:cNvSpPr/>
          <p:nvPr/>
        </p:nvSpPr>
        <p:spPr>
          <a:xfrm>
            <a:off x="9735859" y="5065574"/>
            <a:ext cx="538520" cy="538520"/>
          </a:xfrm>
          <a:prstGeom prst="roundRect">
            <a:avLst>
              <a:gd name="adj" fmla="val 16978173"/>
            </a:avLst>
          </a:prstGeom>
          <a:solidFill>
            <a:srgbClr val="F5A3A3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883972" y="5213568"/>
            <a:ext cx="242292" cy="24229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735859" y="5738634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Радио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9735859" y="6083320"/>
            <a:ext cx="3869769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Экспертные эфиры помогают показать мышление, подходы к работе и создают доверительные первые контакты с профессионалами и партнёрами.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E65564E6-A8FC-A126-BCDE-CD706999C6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2482" y="3300685"/>
            <a:ext cx="2058250" cy="116260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AC8B512-B5EA-DB90-8E37-0FCD360AEBD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6635" b="21949"/>
          <a:stretch>
            <a:fillRect/>
          </a:stretch>
        </p:blipFill>
        <p:spPr>
          <a:xfrm>
            <a:off x="3224405" y="3172719"/>
            <a:ext cx="883087" cy="139422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3863E18-2B54-AA49-8130-502B9C712C2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99581" y="3181630"/>
            <a:ext cx="1073113" cy="1430817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03B8E18-D775-CF55-6F47-CF0E67A4514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2367" y="3156792"/>
            <a:ext cx="1113173" cy="1484230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E36B98F0-C909-A9C0-67C6-AD47E02FCBCF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026B0776-920C-F96F-D578-B6E4CA56162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07816284-91B7-F58E-282E-1DCC51E2BD3B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5D263C3A-E7EF-77B1-F03D-52E6BCD0C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3" name="Группа 52">
                <a:extLst>
                  <a:ext uri="{FF2B5EF4-FFF2-40B4-BE49-F238E27FC236}">
                    <a16:creationId xmlns:a16="http://schemas.microsoft.com/office/drawing/2014/main" id="{C5AD94EA-E192-7E79-59AA-B66708941E1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9E39C9C-0619-0654-328F-5D6DFF0D1F3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C0F7B8CB-E0B3-A9CB-E1CB-3807A75F1C2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6" name="Рисунок 55">
                  <a:extLst>
                    <a:ext uri="{FF2B5EF4-FFF2-40B4-BE49-F238E27FC236}">
                      <a16:creationId xmlns:a16="http://schemas.microsoft.com/office/drawing/2014/main" id="{45F074E5-4955-7315-E346-E3E480EEC0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7" name="Рисунок 56">
                  <a:extLst>
                    <a:ext uri="{FF2B5EF4-FFF2-40B4-BE49-F238E27FC236}">
                      <a16:creationId xmlns:a16="http://schemas.microsoft.com/office/drawing/2014/main" id="{DE5DFEE7-B91F-76D0-49DE-960E8E302E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27">
            <a:extLst>
              <a:ext uri="{FF2B5EF4-FFF2-40B4-BE49-F238E27FC236}">
                <a16:creationId xmlns:a16="http://schemas.microsoft.com/office/drawing/2014/main" id="{017B59F6-00EF-9AE6-B1A4-6DA45A137302}"/>
              </a:ext>
            </a:extLst>
          </p:cNvPr>
          <p:cNvSpPr/>
          <p:nvPr/>
        </p:nvSpPr>
        <p:spPr>
          <a:xfrm>
            <a:off x="519901" y="6457396"/>
            <a:ext cx="13815224" cy="576024"/>
          </a:xfrm>
          <a:prstGeom prst="roundRect">
            <a:avLst>
              <a:gd name="adj" fmla="val 4364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550723" y="500721"/>
            <a:ext cx="5958245" cy="563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400"/>
              </a:lnSpc>
            </a:pPr>
            <a:r>
              <a:rPr lang="ru-RU" sz="3600" dirty="0"/>
              <a:t>Медийность не всегда гарантирует доверие</a:t>
            </a:r>
            <a:endParaRPr lang="en-US" sz="3500" dirty="0">
              <a:latin typeface="Arial" panose="020B0604020202020204" pitchFamily="34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23" y="1375886"/>
            <a:ext cx="6477476" cy="76592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2175" y="2294930"/>
            <a:ext cx="2500670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Публикация ≠ доверие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42175" y="2668429"/>
            <a:ext cx="6094571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Даже если работа появилась в журнале или в СМИ, это не значит, что с вами сразу будут работать. Люди видят, но не знают лично, не понимают, как решаете задачи, как строите процессы.</a:t>
            </a:r>
            <a:endParaRPr lang="en-US" sz="1500" dirty="0">
              <a:latin typeface="Arial" panose="020B0604020202020204" pitchFamily="34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199" y="1375886"/>
            <a:ext cx="6477476" cy="7659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219652" y="2294930"/>
            <a:ext cx="2556034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Реклама ≠ партнёрство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7219652" y="2668429"/>
            <a:ext cx="6094571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Рекламные посты не создают настоящих профессиональных связей. Партнёрство требует времени, общения и совместного решения задач.</a:t>
            </a:r>
            <a:endParaRPr lang="en-US" sz="1500" dirty="0">
              <a:latin typeface="Arial" panose="020B0604020202020204" pitchFamily="34" charset="0"/>
            </a:endParaRPr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723" y="3686770"/>
            <a:ext cx="6477476" cy="7659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2175" y="4605814"/>
            <a:ext cx="2697123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Конференция ≠ команда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742175" y="4979313"/>
            <a:ext cx="6094571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 можете </a:t>
            </a:r>
            <a:r>
              <a:rPr lang="ru-RU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прийти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на конференции, обменяться визитками, но этого недостаточно для доверительных отношений с теми, с кем будете работать.</a:t>
            </a:r>
            <a:endParaRPr lang="en-US" sz="1500" dirty="0">
              <a:latin typeface="Arial" panose="020B0604020202020204" pitchFamily="34" charset="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8199" y="3686770"/>
            <a:ext cx="6477476" cy="76592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219652" y="4605814"/>
            <a:ext cx="3879413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Звонок партнёра ≠ сотрудничество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7219652" y="4979313"/>
            <a:ext cx="6094571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Первичный контакт не означает готовность к совместным проектам. Нужно пройти этап доверия и понять подход к делу.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646449" y="6607593"/>
            <a:ext cx="1266777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Финальная мысль: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Увидеть — не значит выбрать. Настоящее партнёрство строится через взаимодействие, доверие и совместные действия.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17" name="Shape 11"/>
          <p:cNvSpPr/>
          <p:nvPr/>
        </p:nvSpPr>
        <p:spPr>
          <a:xfrm>
            <a:off x="519903" y="6440901"/>
            <a:ext cx="22860" cy="620197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B0A80421-EAA2-9CFB-D5E1-8FA527C90CE7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F0C073AC-03BC-E802-EF8E-C32716274BC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8F5C3337-4721-5E86-7BAB-73DD0120C47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66B370D2-05F8-B26E-12E2-D8CEA2195B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177A8D93-FE43-8C87-DA81-CCBE4A8F6895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7B72816F-5611-0D68-7D96-2F8AE06DEED6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325226DB-71BC-D417-7716-339A9E366AA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9D791D5B-A28D-9D1E-E063-99A4A7C7DF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BF1CD262-6972-705F-B27C-163E9F1134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25686" y="543997"/>
            <a:ext cx="3661053" cy="457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Новый фокус</a:t>
            </a:r>
            <a:endParaRPr lang="en-US" sz="2850" dirty="0">
              <a:latin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13648" y="1153239"/>
            <a:ext cx="4511516" cy="1184077"/>
          </a:xfrm>
          <a:prstGeom prst="roundRect">
            <a:avLst>
              <a:gd name="adj" fmla="val 517"/>
            </a:avLst>
          </a:prstGeom>
          <a:solidFill>
            <a:srgbClr val="F5A3A3"/>
          </a:solidFill>
          <a:ln/>
        </p:spPr>
      </p:sp>
      <p:sp>
        <p:nvSpPr>
          <p:cNvPr id="5" name="Text 3"/>
          <p:cNvSpPr/>
          <p:nvPr/>
        </p:nvSpPr>
        <p:spPr>
          <a:xfrm>
            <a:off x="769144" y="1254323"/>
            <a:ext cx="2680930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Сегодня говорим </a:t>
            </a:r>
            <a:r>
              <a:rPr lang="en-US" sz="1700" b="1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не</a:t>
            </a:r>
            <a:r>
              <a:rPr lang="en-US" sz="17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про:</a:t>
            </a:r>
            <a:endParaRPr lang="en-US" sz="1700" dirty="0">
              <a:latin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769144" y="1629966"/>
            <a:ext cx="4200525" cy="686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ru-RU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Заказчиков</a:t>
            </a:r>
            <a:endParaRPr lang="en-US" sz="12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Автоворонки</a:t>
            </a:r>
            <a:endParaRPr lang="en-US" sz="12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Соц</a:t>
            </a:r>
            <a:r>
              <a:rPr lang="ru-RU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ю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сети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5400318" y="1254323"/>
            <a:ext cx="2196584" cy="274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Сегодня фокус на:</a:t>
            </a:r>
            <a:endParaRPr lang="en-US" sz="1700" b="1" dirty="0">
              <a:latin typeface="Arial" panose="020B0604020202020204" pitchFamily="34" charset="0"/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318" y="1661993"/>
            <a:ext cx="155496" cy="155496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400318" y="1884045"/>
            <a:ext cx="8287822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0" name="Text 7"/>
          <p:cNvSpPr/>
          <p:nvPr/>
        </p:nvSpPr>
        <p:spPr>
          <a:xfrm>
            <a:off x="5400318" y="2007513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Сильных партнёрах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400318" y="2337316"/>
            <a:ext cx="828782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Тех, кто 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помогает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реализовать проекты и открывает новые возможности.</a:t>
            </a: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0318" y="2779871"/>
            <a:ext cx="155496" cy="155496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400318" y="3001923"/>
            <a:ext cx="8287822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4" name="Text 10"/>
          <p:cNvSpPr/>
          <p:nvPr/>
        </p:nvSpPr>
        <p:spPr>
          <a:xfrm>
            <a:off x="5400318" y="3125391"/>
            <a:ext cx="2316123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Профессиональной среде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5400318" y="3455194"/>
            <a:ext cx="828782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Окружении, 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которое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поддерживает, вдохновляет и делится опытом.</a:t>
            </a: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0318" y="3897749"/>
            <a:ext cx="155496" cy="155496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5400318" y="4119801"/>
            <a:ext cx="8287822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8" name="Text 13"/>
          <p:cNvSpPr/>
          <p:nvPr/>
        </p:nvSpPr>
        <p:spPr>
          <a:xfrm>
            <a:off x="5400318" y="4243268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Доверии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5400318" y="4573072"/>
            <a:ext cx="828782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Без него 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невозможно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выстроить долгосрочные и продуктивные отношения.</a:t>
            </a: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00318" y="5015627"/>
            <a:ext cx="155496" cy="155496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5400318" y="5237678"/>
            <a:ext cx="8287822" cy="2286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22" name="Text 16"/>
          <p:cNvSpPr/>
          <p:nvPr/>
        </p:nvSpPr>
        <p:spPr>
          <a:xfrm>
            <a:off x="5400318" y="5361146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Возможностях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5400318" y="5690949"/>
            <a:ext cx="828782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выставки, 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совместные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проекты, уникальные форматы, которые открываются через взаимодействие.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725686" y="6240423"/>
            <a:ext cx="12954952" cy="714558"/>
          </a:xfrm>
          <a:prstGeom prst="roundRect">
            <a:avLst>
              <a:gd name="adj" fmla="val 4541"/>
            </a:avLst>
          </a:prstGeom>
          <a:solidFill>
            <a:srgbClr val="F7BABA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181" y="6451044"/>
            <a:ext cx="194429" cy="1554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31106" y="6380321"/>
            <a:ext cx="1229403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Сегодня хочу сместить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внимание с видимости и продвижения на глубокие связи, которые реально влияют на работу </a:t>
            </a:r>
            <a:endParaRPr lang="ru-RU" sz="1600" b="1" dirty="0">
              <a:solidFill>
                <a:srgbClr val="000000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 развитие предпринимателей.</a:t>
            </a:r>
            <a:endParaRPr lang="en-US" sz="1600" b="1" dirty="0">
              <a:latin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33B7754-1C26-C6F7-99A2-7E4C2FA027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1231106" y="2637710"/>
            <a:ext cx="2568893" cy="3211116"/>
          </a:xfrm>
          <a:prstGeom prst="rect">
            <a:avLst/>
          </a:prstGeom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CFFEDF94-2E5E-BBC8-9077-B1E22C0D2E0D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7EC0094-C1FA-34FD-4C72-2F79259C2B6F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E5A8F5F9-2B8C-308A-40AE-1EA21C9E24B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41" name="Рисунок 40">
                <a:extLst>
                  <a:ext uri="{FF2B5EF4-FFF2-40B4-BE49-F238E27FC236}">
                    <a16:creationId xmlns:a16="http://schemas.microsoft.com/office/drawing/2014/main" id="{CB0CA690-2182-1468-C792-B739A02562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2" name="Группа 41">
                <a:extLst>
                  <a:ext uri="{FF2B5EF4-FFF2-40B4-BE49-F238E27FC236}">
                    <a16:creationId xmlns:a16="http://schemas.microsoft.com/office/drawing/2014/main" id="{DD97771B-B069-7745-45C8-D67B3C4AB92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D6941524-7838-F9CF-EC41-C5812A807C0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4" name="Рисунок 43">
                  <a:extLst>
                    <a:ext uri="{FF2B5EF4-FFF2-40B4-BE49-F238E27FC236}">
                      <a16:creationId xmlns:a16="http://schemas.microsoft.com/office/drawing/2014/main" id="{A35FD269-DBCA-E1E7-A51E-FA936718E9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5" name="Рисунок 44">
                  <a:extLst>
                    <a:ext uri="{FF2B5EF4-FFF2-40B4-BE49-F238E27FC236}">
                      <a16:creationId xmlns:a16="http://schemas.microsoft.com/office/drawing/2014/main" id="{B6D909B2-B927-6A7F-1784-98989C3815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6" name="Рисунок 45">
                  <a:extLst>
                    <a:ext uri="{FF2B5EF4-FFF2-40B4-BE49-F238E27FC236}">
                      <a16:creationId xmlns:a16="http://schemas.microsoft.com/office/drawing/2014/main" id="{3B1F2DA9-C04B-C729-DF8D-E30A11DF57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75978" y="505539"/>
            <a:ext cx="4601170" cy="492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Стандартные площадки</a:t>
            </a:r>
            <a:endParaRPr lang="en-US" sz="310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75978" y="1174075"/>
            <a:ext cx="12954952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Основные каналы знакомства с партнёрами и профессионалами: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75978" y="1590794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843499" y="2378273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Социальные сети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843499" y="2695098"/>
            <a:ext cx="6083737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увидеть работы, стиль, личность.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212033" y="1590794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11" name="Shape 8"/>
          <p:cNvSpPr/>
          <p:nvPr/>
        </p:nvSpPr>
        <p:spPr>
          <a:xfrm>
            <a:off x="7379554" y="1758315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7785" y="1896546"/>
            <a:ext cx="226100" cy="2261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79554" y="2378273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СМИ и публикации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7379554" y="2695098"/>
            <a:ext cx="6083856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Экспертное подтверждение, узнаваемость.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675978" y="3207662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16" name="Shape 12"/>
          <p:cNvSpPr/>
          <p:nvPr/>
        </p:nvSpPr>
        <p:spPr>
          <a:xfrm>
            <a:off x="843499" y="3375183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730" y="3513415"/>
            <a:ext cx="226100" cy="2261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43499" y="3995142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Конференции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843499" y="4311967"/>
            <a:ext cx="6083737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Встречи с коллегами, обмен опытом.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7212033" y="3207662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21" name="Shape 16"/>
          <p:cNvSpPr/>
          <p:nvPr/>
        </p:nvSpPr>
        <p:spPr>
          <a:xfrm>
            <a:off x="7379554" y="3375183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7785" y="3513415"/>
            <a:ext cx="226100" cy="2261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379554" y="3995142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Реклама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7379554" y="4311967"/>
            <a:ext cx="6083856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Узнаваемость, но поверхностная.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675978" y="4824531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26" name="Shape 20"/>
          <p:cNvSpPr/>
          <p:nvPr/>
        </p:nvSpPr>
        <p:spPr>
          <a:xfrm>
            <a:off x="843499" y="499205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1730" y="5130284"/>
            <a:ext cx="226100" cy="2261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843499" y="5612011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Портфолио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843499" y="5928836"/>
            <a:ext cx="6083737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Демонстрация проектов, визуальное впечатление.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7212033" y="4824531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31" name="Shape 24"/>
          <p:cNvSpPr/>
          <p:nvPr/>
        </p:nvSpPr>
        <p:spPr>
          <a:xfrm>
            <a:off x="7379554" y="499205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17785" y="5130284"/>
            <a:ext cx="226100" cy="2261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7379554" y="5612011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Холодные контакты</a:t>
            </a:r>
            <a:endParaRPr lang="en-US" sz="1550" b="1" dirty="0">
              <a:latin typeface="Arial" panose="020B0604020202020204" pitchFamily="34" charset="0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7379554" y="5928836"/>
            <a:ext cx="6083856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Звонки, письма, первые знакомства.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675978" y="6645950"/>
            <a:ext cx="12954952" cy="576024"/>
          </a:xfrm>
          <a:prstGeom prst="roundRect">
            <a:avLst>
              <a:gd name="adj" fmla="val 4364"/>
            </a:avLst>
          </a:prstGeom>
          <a:solidFill>
            <a:srgbClr val="F7BABA"/>
          </a:solidFill>
          <a:ln/>
        </p:spPr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499" y="6876217"/>
            <a:ext cx="209431" cy="167521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220451" y="6805017"/>
            <a:ext cx="12242959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Комментарий: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Это первый этап взаимодействия – как анкета. Люди видят вас, оценивают, но доверие ещё не сформировано.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47" name="Shape 8">
            <a:extLst>
              <a:ext uri="{FF2B5EF4-FFF2-40B4-BE49-F238E27FC236}">
                <a16:creationId xmlns:a16="http://schemas.microsoft.com/office/drawing/2014/main" id="{151EDE10-DA61-3E47-B82A-3C225B9D8116}"/>
              </a:ext>
            </a:extLst>
          </p:cNvPr>
          <p:cNvSpPr/>
          <p:nvPr/>
        </p:nvSpPr>
        <p:spPr>
          <a:xfrm>
            <a:off x="801589" y="170664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48" name="Image 1" descr="preencoded.png">
            <a:extLst>
              <a:ext uri="{FF2B5EF4-FFF2-40B4-BE49-F238E27FC236}">
                <a16:creationId xmlns:a16="http://schemas.microsoft.com/office/drawing/2014/main" id="{24248D7E-8441-A365-C604-4C8F89380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820" y="1844873"/>
            <a:ext cx="226100" cy="226100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B7D49780-9243-C584-9E49-216A42059892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740202DA-8713-7542-DF3F-A22EF75BC9F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0DE51374-F170-934E-117D-23BFB6234ABE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29A5EC98-95CE-8FD7-77D0-AC97E9FF1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3" name="Группа 52">
                <a:extLst>
                  <a:ext uri="{FF2B5EF4-FFF2-40B4-BE49-F238E27FC236}">
                    <a16:creationId xmlns:a16="http://schemas.microsoft.com/office/drawing/2014/main" id="{659CAE63-6A46-CF26-8CB2-744798627CA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6F5E4FB-59CD-D4B8-AFE7-E2E3DE30307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A5C6100F-CC06-E088-D760-D69573B2AF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6" name="Рисунок 55">
                  <a:extLst>
                    <a:ext uri="{FF2B5EF4-FFF2-40B4-BE49-F238E27FC236}">
                      <a16:creationId xmlns:a16="http://schemas.microsoft.com/office/drawing/2014/main" id="{826A7517-786D-D59F-495D-9598266C07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7" name="Рисунок 56">
                  <a:extLst>
                    <a:ext uri="{FF2B5EF4-FFF2-40B4-BE49-F238E27FC236}">
                      <a16:creationId xmlns:a16="http://schemas.microsoft.com/office/drawing/2014/main" id="{F92FC31D-0D00-4F01-B5DB-6F41442295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27">
            <a:extLst>
              <a:ext uri="{FF2B5EF4-FFF2-40B4-BE49-F238E27FC236}">
                <a16:creationId xmlns:a16="http://schemas.microsoft.com/office/drawing/2014/main" id="{DEA621D1-7449-B420-4B15-3F7460CE1D36}"/>
              </a:ext>
            </a:extLst>
          </p:cNvPr>
          <p:cNvSpPr/>
          <p:nvPr/>
        </p:nvSpPr>
        <p:spPr>
          <a:xfrm>
            <a:off x="1087517" y="6329481"/>
            <a:ext cx="12954952" cy="576024"/>
          </a:xfrm>
          <a:prstGeom prst="roundRect">
            <a:avLst>
              <a:gd name="adj" fmla="val 4364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837724" y="923146"/>
            <a:ext cx="1160871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принимаются решения на самом деле</a:t>
            </a:r>
            <a:endParaRPr lang="en-US" sz="440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7724" y="1986136"/>
            <a:ext cx="12954952" cy="478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Факторы, реально влияющие на выбор партнёра:</a:t>
            </a:r>
            <a:endParaRPr lang="en-US" sz="2350" dirty="0">
              <a:latin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37724" y="273396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6" name="Text 4"/>
          <p:cNvSpPr/>
          <p:nvPr/>
        </p:nvSpPr>
        <p:spPr>
          <a:xfrm>
            <a:off x="937974" y="2791951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1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615559" y="2816239"/>
            <a:ext cx="301883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Рекомендации коллег</a:t>
            </a:r>
            <a:endParaRPr lang="en-US" sz="2200" b="1" dirty="0">
              <a:latin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615559" y="3311778"/>
            <a:ext cx="554997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Доверие через знакомых.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464743" y="2733967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0" name="Text 8"/>
          <p:cNvSpPr/>
          <p:nvPr/>
        </p:nvSpPr>
        <p:spPr>
          <a:xfrm>
            <a:off x="7564993" y="2791951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42578" y="2816239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Личные контакты</a:t>
            </a:r>
            <a:endParaRPr lang="en-US" sz="2200" b="1" dirty="0">
              <a:latin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242578" y="3311778"/>
            <a:ext cx="555009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Встречи, общие проекты, совместные задачи.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7724" y="4173552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4" name="Text 12"/>
          <p:cNvSpPr/>
          <p:nvPr/>
        </p:nvSpPr>
        <p:spPr>
          <a:xfrm>
            <a:off x="937974" y="4231535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3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615559" y="42558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Доверие</a:t>
            </a:r>
            <a:endParaRPr lang="en-US" sz="2200" b="1" dirty="0">
              <a:latin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615559" y="4751362"/>
            <a:ext cx="554997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Ключевой критерий: согласны ли вы поручить проект?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464743" y="4173552"/>
            <a:ext cx="538520" cy="538520"/>
          </a:xfrm>
          <a:prstGeom prst="roundRect">
            <a:avLst>
              <a:gd name="adj" fmla="val 6668"/>
            </a:avLst>
          </a:prstGeom>
          <a:solidFill>
            <a:srgbClr val="F3E8E8"/>
          </a:solidFill>
          <a:ln/>
        </p:spPr>
      </p:sp>
      <p:sp>
        <p:nvSpPr>
          <p:cNvPr id="18" name="Text 16"/>
          <p:cNvSpPr/>
          <p:nvPr/>
        </p:nvSpPr>
        <p:spPr>
          <a:xfrm>
            <a:off x="7564993" y="4231535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4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242578" y="4255824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Предыдущий опыт</a:t>
            </a:r>
            <a:endParaRPr lang="en-US" sz="2200" b="1" dirty="0">
              <a:latin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242578" y="4751362"/>
            <a:ext cx="5550098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Работали вместе или видели работу в деле.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196697" y="6387346"/>
            <a:ext cx="1259597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Комментарий: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Внешняя медийность важна, но для реального сотрудничества критичны личные связи и доверие.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37724" y="6118146"/>
            <a:ext cx="30480" cy="1304449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E94F034-20D9-F7D2-CD3A-4EB7FC305487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61095554-85A0-214E-E277-A707AA3EDD8F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A9842E9B-07D6-AE4B-1321-BC7E8DA7E60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630403F6-B1F2-BAE2-0D05-2899EFF11A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7" name="Группа 36">
                <a:extLst>
                  <a:ext uri="{FF2B5EF4-FFF2-40B4-BE49-F238E27FC236}">
                    <a16:creationId xmlns:a16="http://schemas.microsoft.com/office/drawing/2014/main" id="{93C1BC70-7674-F2AA-65DD-079E80C8E538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33DE68B2-42FA-D910-2245-837023D04A1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531DAC85-8B11-A120-8919-FF0FEDE2DD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0" name="Рисунок 39">
                  <a:extLst>
                    <a:ext uri="{FF2B5EF4-FFF2-40B4-BE49-F238E27FC236}">
                      <a16:creationId xmlns:a16="http://schemas.microsoft.com/office/drawing/2014/main" id="{BF9FE61E-C738-A26A-9F8E-AECD866F1C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1" name="Рисунок 40">
                  <a:extLst>
                    <a:ext uri="{FF2B5EF4-FFF2-40B4-BE49-F238E27FC236}">
                      <a16:creationId xmlns:a16="http://schemas.microsoft.com/office/drawing/2014/main" id="{9666E07A-36BD-C1E5-C9C8-121FBA6BFF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41402" y="993339"/>
            <a:ext cx="6701076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Где рождается доверие?</a:t>
            </a:r>
            <a:endParaRPr lang="en-US" sz="440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41402" y="2295645"/>
            <a:ext cx="4502468" cy="429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❌</a:t>
            </a: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Не формируют доверие: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41402" y="2964895"/>
            <a:ext cx="6185535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Комментарии под постами</a:t>
            </a:r>
            <a:endParaRPr lang="en-US" sz="18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Рассылки и рекламные письма</a:t>
            </a:r>
            <a:endParaRPr lang="en-US" sz="18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Презентации и портфолио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346156" y="2056329"/>
            <a:ext cx="6530102" cy="2775466"/>
          </a:xfrm>
          <a:prstGeom prst="roundRect">
            <a:avLst>
              <a:gd name="adj" fmla="val 1294"/>
            </a:avLst>
          </a:prstGeom>
          <a:solidFill>
            <a:srgbClr val="F5A3A3"/>
          </a:solidFill>
          <a:ln/>
        </p:spPr>
      </p:sp>
      <p:sp>
        <p:nvSpPr>
          <p:cNvPr id="7" name="Text 5"/>
          <p:cNvSpPr/>
          <p:nvPr/>
        </p:nvSpPr>
        <p:spPr>
          <a:xfrm>
            <a:off x="7585471" y="2295645"/>
            <a:ext cx="3833098" cy="429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✅</a:t>
            </a: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Формируется через:</a:t>
            </a:r>
            <a:endParaRPr lang="en-US" sz="2650" dirty="0">
              <a:latin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85471" y="2964895"/>
            <a:ext cx="6051471" cy="1783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Совместную работу над проектом</a:t>
            </a:r>
            <a:endParaRPr lang="en-US" sz="18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Глубокие разговоры и обсуждения</a:t>
            </a:r>
            <a:endParaRPr lang="en-US" sz="18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Участие в реальных задачах</a:t>
            </a:r>
            <a:endParaRPr lang="en-US" sz="18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Практическое взаимодействие с людьми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37724" y="5847807"/>
            <a:ext cx="12954952" cy="867502"/>
          </a:xfrm>
          <a:prstGeom prst="roundRect">
            <a:avLst>
              <a:gd name="adj" fmla="val 2564"/>
            </a:avLst>
          </a:prstGeom>
          <a:solidFill>
            <a:srgbClr val="F7BABA"/>
          </a:solidFill>
          <a:ln/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039" y="6048732"/>
            <a:ext cx="299204" cy="23931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473577" y="5960086"/>
            <a:ext cx="1193780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Комментарий: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Доверие появляется, когда видишь человека в деле и понимаешь, что он готов решать реальные задачи.</a:t>
            </a:r>
            <a:endParaRPr lang="en-US" sz="1600" dirty="0">
              <a:latin typeface="Arial" panose="020B0604020202020204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7AF088F-0064-26C5-C2BB-3E6F288F7C90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8D5BE4D-537D-BB60-81BE-5E7477E3FB5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BD5BAACC-B019-69BB-CDB9-B9B44C8054E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4504C905-181A-24B0-FB01-4F1D3E54F3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5" name="Группа 24">
                <a:extLst>
                  <a:ext uri="{FF2B5EF4-FFF2-40B4-BE49-F238E27FC236}">
                    <a16:creationId xmlns:a16="http://schemas.microsoft.com/office/drawing/2014/main" id="{1A14BD99-3F52-09E5-4FB5-1C4A568F5350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17B6B5E-AEFC-6C78-DAAB-A65A99D605B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4612E57C-BB60-1FA5-5EFC-B30FBAD51E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0062414B-1F9B-C7EE-1A9A-8CE1A8BED1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8E945469-A89A-668B-0F59-8D6C395889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60584" y="448091"/>
            <a:ext cx="6838831" cy="4575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Переход к нестандартным площадкам</a:t>
            </a:r>
            <a:endParaRPr lang="en-US" sz="285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4865" y="1341001"/>
            <a:ext cx="12954952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Ключевая мысль: Нестандартная площадка — это пространство, где взаимодействие глубже, чем обмен визитками.</a:t>
            </a:r>
            <a:endParaRPr lang="en-US" b="1" dirty="0">
              <a:latin typeface="Arial" panose="020B0604020202020204" pitchFamily="34" charset="0"/>
            </a:endParaRPr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24" y="2030492"/>
            <a:ext cx="4318278" cy="6223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3219" y="2753916"/>
            <a:ext cx="2720935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Часовой экспертный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разговор</a:t>
            </a:r>
            <a:endParaRPr lang="en-US" sz="1600" dirty="0">
              <a:latin typeface="Arial" panose="020B0604020202020204" pitchFamily="34" charset="0"/>
            </a:endParaRP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6002" y="2030492"/>
            <a:ext cx="4318278" cy="6223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11497" y="2753916"/>
            <a:ext cx="3684270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Подкаст с обсуждением реальных кейсов</a:t>
            </a:r>
            <a:endParaRPr lang="en-US" sz="1400" dirty="0">
              <a:latin typeface="Arial" panose="020B0604020202020204" pitchFamily="34" charset="0"/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4279" y="2030492"/>
            <a:ext cx="4318278" cy="62234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29775" y="2753916"/>
            <a:ext cx="4007287" cy="457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Совместный мини-проект или разбор ошибок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837724" y="3636050"/>
            <a:ext cx="1295495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Цель — не просто познакомиться, а увидеть, как человек думает, как решает задачи и ведёт себя в работе.</a:t>
            </a:r>
            <a:endParaRPr lang="en-US" sz="1600" b="1" dirty="0">
              <a:latin typeface="Arial" panose="020B0604020202020204" pitchFamily="34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837724" y="4032851"/>
            <a:ext cx="12954952" cy="27027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3" name="Text 8"/>
          <p:cNvSpPr/>
          <p:nvPr/>
        </p:nvSpPr>
        <p:spPr>
          <a:xfrm>
            <a:off x="837724" y="4211479"/>
            <a:ext cx="5146953" cy="366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Экспертный разговор как площадка</a:t>
            </a:r>
            <a:endParaRPr lang="en-US" sz="2300" b="1" dirty="0">
              <a:latin typeface="Arial" panose="020B0604020202020204" pitchFamily="34" charset="0"/>
            </a:endParaRPr>
          </a:p>
        </p:txBody>
      </p:sp>
      <p:sp>
        <p:nvSpPr>
          <p:cNvPr id="14" name="Text 9"/>
          <p:cNvSpPr/>
          <p:nvPr/>
        </p:nvSpPr>
        <p:spPr>
          <a:xfrm>
            <a:off x="837724" y="4729282"/>
            <a:ext cx="12954952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Главный тезис: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Экспертный диалог показывает настоящего человека за профессией.</a:t>
            </a:r>
            <a:endParaRPr lang="en-US" sz="15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837724" y="5099685"/>
            <a:ext cx="4250888" cy="1469112"/>
          </a:xfrm>
          <a:prstGeom prst="roundRect">
            <a:avLst>
              <a:gd name="adj" fmla="val 158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60584" y="5122545"/>
            <a:ext cx="4205168" cy="466725"/>
          </a:xfrm>
          <a:prstGeom prst="rect">
            <a:avLst/>
          </a:prstGeom>
          <a:solidFill>
            <a:srgbClr val="F3E8E8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46427" y="5239226"/>
            <a:ext cx="233362" cy="23336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32569" y="5625584"/>
            <a:ext cx="2448401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Часовые эфиры и подкасты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016079" y="5890617"/>
            <a:ext cx="3894177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Позволяют увидеть, как человек мыслит, решает проблемы и взаимодействует с коллегами.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5189696" y="5099685"/>
            <a:ext cx="4250888" cy="1469112"/>
          </a:xfrm>
          <a:prstGeom prst="roundRect">
            <a:avLst>
              <a:gd name="adj" fmla="val 158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5212556" y="5122545"/>
            <a:ext cx="4205168" cy="466725"/>
          </a:xfrm>
          <a:prstGeom prst="rect">
            <a:avLst/>
          </a:prstGeom>
          <a:solidFill>
            <a:srgbClr val="F3E8E8"/>
          </a:solidFill>
          <a:ln/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98400" y="5239226"/>
            <a:ext cx="233362" cy="23336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368052" y="5690354"/>
            <a:ext cx="1965484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Публичные интервью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5368052" y="5979676"/>
            <a:ext cx="3894177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Дают понимание подхода к работе и ценностей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5" name="Shape 18"/>
          <p:cNvSpPr/>
          <p:nvPr/>
        </p:nvSpPr>
        <p:spPr>
          <a:xfrm>
            <a:off x="9541669" y="5099685"/>
            <a:ext cx="4251008" cy="1469112"/>
          </a:xfrm>
          <a:prstGeom prst="roundRect">
            <a:avLst>
              <a:gd name="adj" fmla="val 158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6" name="Shape 19"/>
          <p:cNvSpPr/>
          <p:nvPr/>
        </p:nvSpPr>
        <p:spPr>
          <a:xfrm>
            <a:off x="9564529" y="5122545"/>
            <a:ext cx="4205288" cy="466725"/>
          </a:xfrm>
          <a:prstGeom prst="rect">
            <a:avLst/>
          </a:prstGeom>
          <a:solidFill>
            <a:srgbClr val="F3E8E8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50491" y="5239226"/>
            <a:ext cx="233362" cy="23336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9720024" y="5690354"/>
            <a:ext cx="2788801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Разбор кейсов и круглые столы</a:t>
            </a:r>
            <a:endParaRPr lang="en-US" sz="1400" b="1" dirty="0">
              <a:latin typeface="Arial" panose="020B0604020202020204" pitchFamily="34" charset="0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9720024" y="5979676"/>
            <a:ext cx="3894296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Показывают реальный опыт, ошибки и решения.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0" name="Text 22"/>
          <p:cNvSpPr/>
          <p:nvPr/>
        </p:nvSpPr>
        <p:spPr>
          <a:xfrm>
            <a:off x="856060" y="6773557"/>
            <a:ext cx="1295495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Примеры: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856060" y="7092644"/>
            <a:ext cx="12954952" cy="4461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Эфир с предпринимателем, как он рассуждает о проекте, реагирует на сложные ситуации и выстраивает отношения с партнёрами.</a:t>
            </a:r>
            <a:endParaRPr lang="en-US" sz="14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Доверие формируется в диалоге, невозможно купить через рекламу.</a:t>
            </a:r>
            <a:endParaRPr lang="en-US" sz="1400" dirty="0">
              <a:latin typeface="Arial" panose="020B0604020202020204" pitchFamily="34" charset="0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A3ABA0B3-4E2B-E985-9C3B-645FCAC34274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0D675BE-6833-512B-7C01-A178212FDF5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77ACDE02-DAEC-7CD9-02C1-2A8674F4ACEA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44" name="Рисунок 43">
                <a:extLst>
                  <a:ext uri="{FF2B5EF4-FFF2-40B4-BE49-F238E27FC236}">
                    <a16:creationId xmlns:a16="http://schemas.microsoft.com/office/drawing/2014/main" id="{B753C94F-AFE9-EDD4-0111-A5D1B4A772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5" name="Группа 44">
                <a:extLst>
                  <a:ext uri="{FF2B5EF4-FFF2-40B4-BE49-F238E27FC236}">
                    <a16:creationId xmlns:a16="http://schemas.microsoft.com/office/drawing/2014/main" id="{B02D0921-88B2-F79D-FD64-F29C262DBF82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B5A7C91C-FB3C-17C7-E6A0-7D8DDD61A147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0EB5B8CB-623C-E275-4047-EF46B68D8B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5A633103-9D30-5184-C8D0-B8D498619E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9" name="Рисунок 48">
                  <a:extLst>
                    <a:ext uri="{FF2B5EF4-FFF2-40B4-BE49-F238E27FC236}">
                      <a16:creationId xmlns:a16="http://schemas.microsoft.com/office/drawing/2014/main" id="{556E7055-0380-D45B-34CA-0AE2F78B06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75978" y="505539"/>
            <a:ext cx="4601170" cy="4926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850"/>
              </a:lnSpc>
            </a:pPr>
            <a:r>
              <a:rPr lang="ru-RU" sz="3200" dirty="0"/>
              <a:t>Нестандартные площадки — где рождается реальное взаимодействие</a:t>
            </a:r>
            <a:endParaRPr lang="en-US" sz="310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75978" y="1174075"/>
            <a:ext cx="12954952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Нестандартные площадки помогают увидеть мышление, подход и ценности человека, а не только обменяться контактами.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75978" y="1590794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8" name="Text 5"/>
          <p:cNvSpPr/>
          <p:nvPr/>
        </p:nvSpPr>
        <p:spPr>
          <a:xfrm>
            <a:off x="843499" y="2378273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Экспертные подкасты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212033" y="1590794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11" name="Shape 8"/>
          <p:cNvSpPr/>
          <p:nvPr/>
        </p:nvSpPr>
        <p:spPr>
          <a:xfrm>
            <a:off x="7379554" y="1758315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17785" y="1896546"/>
            <a:ext cx="226100" cy="2261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675978" y="3207662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16" name="Shape 12"/>
          <p:cNvSpPr/>
          <p:nvPr/>
        </p:nvSpPr>
        <p:spPr>
          <a:xfrm>
            <a:off x="843499" y="3375183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1730" y="3513415"/>
            <a:ext cx="226100" cy="2261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43499" y="3995142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Отраслевые клубы и сообщества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843499" y="4311967"/>
            <a:ext cx="6083737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7212033" y="3207662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21" name="Shape 16"/>
          <p:cNvSpPr/>
          <p:nvPr/>
        </p:nvSpPr>
        <p:spPr>
          <a:xfrm>
            <a:off x="7379554" y="3375183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7785" y="3513415"/>
            <a:ext cx="226100" cy="2261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75978" y="4824531"/>
            <a:ext cx="641877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26" name="Shape 20"/>
          <p:cNvSpPr/>
          <p:nvPr/>
        </p:nvSpPr>
        <p:spPr>
          <a:xfrm>
            <a:off x="843499" y="499205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1730" y="5130284"/>
            <a:ext cx="226100" cy="2261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843499" y="5612011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Совместные разборы проектов и кейсов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7212033" y="4824531"/>
            <a:ext cx="6418898" cy="1499592"/>
          </a:xfrm>
          <a:prstGeom prst="roundRect">
            <a:avLst>
              <a:gd name="adj" fmla="val 1676"/>
            </a:avLst>
          </a:prstGeom>
          <a:solidFill>
            <a:srgbClr val="F3E8E8"/>
          </a:solidFill>
          <a:ln/>
        </p:spPr>
      </p:sp>
      <p:sp>
        <p:nvSpPr>
          <p:cNvPr id="31" name="Shape 24"/>
          <p:cNvSpPr/>
          <p:nvPr/>
        </p:nvSpPr>
        <p:spPr>
          <a:xfrm>
            <a:off x="7379554" y="499205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17785" y="5130284"/>
            <a:ext cx="226100" cy="226100"/>
          </a:xfrm>
          <a:prstGeom prst="rect">
            <a:avLst/>
          </a:prstGeom>
        </p:spPr>
      </p:pic>
      <p:sp>
        <p:nvSpPr>
          <p:cNvPr id="35" name="Shape 27"/>
          <p:cNvSpPr/>
          <p:nvPr/>
        </p:nvSpPr>
        <p:spPr>
          <a:xfrm>
            <a:off x="675978" y="6645950"/>
            <a:ext cx="12954952" cy="859750"/>
          </a:xfrm>
          <a:prstGeom prst="roundRect">
            <a:avLst>
              <a:gd name="adj" fmla="val 4364"/>
            </a:avLst>
          </a:prstGeom>
          <a:solidFill>
            <a:srgbClr val="F7BABA"/>
          </a:solidFill>
          <a:ln/>
        </p:spPr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499" y="6876217"/>
            <a:ext cx="209431" cy="167521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220451" y="6805017"/>
            <a:ext cx="12242959" cy="227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750"/>
              </a:lnSpc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Комментарий: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ru-RU" sz="1600" dirty="0"/>
              <a:t>Здесь цель не просто познакомиться, а увидеть, как человек мыслит, как решает задачи и как взаимодействует с другими. </a:t>
            </a:r>
          </a:p>
          <a:p>
            <a:pPr>
              <a:lnSpc>
                <a:spcPts val="1750"/>
              </a:lnSpc>
            </a:pPr>
            <a:r>
              <a:rPr lang="ru-RU" sz="1600" dirty="0"/>
              <a:t>Эти форматы помогают быстрее понять уровень, подход и ценности собеседника.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47" name="Shape 8">
            <a:extLst>
              <a:ext uri="{FF2B5EF4-FFF2-40B4-BE49-F238E27FC236}">
                <a16:creationId xmlns:a16="http://schemas.microsoft.com/office/drawing/2014/main" id="{151EDE10-DA61-3E47-B82A-3C225B9D8116}"/>
              </a:ext>
            </a:extLst>
          </p:cNvPr>
          <p:cNvSpPr/>
          <p:nvPr/>
        </p:nvSpPr>
        <p:spPr>
          <a:xfrm>
            <a:off x="801589" y="1706642"/>
            <a:ext cx="502682" cy="502682"/>
          </a:xfrm>
          <a:prstGeom prst="roundRect">
            <a:avLst>
              <a:gd name="adj" fmla="val 18188608"/>
            </a:avLst>
          </a:prstGeom>
          <a:solidFill>
            <a:srgbClr val="F5A3A3"/>
          </a:solidFill>
          <a:ln/>
        </p:spPr>
      </p:sp>
      <p:pic>
        <p:nvPicPr>
          <p:cNvPr id="48" name="Image 1" descr="preencoded.png">
            <a:extLst>
              <a:ext uri="{FF2B5EF4-FFF2-40B4-BE49-F238E27FC236}">
                <a16:creationId xmlns:a16="http://schemas.microsoft.com/office/drawing/2014/main" id="{24248D7E-8441-A365-C604-4C8F89380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9820" y="1844873"/>
            <a:ext cx="226100" cy="226100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B7D49780-9243-C584-9E49-216A42059892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740202DA-8713-7542-DF3F-A22EF75BC9F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0DE51374-F170-934E-117D-23BFB6234ABE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id="{29A5EC98-95CE-8FD7-77D0-AC97E9FF14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53" name="Группа 52">
                <a:extLst>
                  <a:ext uri="{FF2B5EF4-FFF2-40B4-BE49-F238E27FC236}">
                    <a16:creationId xmlns:a16="http://schemas.microsoft.com/office/drawing/2014/main" id="{659CAE63-6A46-CF26-8CB2-744798627CA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6F5E4FB-59CD-D4B8-AFE7-E2E3DE30307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A5C6100F-CC06-E088-D760-D69573B2AF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56" name="Рисунок 55">
                  <a:extLst>
                    <a:ext uri="{FF2B5EF4-FFF2-40B4-BE49-F238E27FC236}">
                      <a16:creationId xmlns:a16="http://schemas.microsoft.com/office/drawing/2014/main" id="{826A7517-786D-D59F-495D-9598266C07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57" name="Рисунок 56">
                  <a:extLst>
                    <a:ext uri="{FF2B5EF4-FFF2-40B4-BE49-F238E27FC236}">
                      <a16:creationId xmlns:a16="http://schemas.microsoft.com/office/drawing/2014/main" id="{F92FC31D-0D00-4F01-B5DB-6F41442295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" name="Text 5">
            <a:extLst>
              <a:ext uri="{FF2B5EF4-FFF2-40B4-BE49-F238E27FC236}">
                <a16:creationId xmlns:a16="http://schemas.microsoft.com/office/drawing/2014/main" id="{B5165086-C6C8-204C-316A-57DCC58DC667}"/>
              </a:ext>
            </a:extLst>
          </p:cNvPr>
          <p:cNvSpPr/>
          <p:nvPr/>
        </p:nvSpPr>
        <p:spPr>
          <a:xfrm>
            <a:off x="8009229" y="2261591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Коллаборации вне своей привычной ниш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0C50E9C4-11E1-8247-0D01-1511D8A02F1C}"/>
              </a:ext>
            </a:extLst>
          </p:cNvPr>
          <p:cNvSpPr/>
          <p:nvPr/>
        </p:nvSpPr>
        <p:spPr>
          <a:xfrm>
            <a:off x="8020467" y="3539458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Закрытые встречи предпринимателей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E30E168-D75E-CA83-3A66-0E43CDF22765}"/>
              </a:ext>
            </a:extLst>
          </p:cNvPr>
          <p:cNvSpPr/>
          <p:nvPr/>
        </p:nvSpPr>
        <p:spPr>
          <a:xfrm>
            <a:off x="8020467" y="5120104"/>
            <a:ext cx="197131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Авторские медиа-форматы</a:t>
            </a:r>
            <a:endParaRPr lang="en-US" sz="15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35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07244" y="420768"/>
            <a:ext cx="7426762" cy="633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я увидела за год диалогов</a:t>
            </a:r>
            <a:endParaRPr lang="en-US" sz="3950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7724" y="1369815"/>
            <a:ext cx="12954952" cy="409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1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Главный тезис:</a:t>
            </a: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Бизнес держится на доверии и связях, а не на рекламе.</a:t>
            </a:r>
            <a:endParaRPr lang="en-US" sz="2100" dirty="0">
              <a:latin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69702" y="2499420"/>
            <a:ext cx="5720596" cy="710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5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50+</a:t>
            </a:r>
            <a:endParaRPr lang="en-US" sz="5550" dirty="0">
              <a:latin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062758" y="3463350"/>
            <a:ext cx="2534603" cy="31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Диалогов</a:t>
            </a:r>
            <a:endParaRPr lang="en-US" sz="1950" dirty="0">
              <a:latin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1924" y="3896499"/>
            <a:ext cx="6356271" cy="758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За год провела </a:t>
            </a:r>
            <a:endParaRPr lang="ru-RU" sz="16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 предпринимателями из разных сфер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794528" y="2431042"/>
            <a:ext cx="5720715" cy="710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5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90%</a:t>
            </a:r>
            <a:endParaRPr lang="en-US" sz="5550" dirty="0">
              <a:latin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387583" y="3432211"/>
            <a:ext cx="2534603" cy="316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Рекомендации</a:t>
            </a:r>
            <a:endParaRPr lang="en-US" sz="1950" dirty="0">
              <a:latin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794528" y="3875481"/>
            <a:ext cx="6356390" cy="65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Почти всегда ответ на вопрос</a:t>
            </a:r>
            <a:endParaRPr lang="ru-RU" sz="16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«Откуда клиенты?» — рекомендации</a:t>
            </a:r>
            <a:endParaRPr lang="ru-RU" sz="16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 личные связи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69833" y="5188302"/>
            <a:ext cx="12954952" cy="327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Взаимодействие через диалоги позволяет понять, с кем реально можно работать, а кому доверять.</a:t>
            </a:r>
            <a:endParaRPr lang="en-US" sz="1650" b="1" dirty="0">
              <a:latin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69833" y="5564876"/>
            <a:ext cx="12954952" cy="34528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582813" y="5977622"/>
            <a:ext cx="60960" cy="715566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889637" y="6008102"/>
            <a:ext cx="6079927" cy="65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Даже опытные сильные игроки приходят с рекомендаций коллег, а не «с холодного звонка».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181376" y="5977622"/>
            <a:ext cx="60960" cy="715566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7" name="Text 15"/>
          <p:cNvSpPr/>
          <p:nvPr/>
        </p:nvSpPr>
        <p:spPr>
          <a:xfrm>
            <a:off x="7488200" y="6008102"/>
            <a:ext cx="6080046" cy="65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Экспертный диалог — способ проверить человека, оценить ценности и профессионализм.</a:t>
            </a:r>
            <a:endParaRPr lang="en-US" sz="1650" dirty="0">
              <a:latin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8334EC5-7AE0-E4AB-4032-FD03F2878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2110" y="308371"/>
            <a:ext cx="2818588" cy="5139778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312D8E23-28AF-0502-8497-E52B17DEC7FD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8AFF730B-42BE-19B2-842E-7DB71366ECB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F4D4B41D-1646-8086-5979-E28605F0B21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E7447DA0-6DA8-F817-02FC-34467E8184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3" name="Группа 32">
                <a:extLst>
                  <a:ext uri="{FF2B5EF4-FFF2-40B4-BE49-F238E27FC236}">
                    <a16:creationId xmlns:a16="http://schemas.microsoft.com/office/drawing/2014/main" id="{1CCE0054-C344-E526-1986-3058B513287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6C89854-162F-000F-2935-83296415E3C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0BFD4250-D546-80DE-36D5-BB0CC264AD0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6" name="Рисунок 35">
                  <a:extLst>
                    <a:ext uri="{FF2B5EF4-FFF2-40B4-BE49-F238E27FC236}">
                      <a16:creationId xmlns:a16="http://schemas.microsoft.com/office/drawing/2014/main" id="{39A4673A-B686-559C-4F63-F335382B23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8C025AD7-4C65-08FD-13B6-06AF651C66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9" name="Text 13">
            <a:extLst>
              <a:ext uri="{FF2B5EF4-FFF2-40B4-BE49-F238E27FC236}">
                <a16:creationId xmlns:a16="http://schemas.microsoft.com/office/drawing/2014/main" id="{5F4F3707-5114-615C-49FC-BD8E679AF0BC}"/>
              </a:ext>
            </a:extLst>
          </p:cNvPr>
          <p:cNvSpPr/>
          <p:nvPr/>
        </p:nvSpPr>
        <p:spPr>
          <a:xfrm>
            <a:off x="643773" y="6964342"/>
            <a:ext cx="13786602" cy="65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16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 одна из площадок, где реально проверяется доверие и формируются партнёрства, — это совместная работа на проектах и выставках.</a:t>
            </a:r>
            <a:endParaRPr lang="en-US" sz="1650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666274" y="376474"/>
            <a:ext cx="7468553" cy="1547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Выставка как нестандартная площадка</a:t>
            </a:r>
            <a:endParaRPr lang="ru-RU" sz="2000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endParaRPr lang="ru-RU" sz="1750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Совместная работа на выставке строит доверие и партнёрство. 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512408" y="1754981"/>
            <a:ext cx="7468553" cy="3577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Подготовка стенда и проекта требует совместных усилий, общей ответственности и согласования деталей.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algn="l">
              <a:lnSpc>
                <a:spcPts val="2750"/>
              </a:lnSpc>
              <a:buSzPct val="100000"/>
            </a:pPr>
            <a:endParaRPr lang="en-US" sz="17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процессе работы формируется понимание сильных и слабых сторон партнёров.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algn="l">
              <a:lnSpc>
                <a:spcPts val="2750"/>
              </a:lnSpc>
              <a:buSzPct val="100000"/>
            </a:pPr>
            <a:endParaRPr lang="en-US" sz="17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Общий результат и общий стресс помогают оценить профессионализм, готовность решать проблемы и взаимодействовать в команде.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837723" y="5176763"/>
            <a:ext cx="7468553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Примеры: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512407" y="5648020"/>
            <a:ext cx="8041043" cy="202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 выставке «Русский дом» я видела, как совместная подготовка помогает понять каждого участника: кто надёжный, кто быстро реагирует, кто поддерживает команду.</a:t>
            </a:r>
            <a:endParaRPr 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>
              <a:lnSpc>
                <a:spcPts val="2750"/>
              </a:lnSpc>
              <a:buSzPct val="100000"/>
              <a:buFontTx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После участия в «Русском доме» меня пригласили участвовать в MosBuild, что стало значимым шагом для расширения профессиональных связей.</a:t>
            </a:r>
            <a:endParaRPr lang="en-US" sz="16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endParaRPr lang="en-US" sz="1750" dirty="0">
              <a:latin typeface="Arial" panose="020B060402020202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B232058-3683-D468-F22B-C02D58B0B0BE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79897FE-CBEE-F06A-0B63-22261770F3DA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E0795BA2-9832-42BA-51EA-A3E694EFC02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A49C2F20-52C1-9EE0-2233-40544868FA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A90E8E94-1516-0662-DA6B-086C7404F38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DF6B9AB-650A-E31C-CF1D-0A821227DC3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31EE8DCA-7AA2-9577-60B9-2C1100EB49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20C4A222-6AE5-A960-A041-663B41693E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6C4FB6A2-8AF4-F5EC-A47C-9726C86AAF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7" name="Text 4">
            <a:extLst>
              <a:ext uri="{FF2B5EF4-FFF2-40B4-BE49-F238E27FC236}">
                <a16:creationId xmlns:a16="http://schemas.microsoft.com/office/drawing/2014/main" id="{7A136C7F-4028-7400-18C5-DB39EC1FA8A6}"/>
              </a:ext>
            </a:extLst>
          </p:cNvPr>
          <p:cNvSpPr/>
          <p:nvPr/>
        </p:nvSpPr>
        <p:spPr>
          <a:xfrm>
            <a:off x="837724" y="6282809"/>
            <a:ext cx="746855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endParaRPr lang="en-US" sz="1850" dirty="0">
              <a:latin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582BCE8-155C-B1F7-38BA-02F2B40666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3160" y="376474"/>
            <a:ext cx="6436757" cy="429077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AFE0232-50DC-B894-045C-91D5FADA8C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20288" y="4914601"/>
            <a:ext cx="1936185" cy="258158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F3B6B5D-0645-ABCD-FB87-EF8BFF73B9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34835" y="4914601"/>
            <a:ext cx="1936185" cy="258158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815EAA8-0203-D35E-FA53-4D8F05563E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59342" y="4942658"/>
            <a:ext cx="1420575" cy="25254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1018699" y="427997"/>
            <a:ext cx="7468553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Партнёры — ключевой ресурс, а не просто каталог или прайс. 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761524" y="1067145"/>
            <a:ext cx="13135451" cy="2279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Раньше: сухие каталоги и уверения «мы лучшие» не показывали реальной ценности.</a:t>
            </a:r>
            <a:endParaRPr lang="en-US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Сейчас: партнёр делится болями, логистикой, процессами, готовностью работать в команде.</a:t>
            </a:r>
            <a:endParaRPr lang="en-US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Глубокое взаимодействие превращает партнёра в полноценного союзника, который понимает бизнес, проекты и клиентов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33425" y="2488402"/>
            <a:ext cx="12560141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Хороший партнёр способен давать рекомендации, приглашать на выставки, помогать с проектами, поддерживать команду.</a:t>
            </a:r>
            <a:endParaRPr lang="en-US" dirty="0">
              <a:latin typeface="Arial" panose="020B0604020202020204" pitchFamily="34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A355A5E-3352-F5CB-B3B2-441FA0845CF6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14995DAA-FC94-482A-2760-9A0C58236522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8EF73343-FE09-62ED-416C-BF3770E29AC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4652A68A-42A2-9D29-0DC9-482B3BC42D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12ECB505-EA09-527A-19CD-6A6A11A8AC7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80DE4AD-4D52-21A6-2160-132C46E92ABA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E2FA93F7-577C-3FA5-75B9-B206B35430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BF4FC862-4A6D-B418-9F24-EDA32CDC63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B9B757D-2BE6-8C80-9141-BA4BF9B462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6" name="Shape 2">
            <a:extLst>
              <a:ext uri="{FF2B5EF4-FFF2-40B4-BE49-F238E27FC236}">
                <a16:creationId xmlns:a16="http://schemas.microsoft.com/office/drawing/2014/main" id="{D2FB100D-EDEE-009B-8595-7F5139E0B582}"/>
              </a:ext>
            </a:extLst>
          </p:cNvPr>
          <p:cNvSpPr/>
          <p:nvPr/>
        </p:nvSpPr>
        <p:spPr>
          <a:xfrm>
            <a:off x="675798" y="4163342"/>
            <a:ext cx="60960" cy="1468755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F8ECDE12-B053-7A0F-2835-CA49A82CF519}"/>
              </a:ext>
            </a:extLst>
          </p:cNvPr>
          <p:cNvSpPr/>
          <p:nvPr/>
        </p:nvSpPr>
        <p:spPr>
          <a:xfrm>
            <a:off x="1006553" y="4193822"/>
            <a:ext cx="3818573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Можно оценить, доверите ли вы этому человеку своих клиентов.</a:t>
            </a:r>
            <a:endParaRPr lang="en-US" sz="2000" dirty="0">
              <a:latin typeface="Arial" panose="020B0604020202020204" pitchFamily="34" charset="0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9184C508-722B-4618-067F-766E0180F959}"/>
              </a:ext>
            </a:extLst>
          </p:cNvPr>
          <p:cNvSpPr/>
          <p:nvPr/>
        </p:nvSpPr>
        <p:spPr>
          <a:xfrm>
            <a:off x="5093850" y="4163342"/>
            <a:ext cx="60960" cy="1468755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AF842D38-9679-5F4E-D267-0D13B498E46E}"/>
              </a:ext>
            </a:extLst>
          </p:cNvPr>
          <p:cNvSpPr/>
          <p:nvPr/>
        </p:nvSpPr>
        <p:spPr>
          <a:xfrm>
            <a:off x="5424606" y="4193822"/>
            <a:ext cx="3818573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Видно, совпадают ли ваши ценности и подход к работе.</a:t>
            </a:r>
            <a:endParaRPr lang="en-US" sz="2200" dirty="0">
              <a:latin typeface="Arial" panose="020B0604020202020204" pitchFamily="34" charset="0"/>
            </a:endParaRPr>
          </a:p>
        </p:txBody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1D50A2D7-9184-E3F6-03A2-94DAEBA23D40}"/>
              </a:ext>
            </a:extLst>
          </p:cNvPr>
          <p:cNvSpPr/>
          <p:nvPr/>
        </p:nvSpPr>
        <p:spPr>
          <a:xfrm>
            <a:off x="9511902" y="4163342"/>
            <a:ext cx="60960" cy="1468755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31" name="Text 7">
            <a:extLst>
              <a:ext uri="{FF2B5EF4-FFF2-40B4-BE49-F238E27FC236}">
                <a16:creationId xmlns:a16="http://schemas.microsoft.com/office/drawing/2014/main" id="{6BE1ADB1-DBDD-458E-51EB-5CF23EED45BA}"/>
              </a:ext>
            </a:extLst>
          </p:cNvPr>
          <p:cNvSpPr/>
          <p:nvPr/>
        </p:nvSpPr>
        <p:spPr>
          <a:xfrm>
            <a:off x="9842658" y="4193822"/>
            <a:ext cx="3818573" cy="140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Понимаете, готовы ли партнёры решать сложные ситуации и участвовать во всём процессе проекта.</a:t>
            </a:r>
            <a:endParaRPr lang="en-US" sz="2000" dirty="0">
              <a:latin typeface="Arial" panose="020B0604020202020204" pitchFamily="34" charset="0"/>
            </a:endParaRPr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36E097C4-842B-BC4A-1197-743423957A87}"/>
              </a:ext>
            </a:extLst>
          </p:cNvPr>
          <p:cNvSpPr/>
          <p:nvPr/>
        </p:nvSpPr>
        <p:spPr>
          <a:xfrm>
            <a:off x="733425" y="5818447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Примеры: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A5BBC21C-BAFE-C37F-9704-E78995F2A2B3}"/>
              </a:ext>
            </a:extLst>
          </p:cNvPr>
          <p:cNvSpPr/>
          <p:nvPr/>
        </p:nvSpPr>
        <p:spPr>
          <a:xfrm>
            <a:off x="908207" y="3535547"/>
            <a:ext cx="7468553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50"/>
              </a:lnSpc>
            </a:pPr>
            <a:r>
              <a:rPr lang="ru-RU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Доверие и совпадение ценностей формируют команду.</a:t>
            </a:r>
            <a:endParaRPr lang="en-US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276F1FC9-6486-50F3-8D21-6EB0F0D6EF47}"/>
              </a:ext>
            </a:extLst>
          </p:cNvPr>
          <p:cNvSpPr/>
          <p:nvPr/>
        </p:nvSpPr>
        <p:spPr>
          <a:xfrm>
            <a:off x="788058" y="631406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Реальное взаимодействие позволяет заранее оценить, как человек работает в стрессовых условиях, как общается с командой и клиентами.</a:t>
            </a:r>
            <a:endParaRPr lang="en-US" sz="185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7">
            <a:extLst>
              <a:ext uri="{FF2B5EF4-FFF2-40B4-BE49-F238E27FC236}">
                <a16:creationId xmlns:a16="http://schemas.microsoft.com/office/drawing/2014/main" id="{35BF97BD-5357-84E0-CD54-587D1AC152FC}"/>
              </a:ext>
            </a:extLst>
          </p:cNvPr>
          <p:cNvSpPr/>
          <p:nvPr/>
        </p:nvSpPr>
        <p:spPr>
          <a:xfrm>
            <a:off x="845345" y="6131983"/>
            <a:ext cx="12954952" cy="1211792"/>
          </a:xfrm>
          <a:prstGeom prst="roundRect">
            <a:avLst>
              <a:gd name="adj" fmla="val 2564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845345" y="279610"/>
            <a:ext cx="6027897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Почему важно выходить за пределы профессии </a:t>
            </a:r>
            <a:endParaRPr lang="ru-RU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30104" y="1701134"/>
            <a:ext cx="12970193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Расширение:</a:t>
            </a: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30105" y="2189170"/>
            <a:ext cx="9018746" cy="1699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Здесь формируются новые профессиональные и личные связи.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 видите, как ваши ценности и подход воспринимаются людьми вне привычного круга.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Через такие площадки появляются идеи, коллаборации и возможности, которых нет в профессиональной среде.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Доверие и уважение к вам растут естественно, когда вы взаимодействуете с людьми на равных.</a:t>
            </a: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5345" y="4136406"/>
            <a:ext cx="12970193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Мой пример:</a:t>
            </a: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30103" y="4595308"/>
            <a:ext cx="12970193" cy="136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«Нежный бизнес РФ»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Мамские клубы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Бизнес-завтраки</a:t>
            </a:r>
            <a:endParaRPr lang="en-US" sz="155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Тематические нетворкинги</a:t>
            </a: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44428" y="6227938"/>
            <a:ext cx="12970193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68228" y="6627695"/>
            <a:ext cx="12970193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300"/>
              </a:lnSpc>
              <a:buSzPct val="100000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Расширяйте горизонты и ищите нестандартные площадки за пределами профессии — именно там появляются новые возможности и партнёрства.</a:t>
            </a: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4089E860-AEFF-31F0-AA82-6BFC422206B7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9B101009-3241-41EF-4E44-A904BDCC737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E12623F-2668-8B70-D5FB-52A6E4BD7D11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4EC40208-AE19-BB9A-802E-3465CE0A4F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28B897D9-21A4-5898-C9D5-77AF7DFE174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78D7B09-D04D-0940-F832-CDE7D3EB243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0851E1D-36C4-9B1B-EA93-6FD8D3545E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DAFB0522-7505-6EEC-8C73-0005DED250B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5E850A87-3D0C-71EC-3229-5CD878B510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9" name="Text 1">
            <a:extLst>
              <a:ext uri="{FF2B5EF4-FFF2-40B4-BE49-F238E27FC236}">
                <a16:creationId xmlns:a16="http://schemas.microsoft.com/office/drawing/2014/main" id="{4C9B0CA5-A80E-A27F-359C-E400CA214F50}"/>
              </a:ext>
            </a:extLst>
          </p:cNvPr>
          <p:cNvSpPr/>
          <p:nvPr/>
        </p:nvSpPr>
        <p:spPr>
          <a:xfrm>
            <a:off x="830102" y="948061"/>
            <a:ext cx="12970193" cy="1050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сообществах за пределами вашей профессии нет конкурентов — вы уникальны там, где коллег нет.</a:t>
            </a:r>
            <a:endParaRPr lang="en-US" sz="1550" dirty="0">
              <a:latin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865F56F-7967-F559-4C2A-74B0E15865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30824" y="2472246"/>
            <a:ext cx="2796823" cy="2097617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F95D64A-3EA2-D6EA-A0F0-AF751C1105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54624" y="279610"/>
            <a:ext cx="2796824" cy="2097618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017E78D-D74D-6BC4-0E84-0A710BD8C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25181" y="1324293"/>
            <a:ext cx="1329964" cy="236438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2C49D37-E4E8-3F9B-8738-75E5A54E2C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16232" y="4237092"/>
            <a:ext cx="2587044" cy="172469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B07FACC-9176-2D47-57B5-F081E9C8A6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4603" y="3817739"/>
            <a:ext cx="3243514" cy="216234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5B3825A-2AE3-7057-1037-29806C0D024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3281" t="44153" r="3281" b="9544"/>
          <a:stretch>
            <a:fillRect/>
          </a:stretch>
        </p:blipFill>
        <p:spPr>
          <a:xfrm>
            <a:off x="5120403" y="4010807"/>
            <a:ext cx="1848375" cy="18985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7">
            <a:extLst>
              <a:ext uri="{FF2B5EF4-FFF2-40B4-BE49-F238E27FC236}">
                <a16:creationId xmlns:a16="http://schemas.microsoft.com/office/drawing/2014/main" id="{79C6DEDF-B736-F28B-BE5D-B9216AD4398A}"/>
              </a:ext>
            </a:extLst>
          </p:cNvPr>
          <p:cNvSpPr/>
          <p:nvPr/>
        </p:nvSpPr>
        <p:spPr>
          <a:xfrm>
            <a:off x="6070465" y="5497645"/>
            <a:ext cx="8035170" cy="1211792"/>
          </a:xfrm>
          <a:prstGeom prst="roundRect">
            <a:avLst>
              <a:gd name="adj" fmla="val 2564"/>
            </a:avLst>
          </a:prstGeom>
          <a:solidFill>
            <a:srgbClr val="F7BABA"/>
          </a:solidFill>
          <a:ln/>
        </p:spPr>
      </p:sp>
      <p:sp>
        <p:nvSpPr>
          <p:cNvPr id="4" name="Text 1"/>
          <p:cNvSpPr/>
          <p:nvPr/>
        </p:nvSpPr>
        <p:spPr>
          <a:xfrm>
            <a:off x="7748872" y="572659"/>
            <a:ext cx="4619056" cy="876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Что дают непрофильные сообщества</a:t>
            </a:r>
            <a:r>
              <a:rPr lang="ru-RU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?</a:t>
            </a: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b="1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03815" y="1668270"/>
            <a:ext cx="7552373" cy="3559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клиенты: приходят уже с доверием, знают вас как человека и профессионала.</a:t>
            </a:r>
            <a:endParaRPr lang="en-US" sz="17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Друзья-партнёры: возможность совместных проектов, коллабораций и рекомендаций.</a:t>
            </a:r>
            <a:endParaRPr lang="en-US" sz="17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Личное доверие: люди видят ваши ценности, подход к делу и открытость.</a:t>
            </a:r>
            <a:endParaRPr lang="en-US" sz="17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Примеры: участие в сообществе «Нежный бизнес» → приглашения на профессиональные встречи, рекомендации к новым заказчикам.</a:t>
            </a:r>
            <a:endParaRPr lang="en-US" sz="17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возможности: сотрудничество с организаторами событий и пространств, которые ранее были недоступны.</a:t>
            </a:r>
            <a:endParaRPr lang="en-US" sz="1700" dirty="0">
              <a:latin typeface="Arial" panose="020B0604020202020204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15563" y="5557367"/>
            <a:ext cx="7552373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Вывод:</a:t>
            </a:r>
            <a:endParaRPr lang="en-US" sz="1700" dirty="0">
              <a:latin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203815" y="5945702"/>
            <a:ext cx="7552373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Непрофильные сообщества формируют человеческие и профессиональные связи одновременно.</a:t>
            </a:r>
            <a:endParaRPr lang="en-US" sz="1700" dirty="0">
              <a:latin typeface="Arial" panose="020B0604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6B4474E-1172-E351-D57A-1EAD401C4E64}"/>
              </a:ext>
            </a:extLst>
          </p:cNvPr>
          <p:cNvGrpSpPr/>
          <p:nvPr/>
        </p:nvGrpSpPr>
        <p:grpSpPr>
          <a:xfrm>
            <a:off x="1551731" y="7683760"/>
            <a:ext cx="11451599" cy="599448"/>
            <a:chOff x="1551731" y="7683760"/>
            <a:chExt cx="11451599" cy="599448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C327FE5-E4C1-A2AC-417B-796B9C599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781" y="7760796"/>
              <a:ext cx="331292" cy="331292"/>
            </a:xfrm>
            <a:prstGeom prst="rect">
              <a:avLst/>
            </a:prstGeom>
          </p:spPr>
        </p:pic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58875EB9-42D4-F1ED-7C66-1A9EC894CC72}"/>
                </a:ext>
              </a:extLst>
            </p:cNvPr>
            <p:cNvGrpSpPr/>
            <p:nvPr/>
          </p:nvGrpSpPr>
          <p:grpSpPr>
            <a:xfrm>
              <a:off x="1551731" y="7683760"/>
              <a:ext cx="11451599" cy="599448"/>
              <a:chOff x="583893" y="6408179"/>
              <a:chExt cx="11451599" cy="59944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0564B48-6754-C399-EF11-E1A04A0C1138}"/>
                  </a:ext>
                </a:extLst>
              </p:cNvPr>
              <p:cNvSpPr txBox="1"/>
              <p:nvPr/>
            </p:nvSpPr>
            <p:spPr>
              <a:xfrm>
                <a:off x="583893" y="6484407"/>
                <a:ext cx="11451599" cy="52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              polinachaplanova.com               polinachaplanova@bk.ru              +7(903)792-34-98              @polinachaplanovadesign       </a:t>
                </a:r>
                <a:endPara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ru-RU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21179AE5-77DA-00A6-87DF-B3A9E6B9D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1138" y="6494955"/>
                <a:ext cx="798366" cy="409823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B3AD5451-41C4-8C86-A2AF-AFD05FD1D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22125" y="6442434"/>
                <a:ext cx="1009235" cy="468285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8465DB46-976C-445B-1036-E83460B3DA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1230" y="6408179"/>
                <a:ext cx="798366" cy="491794"/>
              </a:xfrm>
              <a:prstGeom prst="rect">
                <a:avLst/>
              </a:prstGeom>
            </p:spPr>
          </p:pic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A3FF3BD5-EFD5-4FA1-BCB8-7EA161A43E85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A4EDE81-C530-DEB0-A69F-DB52CECCFA2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22983009-3C08-A846-0B18-EEBDD9E20EC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45DC1B35-0D03-A5A8-805B-9FDE9D8D1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E2E919FC-2C97-8A81-00BA-332D3FB50AA3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AEFCE71-20A4-B841-ED2A-495F21DD3156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E682157B-1212-8129-C4FC-56D067E7D4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6908F0A7-BE77-ED5C-71FC-99F9F5C30F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1DA1602D-C4A1-F56E-1A7F-988ADCC894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F657958-7D54-2A52-3077-63556A4101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1175" y="3754849"/>
            <a:ext cx="2597330" cy="389393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178F813-9FDC-50B0-4C8F-C31D1BC65E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4" y="235021"/>
            <a:ext cx="4622016" cy="30813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7">
            <a:extLst>
              <a:ext uri="{FF2B5EF4-FFF2-40B4-BE49-F238E27FC236}">
                <a16:creationId xmlns:a16="http://schemas.microsoft.com/office/drawing/2014/main" id="{EF3D9BB4-0804-FCF8-CC10-AAAD748F99A8}"/>
              </a:ext>
            </a:extLst>
          </p:cNvPr>
          <p:cNvSpPr/>
          <p:nvPr/>
        </p:nvSpPr>
        <p:spPr>
          <a:xfrm>
            <a:off x="4817720" y="5946292"/>
            <a:ext cx="8035170" cy="1465217"/>
          </a:xfrm>
          <a:prstGeom prst="roundRect">
            <a:avLst>
              <a:gd name="adj" fmla="val 2564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4569668" y="142339"/>
            <a:ext cx="3810476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Что делает глубокий разговор</a:t>
            </a:r>
            <a:r>
              <a:rPr lang="ru-RU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- диалог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8926" y="528244"/>
            <a:ext cx="14211474" cy="3418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ускоряет доверие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Когда разговор выходит за рамки формального знакомства и касается реальных задач, опыта, сложностей, становится понятно, насколько человек открыт и профессионален. Доверие появляется быстрее, потому что вы видите мышление, а не просто слышите красивые слова.</a:t>
            </a:r>
            <a:endParaRPr lang="en-US" sz="16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сокращает дистанцию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После глубокого обсуждения проектов, процессов, ценностей вы уже не «два специалиста с визитками», а люди, которые понимают, как каждый работает. Общение становится живым и рабочим.</a:t>
            </a:r>
            <a:endParaRPr lang="en-US" sz="16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убирает иллюзии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Поверхностное знакомство создаёт ожидания. Глубокий разговор сразу показывает: кто как принимает решения, как реагирует на сложности, как соблюдает договорённости. Это экономит время и нервы.</a:t>
            </a:r>
            <a:endParaRPr lang="en-US" sz="16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формирует понимание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Вы начинаете видеть, где ваши подходы совпадают, а где нет. Это помогает выбирать партнёров осознанно, а не случайно.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981941" y="5977493"/>
            <a:ext cx="1210151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960729" y="6309516"/>
            <a:ext cx="12211526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Эфир с партнёром, с которым позже я закрыла проект в другом городе.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Через разговор стало понятно, как он мыслит, как работает,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 именно это дало уверенность в сотрудничестве.</a:t>
            </a:r>
            <a:endParaRPr lang="en-US" sz="1750" dirty="0">
              <a:latin typeface="Arial" panose="020B0604020202020204" pitchFamily="34" charset="0"/>
            </a:endParaRP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44C3A8A-4ED6-1B69-B2F2-FD0E198780A2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AB79ABF-29DB-3A41-981A-57E3983E3E9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08A285B8-15D5-2D25-5925-DD52DB6A1A1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74E153C4-79B9-5B21-0800-9272278A92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B57CAA5C-68FE-69E4-73D8-A13138B0A21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384517C-EB66-4A0A-3C2A-56408B44078E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7F550E7-15EC-AF05-95A6-8D8835F4B5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FD09D97D-0777-49D4-29AD-7D9479FBB5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84616A2B-4295-602C-D27A-CA7BB093D9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6" name="Shape 2">
            <a:extLst>
              <a:ext uri="{FF2B5EF4-FFF2-40B4-BE49-F238E27FC236}">
                <a16:creationId xmlns:a16="http://schemas.microsoft.com/office/drawing/2014/main" id="{3DC355A4-E9D3-084A-B739-6B746C420E30}"/>
              </a:ext>
            </a:extLst>
          </p:cNvPr>
          <p:cNvSpPr/>
          <p:nvPr/>
        </p:nvSpPr>
        <p:spPr>
          <a:xfrm>
            <a:off x="464646" y="3738040"/>
            <a:ext cx="3137773" cy="2005965"/>
          </a:xfrm>
          <a:prstGeom prst="roundRect">
            <a:avLst>
              <a:gd name="adj" fmla="val 5470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7" name="Shape 3">
            <a:extLst>
              <a:ext uri="{FF2B5EF4-FFF2-40B4-BE49-F238E27FC236}">
                <a16:creationId xmlns:a16="http://schemas.microsoft.com/office/drawing/2014/main" id="{8A44F1E1-F87C-5CA2-7062-D4B83EF9B521}"/>
              </a:ext>
            </a:extLst>
          </p:cNvPr>
          <p:cNvSpPr/>
          <p:nvPr/>
        </p:nvSpPr>
        <p:spPr>
          <a:xfrm>
            <a:off x="441786" y="3738040"/>
            <a:ext cx="91440" cy="2005965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28" name="Text 4">
            <a:extLst>
              <a:ext uri="{FF2B5EF4-FFF2-40B4-BE49-F238E27FC236}">
                <a16:creationId xmlns:a16="http://schemas.microsoft.com/office/drawing/2014/main" id="{DEFC258F-9A8A-DDBA-2917-6CF3D7A438EA}"/>
              </a:ext>
            </a:extLst>
          </p:cNvPr>
          <p:cNvSpPr/>
          <p:nvPr/>
        </p:nvSpPr>
        <p:spPr>
          <a:xfrm>
            <a:off x="735513" y="3940327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A2302787-290C-F966-04E0-478F4B96E442}"/>
              </a:ext>
            </a:extLst>
          </p:cNvPr>
          <p:cNvSpPr/>
          <p:nvPr/>
        </p:nvSpPr>
        <p:spPr>
          <a:xfrm>
            <a:off x="755144" y="4149530"/>
            <a:ext cx="2664619" cy="1005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совместный </a:t>
            </a:r>
            <a:r>
              <a:rPr lang="en-US" sz="14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проект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Когда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вы работаете над одной задачей, лучше всего видно, кто как действует в реальности.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E15DFFA1-9523-9BB2-C6DA-A5F627F7C70A}"/>
              </a:ext>
            </a:extLst>
          </p:cNvPr>
          <p:cNvSpPr/>
          <p:nvPr/>
        </p:nvSpPr>
        <p:spPr>
          <a:xfrm>
            <a:off x="3736960" y="3738040"/>
            <a:ext cx="3137892" cy="2005965"/>
          </a:xfrm>
          <a:prstGeom prst="roundRect">
            <a:avLst>
              <a:gd name="adj" fmla="val 5470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31" name="Shape 7">
            <a:extLst>
              <a:ext uri="{FF2B5EF4-FFF2-40B4-BE49-F238E27FC236}">
                <a16:creationId xmlns:a16="http://schemas.microsoft.com/office/drawing/2014/main" id="{2BC0E984-7EE1-153D-7EEF-C8BE3C37693E}"/>
              </a:ext>
            </a:extLst>
          </p:cNvPr>
          <p:cNvSpPr/>
          <p:nvPr/>
        </p:nvSpPr>
        <p:spPr>
          <a:xfrm>
            <a:off x="3714100" y="3738040"/>
            <a:ext cx="91440" cy="2005965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1FE9A7E5-9723-A851-873E-4C926B14051A}"/>
              </a:ext>
            </a:extLst>
          </p:cNvPr>
          <p:cNvSpPr/>
          <p:nvPr/>
        </p:nvSpPr>
        <p:spPr>
          <a:xfrm>
            <a:off x="4007827" y="3940327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D75E1270-EC63-B5BF-C65D-497F44D7D664}"/>
              </a:ext>
            </a:extLst>
          </p:cNvPr>
          <p:cNvSpPr/>
          <p:nvPr/>
        </p:nvSpPr>
        <p:spPr>
          <a:xfrm>
            <a:off x="4007827" y="4285013"/>
            <a:ext cx="2664738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коллаборация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Совместные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инициативы показывают ценности, уровень ответственности и готовность к партнёрству.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4" name="Shape 10">
            <a:extLst>
              <a:ext uri="{FF2B5EF4-FFF2-40B4-BE49-F238E27FC236}">
                <a16:creationId xmlns:a16="http://schemas.microsoft.com/office/drawing/2014/main" id="{20BBA2F4-952B-FC8E-8CAE-D1D321EE43BE}"/>
              </a:ext>
            </a:extLst>
          </p:cNvPr>
          <p:cNvSpPr/>
          <p:nvPr/>
        </p:nvSpPr>
        <p:spPr>
          <a:xfrm>
            <a:off x="7009392" y="3738040"/>
            <a:ext cx="3137773" cy="2005965"/>
          </a:xfrm>
          <a:prstGeom prst="roundRect">
            <a:avLst>
              <a:gd name="adj" fmla="val 5470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35" name="Shape 11">
            <a:extLst>
              <a:ext uri="{FF2B5EF4-FFF2-40B4-BE49-F238E27FC236}">
                <a16:creationId xmlns:a16="http://schemas.microsoft.com/office/drawing/2014/main" id="{305FAD62-3D2E-AE52-6B1E-E89BC103374C}"/>
              </a:ext>
            </a:extLst>
          </p:cNvPr>
          <p:cNvSpPr/>
          <p:nvPr/>
        </p:nvSpPr>
        <p:spPr>
          <a:xfrm>
            <a:off x="6986532" y="3738040"/>
            <a:ext cx="91440" cy="2005965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6B98133E-49B4-100C-E036-C958CD757D83}"/>
              </a:ext>
            </a:extLst>
          </p:cNvPr>
          <p:cNvSpPr/>
          <p:nvPr/>
        </p:nvSpPr>
        <p:spPr>
          <a:xfrm>
            <a:off x="7280259" y="3940327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3D53659A-476B-937C-E3B9-9484BB12A4E0}"/>
              </a:ext>
            </a:extLst>
          </p:cNvPr>
          <p:cNvSpPr/>
          <p:nvPr/>
        </p:nvSpPr>
        <p:spPr>
          <a:xfrm>
            <a:off x="7280259" y="4285013"/>
            <a:ext cx="2664619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интервью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Формат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профессионального разговора помогает раскрыть человека глубже, чем обычное знакомство.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0928351A-C8CC-8575-9F3C-7AE58BE9B1D2}"/>
              </a:ext>
            </a:extLst>
          </p:cNvPr>
          <p:cNvSpPr/>
          <p:nvPr/>
        </p:nvSpPr>
        <p:spPr>
          <a:xfrm>
            <a:off x="10391943" y="3738040"/>
            <a:ext cx="3137892" cy="2005965"/>
          </a:xfrm>
          <a:prstGeom prst="roundRect">
            <a:avLst>
              <a:gd name="adj" fmla="val 5470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A076C183-1DD1-A4DD-C309-4E9FB9F0A26A}"/>
              </a:ext>
            </a:extLst>
          </p:cNvPr>
          <p:cNvSpPr/>
          <p:nvPr/>
        </p:nvSpPr>
        <p:spPr>
          <a:xfrm>
            <a:off x="10369083" y="3738040"/>
            <a:ext cx="91440" cy="2005965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A11E4B6E-7CFF-A164-D11B-33A9BADDF004}"/>
              </a:ext>
            </a:extLst>
          </p:cNvPr>
          <p:cNvSpPr/>
          <p:nvPr/>
        </p:nvSpPr>
        <p:spPr>
          <a:xfrm>
            <a:off x="10685670" y="3711299"/>
            <a:ext cx="2112169" cy="2639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8A59691D-82B2-E895-1EDF-A0DBBD46A382}"/>
              </a:ext>
            </a:extLst>
          </p:cNvPr>
          <p:cNvSpPr/>
          <p:nvPr/>
        </p:nvSpPr>
        <p:spPr>
          <a:xfrm>
            <a:off x="10685670" y="4055985"/>
            <a:ext cx="2664738" cy="1256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закрытая </a:t>
            </a:r>
            <a:r>
              <a:rPr lang="en-US" sz="14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встреча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узком кругу проще обсуждать реальные сложности и находить точки соприкосновения.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E33D6090-3E13-6050-56D7-1F733AA67B21}"/>
              </a:ext>
            </a:extLst>
          </p:cNvPr>
          <p:cNvSpPr/>
          <p:nvPr/>
        </p:nvSpPr>
        <p:spPr>
          <a:xfrm>
            <a:off x="427698" y="5866729"/>
            <a:ext cx="3137773" cy="1822757"/>
          </a:xfrm>
          <a:prstGeom prst="roundRect">
            <a:avLst>
              <a:gd name="adj" fmla="val 5470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90C6CA59-E321-EF62-DFD7-BC691F941B32}"/>
              </a:ext>
            </a:extLst>
          </p:cNvPr>
          <p:cNvSpPr/>
          <p:nvPr/>
        </p:nvSpPr>
        <p:spPr>
          <a:xfrm>
            <a:off x="404838" y="5866729"/>
            <a:ext cx="91440" cy="1822757"/>
          </a:xfrm>
          <a:prstGeom prst="roundRect">
            <a:avLst>
              <a:gd name="adj" fmla="val 29451"/>
            </a:avLst>
          </a:prstGeom>
          <a:solidFill>
            <a:srgbClr val="F5A3A3"/>
          </a:solidFill>
          <a:ln/>
        </p:spPr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CFE3A74B-F867-D7C8-1926-9D1FD165D666}"/>
              </a:ext>
            </a:extLst>
          </p:cNvPr>
          <p:cNvSpPr/>
          <p:nvPr/>
        </p:nvSpPr>
        <p:spPr>
          <a:xfrm>
            <a:off x="721425" y="5839988"/>
            <a:ext cx="2112169" cy="239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650" dirty="0">
              <a:latin typeface="Arial" panose="020B0604020202020204" pitchFamily="34" charset="0"/>
            </a:endParaRPr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8BB9E40B-6975-155D-D865-5E245D499C84}"/>
              </a:ext>
            </a:extLst>
          </p:cNvPr>
          <p:cNvSpPr/>
          <p:nvPr/>
        </p:nvSpPr>
        <p:spPr>
          <a:xfrm>
            <a:off x="721425" y="6184675"/>
            <a:ext cx="2664619" cy="1141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профессиональный разбор</a:t>
            </a: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Разбор проекта или кейса показывает уровень компетенции и зрелость специалиста.</a:t>
            </a:r>
            <a:endParaRPr 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7">
            <a:extLst>
              <a:ext uri="{FF2B5EF4-FFF2-40B4-BE49-F238E27FC236}">
                <a16:creationId xmlns:a16="http://schemas.microsoft.com/office/drawing/2014/main" id="{A794D14C-15E3-4F11-95C9-B885F8D1E675}"/>
              </a:ext>
            </a:extLst>
          </p:cNvPr>
          <p:cNvSpPr/>
          <p:nvPr/>
        </p:nvSpPr>
        <p:spPr>
          <a:xfrm>
            <a:off x="744156" y="6389792"/>
            <a:ext cx="13448093" cy="1003578"/>
          </a:xfrm>
          <a:prstGeom prst="roundRect">
            <a:avLst>
              <a:gd name="adj" fmla="val 2564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4638199" y="314146"/>
            <a:ext cx="1295495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Что это меняет в работе предпринимателя</a:t>
            </a:r>
            <a:endParaRPr lang="en-US" b="1" dirty="0">
              <a:latin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37723" y="1098767"/>
            <a:ext cx="622340" cy="933569"/>
          </a:xfrm>
          <a:prstGeom prst="roundRect">
            <a:avLst>
              <a:gd name="adj" fmla="val 360030"/>
            </a:avLst>
          </a:prstGeom>
          <a:solidFill>
            <a:srgbClr val="F3E8E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152" y="1448811"/>
            <a:ext cx="233362" cy="2333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61147" y="1254263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561147" y="1543585"/>
            <a:ext cx="12231529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сильная команда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Вы не ищете партнёров в последний момент — у вас уже есть круг проверенных людей.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837723" y="2133420"/>
            <a:ext cx="622340" cy="933569"/>
          </a:xfrm>
          <a:prstGeom prst="roundRect">
            <a:avLst>
              <a:gd name="adj" fmla="val 360030"/>
            </a:avLst>
          </a:prstGeom>
          <a:solidFill>
            <a:srgbClr val="F3E8E8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2152" y="2483464"/>
            <a:ext cx="233362" cy="2333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61147" y="2288916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561147" y="2578238"/>
            <a:ext cx="12231529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уверенность в партнёрах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Понимание, как человек мыслит и работает, снимает тревожность в проектах.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837723" y="3168073"/>
            <a:ext cx="622340" cy="933569"/>
          </a:xfrm>
          <a:prstGeom prst="roundRect">
            <a:avLst>
              <a:gd name="adj" fmla="val 360030"/>
            </a:avLst>
          </a:prstGeom>
          <a:solidFill>
            <a:srgbClr val="F3E8E8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32152" y="3518117"/>
            <a:ext cx="233362" cy="23336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61147" y="3323569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1561147" y="3612891"/>
            <a:ext cx="12231529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рекомендации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Когда партнёры вам доверяют, они рекомендуют вас дальше. Без давления и без «продаж».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16" name="Shape 11"/>
          <p:cNvSpPr/>
          <p:nvPr/>
        </p:nvSpPr>
        <p:spPr>
          <a:xfrm>
            <a:off x="837723" y="4202727"/>
            <a:ext cx="622340" cy="933569"/>
          </a:xfrm>
          <a:prstGeom prst="roundRect">
            <a:avLst>
              <a:gd name="adj" fmla="val 360030"/>
            </a:avLst>
          </a:prstGeom>
          <a:solidFill>
            <a:srgbClr val="F3E8E8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2152" y="4552770"/>
            <a:ext cx="233362" cy="23336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61147" y="4358222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19" name="Text 13"/>
          <p:cNvSpPr/>
          <p:nvPr/>
        </p:nvSpPr>
        <p:spPr>
          <a:xfrm>
            <a:off x="1561147" y="4647544"/>
            <a:ext cx="12231529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выставки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Через профессиональные контакты появляются приглашения и новые форматы участия</a:t>
            </a:r>
            <a:r>
              <a:rPr lang="en-US" sz="1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0" name="Shape 14"/>
          <p:cNvSpPr/>
          <p:nvPr/>
        </p:nvSpPr>
        <p:spPr>
          <a:xfrm>
            <a:off x="837723" y="5237380"/>
            <a:ext cx="622340" cy="933569"/>
          </a:xfrm>
          <a:prstGeom prst="roundRect">
            <a:avLst>
              <a:gd name="adj" fmla="val 360030"/>
            </a:avLst>
          </a:prstGeom>
          <a:solidFill>
            <a:srgbClr val="F3E8E8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2152" y="5587423"/>
            <a:ext cx="233362" cy="23336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61147" y="5392875"/>
            <a:ext cx="1830467" cy="2287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400" dirty="0">
              <a:latin typeface="Arial" panose="020B0604020202020204" pitchFamily="34" charset="0"/>
            </a:endParaRPr>
          </a:p>
        </p:txBody>
      </p:sp>
      <p:sp>
        <p:nvSpPr>
          <p:cNvPr id="23" name="Text 16"/>
          <p:cNvSpPr/>
          <p:nvPr/>
        </p:nvSpPr>
        <p:spPr>
          <a:xfrm>
            <a:off x="1561147" y="5682197"/>
            <a:ext cx="12231529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проекты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Проекты приходят не только от клиентов, но и через среду партнёров.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24" name="Text 17"/>
          <p:cNvSpPr/>
          <p:nvPr/>
        </p:nvSpPr>
        <p:spPr>
          <a:xfrm>
            <a:off x="931292" y="6514882"/>
            <a:ext cx="12954952" cy="205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endParaRPr lang="en-US" sz="1600" dirty="0">
              <a:latin typeface="Arial" panose="020B0604020202020204" pitchFamily="34" charset="0"/>
            </a:endParaRPr>
          </a:p>
        </p:txBody>
      </p:sp>
      <p:sp>
        <p:nvSpPr>
          <p:cNvPr id="25" name="Text 18"/>
          <p:cNvSpPr/>
          <p:nvPr/>
        </p:nvSpPr>
        <p:spPr>
          <a:xfrm>
            <a:off x="837724" y="6849049"/>
            <a:ext cx="12954952" cy="4107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В «Нежном бизнесе» я познакомилась с организаторами пространства. Мы начали переплетаться проектами, меня стали приглашать как предпринимателя в их среду, и через это пришли новые клиенты.</a:t>
            </a:r>
            <a:endParaRPr lang="en-US" sz="1600" dirty="0">
              <a:latin typeface="Arial" panose="020B0604020202020204" pitchFamily="34" charset="0"/>
            </a:endParaRP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D830D9F1-5859-9297-6702-1E3DDD3A20E4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8D2135AB-81B7-591C-AB5B-A7BBA0AACEF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18B88B0E-1E4A-15B7-BBE8-B369D0B13E2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69D7B9FE-4D06-5D29-894A-3EFF536EA0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9" name="Группа 38">
                <a:extLst>
                  <a:ext uri="{FF2B5EF4-FFF2-40B4-BE49-F238E27FC236}">
                    <a16:creationId xmlns:a16="http://schemas.microsoft.com/office/drawing/2014/main" id="{494A3139-7D69-97B8-5256-698857FCD476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EFCA7B8A-0AA7-F551-71D8-51394A4F21A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1" name="Рисунок 40">
                  <a:extLst>
                    <a:ext uri="{FF2B5EF4-FFF2-40B4-BE49-F238E27FC236}">
                      <a16:creationId xmlns:a16="http://schemas.microsoft.com/office/drawing/2014/main" id="{EB811485-A722-B68D-ADD9-9FAAC5C445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2" name="Рисунок 41">
                  <a:extLst>
                    <a:ext uri="{FF2B5EF4-FFF2-40B4-BE49-F238E27FC236}">
                      <a16:creationId xmlns:a16="http://schemas.microsoft.com/office/drawing/2014/main" id="{A1333953-4966-2261-846E-E2B820E967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3" name="Рисунок 42">
                  <a:extLst>
                    <a:ext uri="{FF2B5EF4-FFF2-40B4-BE49-F238E27FC236}">
                      <a16:creationId xmlns:a16="http://schemas.microsoft.com/office/drawing/2014/main" id="{EB600E28-66AB-B8FE-5212-2FD38D4B19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99317" y="639393"/>
            <a:ext cx="12954952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Мой инструмент </a:t>
            </a:r>
            <a:r>
              <a:rPr lang="en-US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Радио — это: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25225" y="1311680"/>
            <a:ext cx="4216241" cy="1583293"/>
          </a:xfrm>
          <a:prstGeom prst="roundRect">
            <a:avLst>
              <a:gd name="adj" fmla="val 29029"/>
            </a:avLst>
          </a:prstGeom>
          <a:solidFill>
            <a:srgbClr val="F3E8E8"/>
          </a:solidFill>
          <a:ln/>
        </p:spPr>
      </p:sp>
      <p:sp>
        <p:nvSpPr>
          <p:cNvPr id="5" name="Text 3"/>
          <p:cNvSpPr/>
          <p:nvPr/>
        </p:nvSpPr>
        <p:spPr>
          <a:xfrm>
            <a:off x="1016677" y="1503132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677" y="1876631"/>
            <a:ext cx="3833336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системный экспертный </a:t>
            </a:r>
            <a:r>
              <a:rPr lang="en-US" sz="15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диалог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5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50"/>
              </a:lnSpc>
              <a:buNone/>
            </a:pPr>
            <a:r>
              <a:rPr lang="en-US" sz="15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случайная встреча, а регулярный формат профессионального разговора.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194580" y="1311680"/>
            <a:ext cx="4216241" cy="1583293"/>
          </a:xfrm>
          <a:prstGeom prst="roundRect">
            <a:avLst>
              <a:gd name="adj" fmla="val 29029"/>
            </a:avLst>
          </a:prstGeom>
          <a:solidFill>
            <a:srgbClr val="F3E8E8"/>
          </a:solidFill>
          <a:ln/>
        </p:spPr>
      </p:sp>
      <p:sp>
        <p:nvSpPr>
          <p:cNvPr id="8" name="Text 6"/>
          <p:cNvSpPr/>
          <p:nvPr/>
        </p:nvSpPr>
        <p:spPr>
          <a:xfrm>
            <a:off x="5386033" y="1503132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386033" y="1876631"/>
            <a:ext cx="3833336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знакомство с </a:t>
            </a:r>
            <a:r>
              <a:rPr lang="en-US" sz="15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рынком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5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 вижу, как мыслят партнёры, эксперты и предприниматели из разных городов.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563936" y="1311680"/>
            <a:ext cx="4216241" cy="1583293"/>
          </a:xfrm>
          <a:prstGeom prst="roundRect">
            <a:avLst>
              <a:gd name="adj" fmla="val 29029"/>
            </a:avLst>
          </a:prstGeom>
          <a:solidFill>
            <a:srgbClr val="F3E8E8"/>
          </a:solidFill>
          <a:ln/>
        </p:spPr>
      </p:sp>
      <p:sp>
        <p:nvSpPr>
          <p:cNvPr id="11" name="Text 9"/>
          <p:cNvSpPr/>
          <p:nvPr/>
        </p:nvSpPr>
        <p:spPr>
          <a:xfrm>
            <a:off x="9755389" y="1503132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755389" y="1876631"/>
            <a:ext cx="3833336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понимание </a:t>
            </a:r>
            <a:r>
              <a:rPr lang="en-US" sz="15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людей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5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50"/>
              </a:lnSpc>
              <a:buNone/>
            </a:pPr>
            <a:r>
              <a:rPr lang="en-US" sz="15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Через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диалог раскрываются ценности, подход к работе, ответственность.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7724" y="3333036"/>
            <a:ext cx="12954952" cy="1032034"/>
          </a:xfrm>
          <a:prstGeom prst="roundRect">
            <a:avLst>
              <a:gd name="adj" fmla="val 44535"/>
            </a:avLst>
          </a:prstGeom>
          <a:solidFill>
            <a:srgbClr val="F3E8E8"/>
          </a:solidFill>
          <a:ln/>
        </p:spPr>
      </p:sp>
      <p:sp>
        <p:nvSpPr>
          <p:cNvPr id="14" name="Text 12"/>
          <p:cNvSpPr/>
          <p:nvPr/>
        </p:nvSpPr>
        <p:spPr>
          <a:xfrm>
            <a:off x="1029176" y="3524489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459944" y="3513655"/>
            <a:ext cx="12572048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расширение </a:t>
            </a:r>
            <a:r>
              <a:rPr lang="en-US" sz="150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среды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5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150"/>
              </a:lnSpc>
              <a:buNone/>
            </a:pPr>
            <a:r>
              <a:rPr lang="en-US" sz="15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Формируется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круг профессионалов, с которыми можно работать дальше.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37724" y="5096351"/>
            <a:ext cx="12954952" cy="1123712"/>
          </a:xfrm>
          <a:prstGeom prst="roundRect">
            <a:avLst>
              <a:gd name="adj" fmla="val 2556"/>
            </a:avLst>
          </a:prstGeom>
          <a:solidFill>
            <a:srgbClr val="F7BABA"/>
          </a:solidFill>
          <a:ln/>
        </p:spPr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176" y="5435203"/>
            <a:ext cx="239316" cy="191453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459944" y="5366266"/>
            <a:ext cx="12141279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Без пафоса.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894890" y="5363784"/>
            <a:ext cx="12141279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Это не</a:t>
            </a:r>
            <a:r>
              <a:rPr lang="ru-RU" sz="15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только про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статус. Это про живое общение и реальные связи.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37724" y="6392347"/>
            <a:ext cx="12954952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37724" y="6840260"/>
            <a:ext cx="12954952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Партнёры, которые были у меня в эфире, позже становились союзниками на выставке «Русский дом» и приглашали меня участвовать в MosBuild.</a:t>
            </a:r>
            <a:endParaRPr lang="en-US" sz="1500" dirty="0">
              <a:latin typeface="Arial" panose="020B0604020202020204" pitchFamily="34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B33C06C-18CC-1A63-63D8-26F3E1647A7C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2A091C0D-6758-38F3-44CF-6949D63E83A3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D185DFB7-5976-4FF7-0ED3-15259BC1A0A6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AC735330-B1FF-B7AB-2BEF-AA080B1E42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A03AFE2B-2AAD-365E-4899-A69EEF216AE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26A92964-5E33-176D-6ED6-2406CCBA727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846C9004-186E-9677-82E4-26A1F5647A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99E09CBF-FE5A-CA72-908A-C44110EE30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CEADA438-E94F-62FA-E346-E15614851E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4">
            <a:extLst>
              <a:ext uri="{FF2B5EF4-FFF2-40B4-BE49-F238E27FC236}">
                <a16:creationId xmlns:a16="http://schemas.microsoft.com/office/drawing/2014/main" id="{2E19465C-81D3-D8E8-1A29-C48A1D6EC5C5}"/>
              </a:ext>
            </a:extLst>
          </p:cNvPr>
          <p:cNvSpPr/>
          <p:nvPr/>
        </p:nvSpPr>
        <p:spPr>
          <a:xfrm>
            <a:off x="808033" y="6436757"/>
            <a:ext cx="12954952" cy="1123712"/>
          </a:xfrm>
          <a:prstGeom prst="roundRect">
            <a:avLst>
              <a:gd name="adj" fmla="val 2556"/>
            </a:avLst>
          </a:prstGeom>
          <a:solidFill>
            <a:srgbClr val="F7BABA"/>
          </a:solidFill>
          <a:ln/>
        </p:spPr>
      </p:sp>
      <p:sp>
        <p:nvSpPr>
          <p:cNvPr id="3" name="Text 1"/>
          <p:cNvSpPr/>
          <p:nvPr/>
        </p:nvSpPr>
        <p:spPr>
          <a:xfrm>
            <a:off x="609124" y="670111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Если вам близок формат</a:t>
            </a:r>
            <a:endParaRPr lang="en-US" sz="1850" b="1" dirty="0">
              <a:latin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78644" y="1291855"/>
            <a:ext cx="60960" cy="19760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5" name="Text 3"/>
          <p:cNvSpPr/>
          <p:nvPr/>
        </p:nvSpPr>
        <p:spPr>
          <a:xfrm>
            <a:off x="909399" y="1322335"/>
            <a:ext cx="381857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 открыта к профессиональному разговору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Мне важно обсуждать реальные процессы, а не только красивые картинки.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09124" y="3580036"/>
            <a:ext cx="60960" cy="19760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7" name="Text 5"/>
          <p:cNvSpPr/>
          <p:nvPr/>
        </p:nvSpPr>
        <p:spPr>
          <a:xfrm>
            <a:off x="939880" y="3610516"/>
            <a:ext cx="3818573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Приглашаю в </a:t>
            </a:r>
            <a:r>
              <a:rPr lang="en-US" sz="185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эфир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8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возможность показать свой подход к работе и познакомиться глубже.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3133" y="2354891"/>
            <a:ext cx="60960" cy="19760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9" name="Text 7"/>
          <p:cNvSpPr/>
          <p:nvPr/>
        </p:nvSpPr>
        <p:spPr>
          <a:xfrm>
            <a:off x="5353889" y="2385371"/>
            <a:ext cx="3818573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возможность глубже </a:t>
            </a:r>
            <a:r>
              <a:rPr lang="en-US" sz="1850" b="1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познакомиться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8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en-US" sz="18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поверхностный обмен контактами, а понимание, с кем вы можете идти в проект.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37724" y="5693687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Формат подходит тем, кто ценит профессиональный диалог и хочет строить не просто связи, а рабочую среду.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67415" y="6510905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endParaRPr lang="en-US" sz="1850" dirty="0">
              <a:latin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45701" y="6968133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— Через эфиры я находила партнёров, с которыми потом переходили к реальному сотрудничеству.</a:t>
            </a:r>
            <a:endParaRPr lang="en-US" sz="1850" dirty="0">
              <a:latin typeface="Arial" panose="020B0604020202020204" pitchFamily="34" charset="0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FFE5784-F643-2237-9855-D77880DDC9F8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494644C9-04A7-95D1-1A46-DEE0E97ACB8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A88E4193-9DB6-7558-6691-0A0A6B362D2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D9C490C6-3BAA-410E-EEC4-A1B1808E05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ABAC898D-9278-023C-B91F-910D582BFB73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FF161F6-B8FB-538D-05F0-14BC5AA6766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55CFE2D4-271F-3E38-4CB5-05186848B4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C0777879-B5E3-8FD0-BE0C-DD7349496A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2F280230-BCD9-85AE-DD61-B13DFB724A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ECD8241-7B7E-F833-3C95-855E7CB50B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8113" y="1291855"/>
            <a:ext cx="5494094" cy="33793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7415897" y="461276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Контакты для участия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9E5CAE-A38C-3668-BE15-B3CF06A4D9DB}"/>
              </a:ext>
            </a:extLst>
          </p:cNvPr>
          <p:cNvSpPr/>
          <p:nvPr/>
        </p:nvSpPr>
        <p:spPr>
          <a:xfrm>
            <a:off x="6022013" y="1868979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E1552E5-12AF-03CB-192D-51054ED8C3C1}"/>
              </a:ext>
            </a:extLst>
          </p:cNvPr>
          <p:cNvSpPr/>
          <p:nvPr/>
        </p:nvSpPr>
        <p:spPr>
          <a:xfrm>
            <a:off x="6022012" y="2361250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Arial" panose="020B0604020202020204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55575A"/>
                </a:solidFill>
                <a:latin typeface="Arial" panose="020B0604020202020204" pitchFamily="34" charset="0"/>
              </a:rPr>
              <a:t>Напишите мне в личные сообщения</a:t>
            </a: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A5FE6B8A-9B8F-20A7-E9FF-36D2AC869BEA}"/>
              </a:ext>
            </a:extLst>
          </p:cNvPr>
          <p:cNvSpPr/>
          <p:nvPr/>
        </p:nvSpPr>
        <p:spPr>
          <a:xfrm>
            <a:off x="10270679" y="1863276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Поделитесь свои м опытом – и вас услышат.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B95C07A7-CBC3-B4ED-A23C-C22584B821BF}"/>
              </a:ext>
            </a:extLst>
          </p:cNvPr>
          <p:cNvSpPr/>
          <p:nvPr/>
        </p:nvSpPr>
        <p:spPr>
          <a:xfrm>
            <a:off x="6500200" y="5065510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400" dirty="0">
                <a:solidFill>
                  <a:srgbClr val="55575A"/>
                </a:solidFill>
                <a:latin typeface="Arial" panose="020B0604020202020204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B83EEE7-8BF3-48B4-DE42-5EC48A7DF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490" y="3063301"/>
            <a:ext cx="2867025" cy="4152900"/>
          </a:xfrm>
          <a:prstGeom prst="rect">
            <a:avLst/>
          </a:prstGeom>
        </p:spPr>
      </p:pic>
      <p:sp>
        <p:nvSpPr>
          <p:cNvPr id="39" name="Стрелка: вправо 38">
            <a:extLst>
              <a:ext uri="{FF2B5EF4-FFF2-40B4-BE49-F238E27FC236}">
                <a16:creationId xmlns:a16="http://schemas.microsoft.com/office/drawing/2014/main" id="{0B4AE803-3E1A-B393-240A-05BEA5DDF356}"/>
              </a:ext>
            </a:extLst>
          </p:cNvPr>
          <p:cNvSpPr/>
          <p:nvPr/>
        </p:nvSpPr>
        <p:spPr>
          <a:xfrm>
            <a:off x="7415897" y="4438030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95702FB-EC06-91DC-4D69-16140A015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183883" y="1306460"/>
            <a:ext cx="556816" cy="556816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9DABFE7-5430-5832-E133-173116E8A6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2621" y="1181229"/>
            <a:ext cx="738279" cy="73827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A43954E-C41B-018E-2B95-B7C07D0F8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70" y="568070"/>
            <a:ext cx="4919784" cy="655971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16EFA8B-D6DD-506D-059A-BCE6C6E2BEE5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FFA328A-6192-BF9A-B850-6B46797149E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9647F18F-0185-F03F-B21B-3384CE3A7ED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4AE6715B-C366-B85E-5075-CAE1312332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D0300FC9-61BD-AB76-6AED-2125450191B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592AF350-8E67-A540-728F-B980D1462D1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04C59F93-2417-D3CA-C2BB-9E3F34B13A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E4719363-5B98-20D1-4624-BC1A71B27D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70E5EDD0-A90B-F2D0-B80A-EED137D295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90771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14">
            <a:extLst>
              <a:ext uri="{FF2B5EF4-FFF2-40B4-BE49-F238E27FC236}">
                <a16:creationId xmlns:a16="http://schemas.microsoft.com/office/drawing/2014/main" id="{1AE991E9-A642-5220-CB24-65A13E0BE290}"/>
              </a:ext>
            </a:extLst>
          </p:cNvPr>
          <p:cNvSpPr/>
          <p:nvPr/>
        </p:nvSpPr>
        <p:spPr>
          <a:xfrm>
            <a:off x="6598982" y="6007389"/>
            <a:ext cx="6914510" cy="1123712"/>
          </a:xfrm>
          <a:prstGeom prst="roundRect">
            <a:avLst>
              <a:gd name="adj" fmla="val 2556"/>
            </a:avLst>
          </a:prstGeom>
          <a:solidFill>
            <a:srgbClr val="F7BABA"/>
          </a:solidFill>
          <a:ln/>
        </p:spPr>
      </p:sp>
      <p:sp>
        <p:nvSpPr>
          <p:cNvPr id="4" name="Text 1"/>
          <p:cNvSpPr/>
          <p:nvPr/>
        </p:nvSpPr>
        <p:spPr>
          <a:xfrm>
            <a:off x="6400680" y="915920"/>
            <a:ext cx="7468553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Тема: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Главная мысль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400680" y="1651012"/>
            <a:ext cx="3657719" cy="1893451"/>
          </a:xfrm>
          <a:prstGeom prst="roundRect">
            <a:avLst>
              <a:gd name="adj" fmla="val 5795"/>
            </a:avLst>
          </a:prstGeom>
          <a:solidFill>
            <a:srgbClr val="FFFAFA"/>
          </a:solidFill>
          <a:ln/>
        </p:spPr>
      </p:sp>
      <p:sp>
        <p:nvSpPr>
          <p:cNvPr id="6" name="Shape 3"/>
          <p:cNvSpPr/>
          <p:nvPr/>
        </p:nvSpPr>
        <p:spPr>
          <a:xfrm>
            <a:off x="6400680" y="1628152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7" name="Shape 4"/>
          <p:cNvSpPr/>
          <p:nvPr/>
        </p:nvSpPr>
        <p:spPr>
          <a:xfrm>
            <a:off x="7942241" y="1363834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8" name="Text 5"/>
          <p:cNvSpPr/>
          <p:nvPr/>
        </p:nvSpPr>
        <p:spPr>
          <a:xfrm>
            <a:off x="8114525" y="1507423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1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614992" y="2129763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614992" y="2503262"/>
            <a:ext cx="3229094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стройте бизнес в одиночку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Одиночная стратегия ограничивает возможности.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0211513" y="1651012"/>
            <a:ext cx="3657719" cy="1893451"/>
          </a:xfrm>
          <a:prstGeom prst="roundRect">
            <a:avLst>
              <a:gd name="adj" fmla="val 5795"/>
            </a:avLst>
          </a:prstGeom>
          <a:solidFill>
            <a:srgbClr val="FFFAFA"/>
          </a:solidFill>
          <a:ln/>
        </p:spPr>
      </p:sp>
      <p:sp>
        <p:nvSpPr>
          <p:cNvPr id="12" name="Shape 9"/>
          <p:cNvSpPr/>
          <p:nvPr/>
        </p:nvSpPr>
        <p:spPr>
          <a:xfrm>
            <a:off x="10211513" y="1628152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3" name="Shape 10"/>
          <p:cNvSpPr/>
          <p:nvPr/>
        </p:nvSpPr>
        <p:spPr>
          <a:xfrm>
            <a:off x="11753075" y="1363834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14" name="Text 11"/>
          <p:cNvSpPr/>
          <p:nvPr/>
        </p:nvSpPr>
        <p:spPr>
          <a:xfrm>
            <a:off x="11925358" y="1507423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0425826" y="2129763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0425826" y="2503262"/>
            <a:ext cx="3229094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недооценивайте партнёров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Сильное окружение усиливает вас.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6400680" y="3984756"/>
            <a:ext cx="3657719" cy="1617821"/>
          </a:xfrm>
          <a:prstGeom prst="roundRect">
            <a:avLst>
              <a:gd name="adj" fmla="val 6782"/>
            </a:avLst>
          </a:prstGeom>
          <a:solidFill>
            <a:srgbClr val="FFFAFA"/>
          </a:solidFill>
          <a:ln/>
        </p:spPr>
      </p:sp>
      <p:sp>
        <p:nvSpPr>
          <p:cNvPr id="18" name="Shape 15"/>
          <p:cNvSpPr/>
          <p:nvPr/>
        </p:nvSpPr>
        <p:spPr>
          <a:xfrm>
            <a:off x="6400680" y="3961896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9" name="Shape 16"/>
          <p:cNvSpPr/>
          <p:nvPr/>
        </p:nvSpPr>
        <p:spPr>
          <a:xfrm>
            <a:off x="7942241" y="3697578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20" name="Text 17"/>
          <p:cNvSpPr/>
          <p:nvPr/>
        </p:nvSpPr>
        <p:spPr>
          <a:xfrm>
            <a:off x="8114525" y="3841167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3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614992" y="4463507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614992" y="4837006"/>
            <a:ext cx="3229094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ищите только клиентов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Клиенты приходят через среду.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10211513" y="3984756"/>
            <a:ext cx="3657719" cy="1617821"/>
          </a:xfrm>
          <a:prstGeom prst="roundRect">
            <a:avLst>
              <a:gd name="adj" fmla="val 6782"/>
            </a:avLst>
          </a:prstGeom>
          <a:solidFill>
            <a:srgbClr val="FFFAFA"/>
          </a:solidFill>
          <a:ln/>
        </p:spPr>
      </p:sp>
      <p:sp>
        <p:nvSpPr>
          <p:cNvPr id="24" name="Shape 21"/>
          <p:cNvSpPr/>
          <p:nvPr/>
        </p:nvSpPr>
        <p:spPr>
          <a:xfrm>
            <a:off x="10211513" y="3961896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25" name="Shape 22"/>
          <p:cNvSpPr/>
          <p:nvPr/>
        </p:nvSpPr>
        <p:spPr>
          <a:xfrm>
            <a:off x="11753075" y="3697578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26" name="Text 23"/>
          <p:cNvSpPr/>
          <p:nvPr/>
        </p:nvSpPr>
        <p:spPr>
          <a:xfrm>
            <a:off x="11925358" y="3841167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4</a:t>
            </a:r>
            <a:endParaRPr lang="en-US" sz="1800" dirty="0">
              <a:latin typeface="Arial" panose="020B0604020202020204" pitchFamily="34" charset="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10425826" y="4463507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—</a:t>
            </a:r>
            <a:endParaRPr lang="en-US" sz="1750" dirty="0">
              <a:latin typeface="Arial" panose="020B0604020202020204" pitchFamily="34" charset="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10425826" y="4837006"/>
            <a:ext cx="3229094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Стройте среду</a:t>
            </a: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Создавайте круг людей, с которыми вы растёте.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6865562" y="5988221"/>
            <a:ext cx="7468553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Финал</a:t>
            </a:r>
            <a:r>
              <a:rPr lang="ru-RU" sz="15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:</a:t>
            </a:r>
            <a:endParaRPr lang="en-US" sz="1500" dirty="0">
              <a:latin typeface="Arial" panose="020B0604020202020204" pitchFamily="34" charset="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6865562" y="6436134"/>
            <a:ext cx="746855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Возможности приходят через людей,</a:t>
            </a:r>
            <a:endParaRPr lang="en-US" sz="1500" dirty="0">
              <a:latin typeface="Arial" panose="020B0604020202020204" pitchFamily="34" charset="0"/>
            </a:endParaRPr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5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 люди приходят через доверие.</a:t>
            </a:r>
            <a:endParaRPr lang="en-US" sz="1500" dirty="0">
              <a:latin typeface="Arial" panose="020B0604020202020204" pitchFamily="34" charset="0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ECC423B0-615F-21AC-0DFA-496693A3C41F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4006115-FEFD-1B8F-96C9-A128C711C47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3AA96EDC-7265-A938-363C-8A4125E1403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7FB253C7-DB9B-E22A-6461-636CCFC6A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3DE253F9-50E5-A7FC-C640-79F927FB7939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FB81B89-AEA1-D4E5-954A-125CC120EC9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6" name="Рисунок 45">
                  <a:extLst>
                    <a:ext uri="{FF2B5EF4-FFF2-40B4-BE49-F238E27FC236}">
                      <a16:creationId xmlns:a16="http://schemas.microsoft.com/office/drawing/2014/main" id="{8CF9CC4D-961F-DDCF-8FFC-A7B903601F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47" name="Рисунок 46">
                  <a:extLst>
                    <a:ext uri="{FF2B5EF4-FFF2-40B4-BE49-F238E27FC236}">
                      <a16:creationId xmlns:a16="http://schemas.microsoft.com/office/drawing/2014/main" id="{2E133730-279E-DF0F-55A2-9FBA7F2002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8" name="Рисунок 47">
                  <a:extLst>
                    <a:ext uri="{FF2B5EF4-FFF2-40B4-BE49-F238E27FC236}">
                      <a16:creationId xmlns:a16="http://schemas.microsoft.com/office/drawing/2014/main" id="{08C20738-2711-176E-C028-667CCCC75C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07BD07E-EF08-90B9-EA3C-7203465ECC0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370" r="11260"/>
          <a:stretch>
            <a:fillRect/>
          </a:stretch>
        </p:blipFill>
        <p:spPr>
          <a:xfrm>
            <a:off x="390404" y="1363834"/>
            <a:ext cx="5284653" cy="48685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C9A58-7425-F682-ACCE-8BF7610F2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CC7DEA3-5EE5-C785-3445-D3C9B6DDBC80}"/>
              </a:ext>
            </a:extLst>
          </p:cNvPr>
          <p:cNvSpPr/>
          <p:nvPr/>
        </p:nvSpPr>
        <p:spPr>
          <a:xfrm>
            <a:off x="9562386" y="577416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Заключение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19E5CAE-A38C-3668-BE15-B3CF06A4D9DB}"/>
              </a:ext>
            </a:extLst>
          </p:cNvPr>
          <p:cNvSpPr/>
          <p:nvPr/>
        </p:nvSpPr>
        <p:spPr>
          <a:xfrm>
            <a:off x="8351685" y="1156118"/>
            <a:ext cx="5617445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</a:rPr>
              <a:t>Я тоже боялась говорить. Теперь веду эфиры.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50" name="Text 2">
            <a:extLst>
              <a:ext uri="{FF2B5EF4-FFF2-40B4-BE49-F238E27FC236}">
                <a16:creationId xmlns:a16="http://schemas.microsoft.com/office/drawing/2014/main" id="{9FFC76B4-6C98-D2B3-0FB6-5B5B43C68298}"/>
              </a:ext>
            </a:extLst>
          </p:cNvPr>
          <p:cNvSpPr/>
          <p:nvPr/>
        </p:nvSpPr>
        <p:spPr>
          <a:xfrm>
            <a:off x="8351685" y="1685290"/>
            <a:ext cx="5617445" cy="873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</a:rPr>
              <a:t>Каждый путь начинается с первого шага.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55575A"/>
                </a:solidFill>
                <a:latin typeface="Arial" panose="020B0604020202020204" pitchFamily="34" charset="0"/>
              </a:rPr>
              <a:t>Ваш – начинается сейчас)</a:t>
            </a:r>
          </a:p>
          <a:p>
            <a:pPr>
              <a:lnSpc>
                <a:spcPct val="150000"/>
              </a:lnSpc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BE7E5395-D801-69E4-9416-EC520C648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8653" y="3550721"/>
            <a:ext cx="2186633" cy="211654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95854A7A-62D4-A2F7-FBB6-F50C6D0BE5F1}"/>
              </a:ext>
            </a:extLst>
          </p:cNvPr>
          <p:cNvSpPr txBox="1"/>
          <p:nvPr/>
        </p:nvSpPr>
        <p:spPr>
          <a:xfrm>
            <a:off x="6735940" y="3128422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связи: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сайт.  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почта.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тел.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соц. Сети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992E70-0781-ED30-1148-A598E9F95351}"/>
              </a:ext>
            </a:extLst>
          </p:cNvPr>
          <p:cNvSpPr txBox="1"/>
          <p:nvPr/>
        </p:nvSpPr>
        <p:spPr>
          <a:xfrm>
            <a:off x="1332036" y="590943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21BF045-2C84-B863-B0BB-A877AE851F0E}"/>
              </a:ext>
            </a:extLst>
          </p:cNvPr>
          <p:cNvSpPr txBox="1"/>
          <p:nvPr/>
        </p:nvSpPr>
        <p:spPr>
          <a:xfrm>
            <a:off x="1752244" y="6566694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ПОЛИНА ЧАПЛАНОВА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дизайнер интерьера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E99B1C7-02D1-7C3E-FD86-828986347D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9618"/>
          <a:stretch>
            <a:fillRect/>
          </a:stretch>
        </p:blipFill>
        <p:spPr>
          <a:xfrm>
            <a:off x="885114" y="1209071"/>
            <a:ext cx="4814084" cy="5090606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F398749-FDE0-25B6-E13A-88CF2CFA00C1}"/>
              </a:ext>
            </a:extLst>
          </p:cNvPr>
          <p:cNvGrpSpPr/>
          <p:nvPr/>
        </p:nvGrpSpPr>
        <p:grpSpPr>
          <a:xfrm>
            <a:off x="0" y="7743532"/>
            <a:ext cx="14630400" cy="627965"/>
            <a:chOff x="0" y="7623285"/>
            <a:chExt cx="14630400" cy="627965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4C86B194-00C5-E4D5-1692-7C914936C7C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0898542-196E-B666-DB61-CFE00E795A24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49B36B7D-B3F9-0FED-95B1-E9F1A04CD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39B4C91F-590C-9ACD-ACD5-D229A4F84006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76C5508-C366-5BDD-D5A9-322337738332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31EFBF22-8D3A-DFCD-8AC1-2129C35302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1" name="Рисунок 10">
                  <a:extLst>
                    <a:ext uri="{FF2B5EF4-FFF2-40B4-BE49-F238E27FC236}">
                      <a16:creationId xmlns:a16="http://schemas.microsoft.com/office/drawing/2014/main" id="{ABB3593D-5119-ABFA-EE53-64E35EF4CB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559745D5-97FC-4C77-6F85-4314F477C4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299986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2956</Words>
  <Application>Microsoft Office PowerPoint</Application>
  <PresentationFormat>Произвольный</PresentationFormat>
  <Paragraphs>369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10</cp:revision>
  <dcterms:created xsi:type="dcterms:W3CDTF">2026-03-03T08:04:16Z</dcterms:created>
  <dcterms:modified xsi:type="dcterms:W3CDTF">2026-03-03T10:57:29Z</dcterms:modified>
</cp:coreProperties>
</file>