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2"/>
  </p:notesMasterIdLst>
  <p:sldIdLst>
    <p:sldId id="271" r:id="rId2"/>
    <p:sldId id="277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80" r:id="rId11"/>
    <p:sldId id="263" r:id="rId12"/>
    <p:sldId id="278" r:id="rId13"/>
    <p:sldId id="279" r:id="rId14"/>
    <p:sldId id="264" r:id="rId15"/>
    <p:sldId id="265" r:id="rId16"/>
    <p:sldId id="266" r:id="rId17"/>
    <p:sldId id="267" r:id="rId18"/>
    <p:sldId id="273" r:id="rId19"/>
    <p:sldId id="274" r:id="rId20"/>
    <p:sldId id="270" r:id="rId21"/>
  </p:sldIdLst>
  <p:sldSz cx="14630400" cy="10972800"/>
  <p:notesSz cx="10972800" cy="14630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148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8817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360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9461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700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4350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2390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AFA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104927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svg"/><Relationship Id="rId11" Type="http://schemas.openxmlformats.org/officeDocument/2006/relationships/image" Target="../media/image5.png"/><Relationship Id="rId5" Type="http://schemas.openxmlformats.org/officeDocument/2006/relationships/image" Target="../media/image15.png"/><Relationship Id="rId10" Type="http://schemas.openxmlformats.org/officeDocument/2006/relationships/image" Target="../media/image4.png"/><Relationship Id="rId4" Type="http://schemas.openxmlformats.org/officeDocument/2006/relationships/image" Target="../media/image14.svg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3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3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3.pn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11" Type="http://schemas.openxmlformats.org/officeDocument/2006/relationships/image" Target="../media/image28.jpg"/><Relationship Id="rId5" Type="http://schemas.openxmlformats.org/officeDocument/2006/relationships/image" Target="../media/image5.png"/><Relationship Id="rId10" Type="http://schemas.openxmlformats.org/officeDocument/2006/relationships/image" Target="../media/image27.jpg"/><Relationship Id="rId4" Type="http://schemas.openxmlformats.org/officeDocument/2006/relationships/image" Target="../media/image4.png"/><Relationship Id="rId9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3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3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6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png"/><Relationship Id="rId11" Type="http://schemas.openxmlformats.org/officeDocument/2006/relationships/image" Target="../media/image4.png"/><Relationship Id="rId5" Type="http://schemas.openxmlformats.org/officeDocument/2006/relationships/image" Target="../media/image36.png"/><Relationship Id="rId10" Type="http://schemas.openxmlformats.org/officeDocument/2006/relationships/image" Target="../media/image3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3.png"/><Relationship Id="rId7" Type="http://schemas.openxmlformats.org/officeDocument/2006/relationships/image" Target="../media/image4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47.jpg"/><Relationship Id="rId4" Type="http://schemas.openxmlformats.org/officeDocument/2006/relationships/image" Target="../media/image4.png"/><Relationship Id="rId9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3.png"/><Relationship Id="rId7" Type="http://schemas.openxmlformats.org/officeDocument/2006/relationships/image" Target="../media/image48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4D5B5F5-D59F-08D3-9A14-BC548FC22E81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E73B86D1-996D-9A3A-8B53-A53D85DB091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12D818F0-9236-8E44-CFBB-3F5AE0C7306C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81ED0C98-2C2C-066B-5D92-21F1C71D46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1" name="Группа 10">
                <a:extLst>
                  <a:ext uri="{FF2B5EF4-FFF2-40B4-BE49-F238E27FC236}">
                    <a16:creationId xmlns:a16="http://schemas.microsoft.com/office/drawing/2014/main" id="{BB8EE923-C17C-486D-D1EA-915C487CC6C1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4375565-0C18-493B-91DC-30E168151FE3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3" name="Рисунок 12">
                  <a:extLst>
                    <a:ext uri="{FF2B5EF4-FFF2-40B4-BE49-F238E27FC236}">
                      <a16:creationId xmlns:a16="http://schemas.microsoft.com/office/drawing/2014/main" id="{C034A242-53CB-A678-5C2A-ECD80350F1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4" name="Рисунок 13">
                  <a:extLst>
                    <a:ext uri="{FF2B5EF4-FFF2-40B4-BE49-F238E27FC236}">
                      <a16:creationId xmlns:a16="http://schemas.microsoft.com/office/drawing/2014/main" id="{98930338-0D84-3C7E-9E13-F799B2F700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B1689EAE-55A6-2683-F338-67EE0F2A36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89421C-0DE8-7E2C-2580-4CE79C23BA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358" y="350561"/>
            <a:ext cx="14408362" cy="960182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7FF9CF-AA61-F60E-5681-7C1BE22F423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5019" t="23154" r="22241" b="30611"/>
          <a:stretch>
            <a:fillRect/>
          </a:stretch>
        </p:blipFill>
        <p:spPr>
          <a:xfrm>
            <a:off x="10390827" y="2794782"/>
            <a:ext cx="2971476" cy="328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404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3D6DF-761B-B39A-E994-5555D9D57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8E160D-6CBE-403B-7016-DF9B61504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037" y="2126974"/>
            <a:ext cx="4472236" cy="6718852"/>
          </a:xfrm>
          <a:prstGeom prst="rect">
            <a:avLst/>
          </a:prstGeom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F824332B-9217-4164-4FC7-A80869425757}"/>
              </a:ext>
            </a:extLst>
          </p:cNvPr>
          <p:cNvSpPr/>
          <p:nvPr/>
        </p:nvSpPr>
        <p:spPr>
          <a:xfrm>
            <a:off x="610952" y="1520693"/>
            <a:ext cx="3735761" cy="6176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ru-RU" sz="1600" b="1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Основатель студии дизайна</a:t>
            </a:r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6916507F-6164-FB45-98D7-C5C619560032}"/>
              </a:ext>
            </a:extLst>
          </p:cNvPr>
          <p:cNvSpPr/>
          <p:nvPr/>
        </p:nvSpPr>
        <p:spPr>
          <a:xfrm>
            <a:off x="517915" y="2182602"/>
            <a:ext cx="8970642" cy="8147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лет опыта работы и реализации в сегменте ПРЕМИУМ класса.</a:t>
            </a:r>
            <a:endParaRPr lang="en-US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-​ Член Союза Дизайнеров и Архитекторов.</a:t>
            </a: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Наставник в  бизнес-клубе для дизайнеров ГРАНИ.</a:t>
            </a:r>
            <a:endParaRPr lang="en-US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Вхожу в золотую сотню самых развивающихся дизайнеров России.</a:t>
            </a: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-Спикер и преподаватель  образовательных программ.</a:t>
            </a: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-Эксперт на 1 канале в программе Доброе утро</a:t>
            </a:r>
          </a:p>
          <a:p>
            <a:pPr marL="685800" indent="-685800">
              <a:buFontTx/>
              <a:buChar char="-"/>
            </a:pPr>
            <a:endParaRPr lang="en-US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Радиоведущая своей авторской передачи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Вокруг дизайна</a:t>
            </a:r>
            <a:r>
              <a:rPr lang="en-US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Дизайнер капсульной коллекции на выставке «РУССКИЙ ДОМ» 2025</a:t>
            </a:r>
          </a:p>
          <a:p>
            <a: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20148D23-1D0C-AA1C-B865-6E14F2338460}"/>
              </a:ext>
            </a:extLst>
          </p:cNvPr>
          <p:cNvSpPr/>
          <p:nvPr/>
        </p:nvSpPr>
        <p:spPr>
          <a:xfrm>
            <a:off x="3982278" y="255932"/>
            <a:ext cx="6665843" cy="998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ru-RU" sz="28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ПОЛИНА ЧАПЛАНОВА</a:t>
            </a:r>
          </a:p>
          <a:p>
            <a:pPr algn="ctr"/>
            <a:r>
              <a:rPr lang="ru-RU" sz="28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Дизайнер интерьера</a:t>
            </a: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86485674-B4DF-A8AA-7F49-2245D7CBAE94}"/>
              </a:ext>
            </a:extLst>
          </p:cNvPr>
          <p:cNvSpPr/>
          <p:nvPr/>
        </p:nvSpPr>
        <p:spPr>
          <a:xfrm>
            <a:off x="510131" y="8163146"/>
            <a:ext cx="9354955" cy="1887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испытывать.​</a:t>
            </a:r>
          </a:p>
          <a:p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Делаю проекты разного ценового сегмента от VIP до бюджета. Это дома, квартиры, общественные интерьеры практически во всех стилях, в зависимости от ситуации, вида за окном и предпочтений клиента</a:t>
            </a:r>
          </a:p>
          <a:p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sz="12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ru-RU" sz="155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​</a:t>
            </a:r>
            <a:br>
              <a:rPr lang="ru-RU" sz="105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lnSpc>
                <a:spcPts val="2500"/>
              </a:lnSpc>
              <a:buFontTx/>
              <a:buChar char="-"/>
            </a:pPr>
            <a:endParaRPr lang="ru-RU" sz="1200" dirty="0">
              <a:solidFill>
                <a:srgbClr val="55575A"/>
              </a:solidFill>
              <a:latin typeface="Arial" panose="020B0604020202020204" pitchFamily="34" charset="0"/>
              <a:ea typeface="Manrope" pitchFamily="34" charset="-122"/>
              <a:cs typeface="Arial" panose="020B0604020202020204" pitchFamily="34" charset="0"/>
            </a:endParaRPr>
          </a:p>
          <a:p>
            <a:pPr>
              <a:lnSpc>
                <a:spcPts val="2500"/>
              </a:lnSpc>
            </a:pPr>
            <a:endParaRPr lang="en-US" sz="1550" dirty="0">
              <a:latin typeface="Arial" panose="020B0604020202020204" pitchFamily="34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6F848325-DEDF-04EC-47A9-94B4FFCB6383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CBC4493C-5A7E-A4B2-8EDB-D89F5582EF11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D514B64A-4ABB-EFB5-934C-4635F7A68203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EC2AB442-0AEF-B755-6853-9681FA416D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1" name="Группа 10">
                <a:extLst>
                  <a:ext uri="{FF2B5EF4-FFF2-40B4-BE49-F238E27FC236}">
                    <a16:creationId xmlns:a16="http://schemas.microsoft.com/office/drawing/2014/main" id="{19AD82EC-DDC5-0ACF-FDE2-DF479D4A1954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C1AA54A-00BC-25F5-C3D2-C4311B3713E0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3" name="Рисунок 12">
                  <a:extLst>
                    <a:ext uri="{FF2B5EF4-FFF2-40B4-BE49-F238E27FC236}">
                      <a16:creationId xmlns:a16="http://schemas.microsoft.com/office/drawing/2014/main" id="{AF807A81-528C-972C-8A18-D87D3AC715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4" name="Рисунок 13">
                  <a:extLst>
                    <a:ext uri="{FF2B5EF4-FFF2-40B4-BE49-F238E27FC236}">
                      <a16:creationId xmlns:a16="http://schemas.microsoft.com/office/drawing/2014/main" id="{183B459D-5A88-F7DC-D323-DEE5C2FCAA8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9D825E36-EF83-4129-1477-DB62A096FA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643682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67603" y="278125"/>
            <a:ext cx="7943136" cy="668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Региональная палитра России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2604746" y="1062767"/>
            <a:ext cx="12349162" cy="534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28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Как использовать готовые цветовые решения в интерьере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37724" y="2306241"/>
            <a:ext cx="12954952" cy="4435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в интерьере — это не только эстетика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837724" y="2992755"/>
            <a:ext cx="12954952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Это инструмент, который влияет на: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837724" y="3590449"/>
            <a:ext cx="12954952" cy="1645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восприятие пространства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настроение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комфорт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поведение человека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837724" y="5343803"/>
            <a:ext cx="9247180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Интерьер не существует отдельно. Он всегда </a:t>
            </a:r>
            <a:r>
              <a:rPr lang="en-US" sz="175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связан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</a:t>
            </a:r>
            <a:endParaRPr lang="ru-RU" sz="17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 тем, что находится за окном.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837724" y="6162893"/>
            <a:ext cx="12954952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Климат, свет, природа, архитектура — всё это формирует </a:t>
            </a:r>
            <a:r>
              <a:rPr lang="en-US" sz="175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наше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</a:t>
            </a:r>
            <a:endParaRPr lang="ru-RU" sz="17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2750"/>
              </a:lnSpc>
              <a:buNone/>
            </a:pPr>
            <a:r>
              <a:rPr lang="en-US" sz="175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восприятие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цвета.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837724" y="6925975"/>
            <a:ext cx="12954952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Один и тот же цвет в разных регионах воспринимается по-разному.</a:t>
            </a:r>
            <a:endParaRPr lang="en-US" sz="1750" dirty="0"/>
          </a:p>
        </p:txBody>
      </p:sp>
      <p:sp>
        <p:nvSpPr>
          <p:cNvPr id="10" name="Text 8"/>
          <p:cNvSpPr/>
          <p:nvPr/>
        </p:nvSpPr>
        <p:spPr>
          <a:xfrm>
            <a:off x="837724" y="7432970"/>
            <a:ext cx="12954952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То, что гармонично в одном месте может выглядеть чужеродно в другом.</a:t>
            </a:r>
            <a:endParaRPr lang="en-US" sz="1750" dirty="0"/>
          </a:p>
        </p:txBody>
      </p:sp>
      <p:sp>
        <p:nvSpPr>
          <p:cNvPr id="11" name="Text 9"/>
          <p:cNvSpPr/>
          <p:nvPr/>
        </p:nvSpPr>
        <p:spPr>
          <a:xfrm>
            <a:off x="1806380" y="8042403"/>
            <a:ext cx="12954952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Задача дизайнера — не просто выбрать цвет, а встроить его в среду, в которой будет жить человек.</a:t>
            </a:r>
            <a:endParaRPr lang="en-US" sz="1750" b="1" dirty="0"/>
          </a:p>
        </p:txBody>
      </p:sp>
      <p:sp>
        <p:nvSpPr>
          <p:cNvPr id="12" name="Text 10"/>
          <p:cNvSpPr/>
          <p:nvPr/>
        </p:nvSpPr>
        <p:spPr>
          <a:xfrm>
            <a:off x="837724" y="8467487"/>
            <a:ext cx="12954952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 этой лекции: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747179" y="8991831"/>
            <a:ext cx="12954952" cy="1215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разберём, что такое региональная палитра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поймём, откуда берутся цвета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 главное — как применять готовые цветовые решения в интерьере</a:t>
            </a:r>
            <a:endParaRPr lang="en-US" sz="1750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4ED15B4F-9544-C22F-BD8A-D3B8F64D9F6F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2B8AC255-5FB5-2BE7-6199-9A2A03F07426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DC99D7FC-E3DE-ABA8-6892-C96890207860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9CB5D089-3762-7E3E-ACE7-80AE579CD0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0" name="Группа 19">
                <a:extLst>
                  <a:ext uri="{FF2B5EF4-FFF2-40B4-BE49-F238E27FC236}">
                    <a16:creationId xmlns:a16="http://schemas.microsoft.com/office/drawing/2014/main" id="{2BEB68DA-2C1C-4268-EA30-BB182396DF67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8867194D-B7F6-D9C9-3E24-1805129B87A6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222C9436-637B-EC35-0B24-5C35AF9CF5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A74A0050-859F-6178-9CCF-7FEF4BB435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ACD1DE9E-3FAE-74E8-BF58-F176C32951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D2072A7E-DE61-6FBB-09DA-3289834E0E3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348" b="29595"/>
          <a:stretch>
            <a:fillRect/>
          </a:stretch>
        </p:blipFill>
        <p:spPr>
          <a:xfrm>
            <a:off x="8077681" y="1833890"/>
            <a:ext cx="5624450" cy="55820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12974" y="377838"/>
            <a:ext cx="6912458" cy="6682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Как мы воспринимаем цвет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1694376" y="1366064"/>
            <a:ext cx="12955905" cy="4429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мы воспринимаем не одинаково. Он всегда проходит через три уровня восприятия.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37248" y="2445187"/>
            <a:ext cx="4174808" cy="5786080"/>
          </a:xfrm>
          <a:prstGeom prst="roundRect">
            <a:avLst>
              <a:gd name="adj" fmla="val 817"/>
            </a:avLst>
          </a:prstGeom>
          <a:solidFill>
            <a:srgbClr val="F3E8E8"/>
          </a:solidFill>
          <a:ln/>
        </p:spPr>
      </p:sp>
      <p:sp>
        <p:nvSpPr>
          <p:cNvPr id="5" name="Text 3"/>
          <p:cNvSpPr/>
          <p:nvPr/>
        </p:nvSpPr>
        <p:spPr>
          <a:xfrm>
            <a:off x="1064419" y="2672358"/>
            <a:ext cx="2673548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Психология цвета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1064419" y="3135987"/>
            <a:ext cx="3720465" cy="10633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влияет на состояние человека, вызывает эмоции и реакции.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1064419" y="4328755"/>
            <a:ext cx="3720465" cy="10633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Тёплые цвета — активируют и привлекают внимание. Холодные — успокаивают и замедляют.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1064419" y="5521523"/>
            <a:ext cx="3720465" cy="708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Это базовый уровень, который работает у всех.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5227796" y="2445187"/>
            <a:ext cx="4174808" cy="5786080"/>
          </a:xfrm>
          <a:prstGeom prst="roundRect">
            <a:avLst>
              <a:gd name="adj" fmla="val 817"/>
            </a:avLst>
          </a:prstGeom>
          <a:solidFill>
            <a:srgbClr val="F3E8E8"/>
          </a:solidFill>
          <a:ln/>
        </p:spPr>
      </p:sp>
      <p:sp>
        <p:nvSpPr>
          <p:cNvPr id="10" name="Text 8"/>
          <p:cNvSpPr/>
          <p:nvPr/>
        </p:nvSpPr>
        <p:spPr>
          <a:xfrm>
            <a:off x="5454968" y="2672358"/>
            <a:ext cx="2673548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Культурный код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5454968" y="3135987"/>
            <a:ext cx="3720465" cy="708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— это часть истории и среды, в которой человек вырос.</a:t>
            </a:r>
            <a:endParaRPr lang="en-US" sz="1750" dirty="0"/>
          </a:p>
        </p:txBody>
      </p:sp>
      <p:sp>
        <p:nvSpPr>
          <p:cNvPr id="12" name="Text 10"/>
          <p:cNvSpPr/>
          <p:nvPr/>
        </p:nvSpPr>
        <p:spPr>
          <a:xfrm>
            <a:off x="5454968" y="3974306"/>
            <a:ext cx="3720465" cy="354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Он формируется через: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5454968" y="4458176"/>
            <a:ext cx="3720465" cy="16442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архитектуру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искусство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быт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традиции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5454968" y="6231850"/>
            <a:ext cx="3720465" cy="1772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Например: в России красный связан с жизнью, красотой, значимостью; в южных странах — белый и синий связаны со светом и климатом.</a:t>
            </a:r>
            <a:endParaRPr lang="en-US" sz="1750" dirty="0"/>
          </a:p>
        </p:txBody>
      </p:sp>
      <p:sp>
        <p:nvSpPr>
          <p:cNvPr id="15" name="Shape 13"/>
          <p:cNvSpPr/>
          <p:nvPr/>
        </p:nvSpPr>
        <p:spPr>
          <a:xfrm>
            <a:off x="9618345" y="2445187"/>
            <a:ext cx="4174808" cy="5786080"/>
          </a:xfrm>
          <a:prstGeom prst="roundRect">
            <a:avLst>
              <a:gd name="adj" fmla="val 817"/>
            </a:avLst>
          </a:prstGeom>
          <a:solidFill>
            <a:srgbClr val="F3E8E8"/>
          </a:solidFill>
          <a:ln/>
        </p:spPr>
      </p:sp>
      <p:sp>
        <p:nvSpPr>
          <p:cNvPr id="16" name="Text 14"/>
          <p:cNvSpPr/>
          <p:nvPr/>
        </p:nvSpPr>
        <p:spPr>
          <a:xfrm>
            <a:off x="9845516" y="2672358"/>
            <a:ext cx="2673548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Личные ассоциации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9845516" y="3135987"/>
            <a:ext cx="3720465" cy="708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Самый сильный уровень восприятия.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9845516" y="3974306"/>
            <a:ext cx="3720465" cy="3544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связан с личным опытом: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9845516" y="4458176"/>
            <a:ext cx="3720465" cy="1214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детство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дом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воспоминания</a:t>
            </a:r>
            <a:endParaRPr lang="en-US" sz="1750" dirty="0"/>
          </a:p>
        </p:txBody>
      </p:sp>
      <p:sp>
        <p:nvSpPr>
          <p:cNvPr id="20" name="Text 18"/>
          <p:cNvSpPr/>
          <p:nvPr/>
        </p:nvSpPr>
        <p:spPr>
          <a:xfrm>
            <a:off x="9845516" y="5801916"/>
            <a:ext cx="3720465" cy="708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Один и тот же цвет у разных людей вызывает разные эмоции.</a:t>
            </a:r>
            <a:endParaRPr lang="en-US" sz="1750" dirty="0"/>
          </a:p>
        </p:txBody>
      </p:sp>
      <p:sp>
        <p:nvSpPr>
          <p:cNvPr id="21" name="Shape 19"/>
          <p:cNvSpPr/>
          <p:nvPr/>
        </p:nvSpPr>
        <p:spPr>
          <a:xfrm>
            <a:off x="837248" y="8473916"/>
            <a:ext cx="12955905" cy="1839039"/>
          </a:xfrm>
          <a:prstGeom prst="roundRect">
            <a:avLst>
              <a:gd name="adj" fmla="val 1854"/>
            </a:avLst>
          </a:prstGeom>
          <a:solidFill>
            <a:srgbClr val="F7BABA"/>
          </a:solidFill>
          <a:ln/>
        </p:spPr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419" y="8771573"/>
            <a:ext cx="334089" cy="267295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1625679" y="8746450"/>
            <a:ext cx="2673548" cy="334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</a:t>
            </a:r>
            <a:endParaRPr lang="en-US" sz="2100" dirty="0"/>
          </a:p>
        </p:txBody>
      </p:sp>
      <p:sp>
        <p:nvSpPr>
          <p:cNvPr id="24" name="Text 21"/>
          <p:cNvSpPr/>
          <p:nvPr/>
        </p:nvSpPr>
        <p:spPr>
          <a:xfrm>
            <a:off x="1625679" y="9296400"/>
            <a:ext cx="11940302" cy="708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— это не просто визуальное решение. Это сочетание физиологии, культуры и личного опыта. И именно поэтому интерьеры нужно делать осознанно.</a:t>
            </a:r>
            <a:endParaRPr lang="en-US" sz="1750" dirty="0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CF546B01-47D3-7830-580C-6EEACAD0CA0B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26" name="Прямоугольник 25">
              <a:extLst>
                <a:ext uri="{FF2B5EF4-FFF2-40B4-BE49-F238E27FC236}">
                  <a16:creationId xmlns:a16="http://schemas.microsoft.com/office/drawing/2014/main" id="{8577202D-46FB-2D38-3EC4-35DEB17B775D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7C633E33-6B42-5D4C-27D3-0A290819FA95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12BC99AD-563B-190F-6D09-26AF09712D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9" name="Группа 28">
                <a:extLst>
                  <a:ext uri="{FF2B5EF4-FFF2-40B4-BE49-F238E27FC236}">
                    <a16:creationId xmlns:a16="http://schemas.microsoft.com/office/drawing/2014/main" id="{D5778B68-64C3-49CE-F66B-36AB570CF554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4C8860BE-EDF8-8F87-6CFB-0A8F2080EBF0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1" name="Рисунок 30">
                  <a:extLst>
                    <a:ext uri="{FF2B5EF4-FFF2-40B4-BE49-F238E27FC236}">
                      <a16:creationId xmlns:a16="http://schemas.microsoft.com/office/drawing/2014/main" id="{DBC5746B-573F-19C3-F42C-B72F829675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2" name="Рисунок 31">
                  <a:extLst>
                    <a:ext uri="{FF2B5EF4-FFF2-40B4-BE49-F238E27FC236}">
                      <a16:creationId xmlns:a16="http://schemas.microsoft.com/office/drawing/2014/main" id="{1A6F5E29-5BFD-8BE6-4E36-8F291514B3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A67E2660-6A61-F5F6-2172-5FDDA60B58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75359" y="497452"/>
            <a:ext cx="9290923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Что такое культурный код в цвете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7724" y="1352975"/>
            <a:ext cx="12954952" cy="9572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23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— это не просто визуальное ощущение. </a:t>
            </a:r>
            <a:endParaRPr lang="ru-RU" sz="23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ctr">
              <a:lnSpc>
                <a:spcPts val="3750"/>
              </a:lnSpc>
              <a:buNone/>
            </a:pPr>
            <a:r>
              <a:rPr lang="en-US" sz="235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Это</a:t>
            </a:r>
            <a:r>
              <a:rPr lang="en-US" sz="23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результат истории, среды и образа жизни людей.</a:t>
            </a:r>
            <a:endParaRPr lang="en-US" sz="2350" dirty="0"/>
          </a:p>
        </p:txBody>
      </p:sp>
      <p:sp>
        <p:nvSpPr>
          <p:cNvPr id="4" name="Text 2"/>
          <p:cNvSpPr/>
          <p:nvPr/>
        </p:nvSpPr>
        <p:spPr>
          <a:xfrm>
            <a:off x="837724" y="2794736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Культурный код формируется веками. На него влияют: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37724" y="3446961"/>
            <a:ext cx="12954952" cy="17831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климат и природа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доступность материалов и красителей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архитектура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искусство и традиции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68204" y="5455147"/>
            <a:ext cx="7670172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всегда был связан со статусом. 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Раньше яркие цвета могли позволить себе не все — дорогие пигменты были доступны только обеспеченным. Спокойные, неокрашенные оттенки долгое время ассоциировались с простым бытом.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837724" y="7447955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Значение цвета меняется со временем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. Один и тот же цвет в разные эпохи может означать совершенно разное. Цвет — это не мода, это отражение времени и общества.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837724" y="8483203"/>
            <a:ext cx="129549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Мы воспринимаем цвет не с нуля. У нас уже есть «встроенная база» через культуру, в которой мы выросли.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1196697" y="9404628"/>
            <a:ext cx="12595979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Культурный код — это почему одни цвета кажутся нам «родными», а другие — чужими.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837724" y="9135428"/>
            <a:ext cx="30480" cy="921425"/>
          </a:xfrm>
          <a:prstGeom prst="rect">
            <a:avLst/>
          </a:prstGeom>
          <a:solidFill>
            <a:srgbClr val="F5A3A3"/>
          </a:solidFill>
          <a:ln/>
        </p:spPr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76DA0B63-A62B-104C-A34F-5084AB1F1121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C5AC461-A4B1-20B1-8C3C-826DADBA2FF5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EA48C52F-5ACB-611B-1B0E-01E71D329FCB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67A53CCA-CFA4-2B65-DA45-40709850B4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BE8426EB-4991-7428-43A7-1B51938C4917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A48A2CB0-A873-599F-B008-A75D5A52A238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7" name="Рисунок 16">
                  <a:extLst>
                    <a:ext uri="{FF2B5EF4-FFF2-40B4-BE49-F238E27FC236}">
                      <a16:creationId xmlns:a16="http://schemas.microsoft.com/office/drawing/2014/main" id="{FF529FEB-A5F3-DBCB-5E40-11EAD9EEFC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8" name="Рисунок 17">
                  <a:extLst>
                    <a:ext uri="{FF2B5EF4-FFF2-40B4-BE49-F238E27FC236}">
                      <a16:creationId xmlns:a16="http://schemas.microsoft.com/office/drawing/2014/main" id="{C1B63B62-714A-1F2C-96EB-5CD1788EA8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9" name="Рисунок 18">
                  <a:extLst>
                    <a:ext uri="{FF2B5EF4-FFF2-40B4-BE49-F238E27FC236}">
                      <a16:creationId xmlns:a16="http://schemas.microsoft.com/office/drawing/2014/main" id="{1CA081C0-4605-E5B3-F024-A237739ECB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474044E-D548-4B0D-141B-1A3EDCF5ABE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505" t="-44355" r="-2505" b="44355"/>
          <a:stretch>
            <a:fillRect/>
          </a:stretch>
        </p:blipFill>
        <p:spPr>
          <a:xfrm>
            <a:off x="8720821" y="-144637"/>
            <a:ext cx="4932419" cy="73997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693622" y="466285"/>
            <a:ext cx="5744408" cy="5967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Цвет в разных культурах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5462" y="1606034"/>
            <a:ext cx="12959477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в каждой стране имеет своё значение. Он формируется историей, религией, бытом и средой.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835462" y="2099310"/>
            <a:ext cx="4205168" cy="6465927"/>
          </a:xfrm>
          <a:prstGeom prst="roundRect">
            <a:avLst>
              <a:gd name="adj" fmla="val 2609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2602" y="2099310"/>
            <a:ext cx="91440" cy="6465927"/>
          </a:xfrm>
          <a:prstGeom prst="roundRect">
            <a:avLst>
              <a:gd name="adj" fmla="val 33286"/>
            </a:avLst>
          </a:prstGeom>
          <a:solidFill>
            <a:srgbClr val="F5A3A3"/>
          </a:solidFill>
          <a:ln/>
        </p:spPr>
      </p:sp>
      <p:sp>
        <p:nvSpPr>
          <p:cNvPr id="6" name="Text 4"/>
          <p:cNvSpPr/>
          <p:nvPr/>
        </p:nvSpPr>
        <p:spPr>
          <a:xfrm>
            <a:off x="1129784" y="2325053"/>
            <a:ext cx="2387084" cy="298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Россия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1129784" y="2726531"/>
            <a:ext cx="3685103" cy="899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Красный — ключевой цвет культуры, означал «красивый», «ценный», «главный».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129784" y="3729038"/>
            <a:ext cx="3685103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Использовался в: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1129784" y="4131945"/>
            <a:ext cx="3685103" cy="13795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одежде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орнаментах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архитектурных элементах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«красный угол» в доме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1129784" y="5614630"/>
            <a:ext cx="3685103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Также характерны: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1129784" y="6017538"/>
            <a:ext cx="3685103" cy="161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белый — чистота, свет, основа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тёмные глубокие оттенки — земля, древесина, основательность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природные цвета — охра, зелёный, глина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1129784" y="7739896"/>
            <a:ext cx="3685103" cy="599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всегда связан с природой и материалами.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5212556" y="2099310"/>
            <a:ext cx="4205168" cy="6465927"/>
          </a:xfrm>
          <a:prstGeom prst="roundRect">
            <a:avLst>
              <a:gd name="adj" fmla="val 2609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89696" y="2099310"/>
            <a:ext cx="91440" cy="6465927"/>
          </a:xfrm>
          <a:prstGeom prst="roundRect">
            <a:avLst>
              <a:gd name="adj" fmla="val 33286"/>
            </a:avLst>
          </a:prstGeom>
          <a:solidFill>
            <a:srgbClr val="F5A3A3"/>
          </a:solidFill>
          <a:ln/>
        </p:spPr>
      </p:sp>
      <p:sp>
        <p:nvSpPr>
          <p:cNvPr id="15" name="Text 13"/>
          <p:cNvSpPr/>
          <p:nvPr/>
        </p:nvSpPr>
        <p:spPr>
          <a:xfrm>
            <a:off x="5506879" y="2325053"/>
            <a:ext cx="2387084" cy="298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Европа</a:t>
            </a:r>
            <a:endParaRPr lang="en-US" sz="1850" dirty="0"/>
          </a:p>
        </p:txBody>
      </p:sp>
      <p:sp>
        <p:nvSpPr>
          <p:cNvPr id="16" name="Text 14"/>
          <p:cNvSpPr/>
          <p:nvPr/>
        </p:nvSpPr>
        <p:spPr>
          <a:xfrm>
            <a:off x="5506879" y="2726531"/>
            <a:ext cx="3685103" cy="899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долгое время был показателем статуса. Яркие и насыщенные оттенки были доступны только знати.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5506879" y="3729038"/>
            <a:ext cx="3685103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Характерные цвета: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5506879" y="4131945"/>
            <a:ext cx="3685103" cy="1319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глубокий синий — благородство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бордовый, винный — статус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сложные зелёные — дорогие пигменты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5506879" y="5554504"/>
            <a:ext cx="3685103" cy="1199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Нейтральные оттенки (бежевые, серые) долгое время были цветами простого быта. И только позже стали основой интерьеров.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9589651" y="2099310"/>
            <a:ext cx="4205168" cy="6465927"/>
          </a:xfrm>
          <a:prstGeom prst="roundRect">
            <a:avLst>
              <a:gd name="adj" fmla="val 2609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566791" y="2099310"/>
            <a:ext cx="91440" cy="6465927"/>
          </a:xfrm>
          <a:prstGeom prst="roundRect">
            <a:avLst>
              <a:gd name="adj" fmla="val 33286"/>
            </a:avLst>
          </a:prstGeom>
          <a:solidFill>
            <a:srgbClr val="F5A3A3"/>
          </a:solidFill>
          <a:ln/>
        </p:spPr>
      </p:sp>
      <p:sp>
        <p:nvSpPr>
          <p:cNvPr id="22" name="Text 20"/>
          <p:cNvSpPr/>
          <p:nvPr/>
        </p:nvSpPr>
        <p:spPr>
          <a:xfrm>
            <a:off x="9883973" y="2325053"/>
            <a:ext cx="2580561" cy="298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Восток (Япония, Азия)</a:t>
            </a:r>
            <a:endParaRPr lang="en-US" sz="1850" dirty="0"/>
          </a:p>
        </p:txBody>
      </p:sp>
      <p:sp>
        <p:nvSpPr>
          <p:cNvPr id="23" name="Text 21"/>
          <p:cNvSpPr/>
          <p:nvPr/>
        </p:nvSpPr>
        <p:spPr>
          <a:xfrm>
            <a:off x="9883973" y="2726531"/>
            <a:ext cx="3685103" cy="599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 всегда связан с философией и символикой.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9883973" y="3429238"/>
            <a:ext cx="3685103" cy="2997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Характерные цвета: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9883973" y="3832146"/>
            <a:ext cx="3685103" cy="1319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красный — жизнь, энергия, защита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чёрный — сила, статус, глубина</a:t>
            </a:r>
            <a:endParaRPr lang="en-US" sz="155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белый — чистота, но также и символ перехода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9883973" y="5254704"/>
            <a:ext cx="3685103" cy="8993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Много природных и приглушённых оттенков, связанных с сезонами, природой, состоянием.</a:t>
            </a:r>
            <a:endParaRPr lang="en-US" sz="1550" dirty="0"/>
          </a:p>
        </p:txBody>
      </p:sp>
      <p:sp>
        <p:nvSpPr>
          <p:cNvPr id="27" name="Shape 25"/>
          <p:cNvSpPr/>
          <p:nvPr/>
        </p:nvSpPr>
        <p:spPr>
          <a:xfrm>
            <a:off x="835462" y="8758714"/>
            <a:ext cx="12959477" cy="1548765"/>
          </a:xfrm>
          <a:prstGeom prst="roundRect">
            <a:avLst>
              <a:gd name="adj" fmla="val 1965"/>
            </a:avLst>
          </a:prstGeom>
          <a:solidFill>
            <a:srgbClr val="F7BABA"/>
          </a:solidFill>
          <a:ln/>
        </p:spPr>
      </p:sp>
      <p:pic>
        <p:nvPicPr>
          <p:cNvPr id="2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344" y="9001125"/>
            <a:ext cx="298371" cy="238601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1539597" y="8981361"/>
            <a:ext cx="2387084" cy="298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</a:t>
            </a:r>
            <a:endParaRPr lang="en-US" sz="1850" dirty="0"/>
          </a:p>
        </p:txBody>
      </p:sp>
      <p:sp>
        <p:nvSpPr>
          <p:cNvPr id="30" name="Text 27"/>
          <p:cNvSpPr/>
          <p:nvPr/>
        </p:nvSpPr>
        <p:spPr>
          <a:xfrm>
            <a:off x="1539597" y="9451658"/>
            <a:ext cx="12052459" cy="5995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У каждой культуры есть своя цветовая система. Цвет — это не случайный выбор, это отражение истории, среды и образа жизни.</a:t>
            </a:r>
            <a:endParaRPr lang="en-US" sz="1550" dirty="0"/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D9673BCB-25E7-0F16-73DF-6452511D4969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4308D9AC-27CE-5BF1-A191-D6710629C0A4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33" name="Группа 32">
              <a:extLst>
                <a:ext uri="{FF2B5EF4-FFF2-40B4-BE49-F238E27FC236}">
                  <a16:creationId xmlns:a16="http://schemas.microsoft.com/office/drawing/2014/main" id="{AD6176CE-329A-5E09-F822-C49B971A3125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541E7717-7817-77D0-EBBE-8E20453EF5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35" name="Группа 34">
                <a:extLst>
                  <a:ext uri="{FF2B5EF4-FFF2-40B4-BE49-F238E27FC236}">
                    <a16:creationId xmlns:a16="http://schemas.microsoft.com/office/drawing/2014/main" id="{8359CDE5-54E0-B524-0A89-1304D12CB171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675C52A2-0315-5168-C205-F5CDBD3D3721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7" name="Рисунок 36">
                  <a:extLst>
                    <a:ext uri="{FF2B5EF4-FFF2-40B4-BE49-F238E27FC236}">
                      <a16:creationId xmlns:a16="http://schemas.microsoft.com/office/drawing/2014/main" id="{AC12FEF3-0418-6EBB-5D76-D506BB09B7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8" name="Рисунок 37">
                  <a:extLst>
                    <a:ext uri="{FF2B5EF4-FFF2-40B4-BE49-F238E27FC236}">
                      <a16:creationId xmlns:a16="http://schemas.microsoft.com/office/drawing/2014/main" id="{46F5DD59-A7FB-9B24-BFCE-6ED57EBC34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9" name="Рисунок 38">
                  <a:extLst>
                    <a:ext uri="{FF2B5EF4-FFF2-40B4-BE49-F238E27FC236}">
                      <a16:creationId xmlns:a16="http://schemas.microsoft.com/office/drawing/2014/main" id="{DF8B1A93-260D-3CD1-973F-F22F25C0F9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35932" y="514723"/>
            <a:ext cx="6717507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Региональная палитра России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37724" y="1566267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Россия огромна и разнообразна, и климат, природные особенности и ландшафты формируют свои уникальные цвета, которые могут стать основой для интерьера.</a:t>
            </a:r>
            <a:endParaRPr lang="en-US" sz="1850" dirty="0"/>
          </a:p>
        </p:txBody>
      </p:sp>
      <p:sp>
        <p:nvSpPr>
          <p:cNvPr id="4" name="Shape 2"/>
          <p:cNvSpPr/>
          <p:nvPr/>
        </p:nvSpPr>
        <p:spPr>
          <a:xfrm>
            <a:off x="837724" y="2601516"/>
            <a:ext cx="4158734" cy="4612719"/>
          </a:xfrm>
          <a:prstGeom prst="roundRect">
            <a:avLst>
              <a:gd name="adj" fmla="val 863"/>
            </a:avLst>
          </a:prstGeom>
          <a:solidFill>
            <a:srgbClr val="F3E8E8"/>
          </a:solidFill>
          <a:ln/>
        </p:spPr>
      </p:sp>
      <p:sp>
        <p:nvSpPr>
          <p:cNvPr id="5" name="Shape 3"/>
          <p:cNvSpPr/>
          <p:nvPr/>
        </p:nvSpPr>
        <p:spPr>
          <a:xfrm>
            <a:off x="1077039" y="2840831"/>
            <a:ext cx="718066" cy="718066"/>
          </a:xfrm>
          <a:prstGeom prst="roundRect">
            <a:avLst>
              <a:gd name="adj" fmla="val 12732932"/>
            </a:avLst>
          </a:prstGeom>
          <a:solidFill>
            <a:srgbClr val="F5A3A3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4445" y="3038237"/>
            <a:ext cx="323136" cy="32313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77039" y="379821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Северные регионы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077039" y="4293751"/>
            <a:ext cx="3680103" cy="268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Здесь преобладают холодные оттенки: снежный белый, ледяной голубой, серые и глубокие зелёные тона. Они создают ощущение свежести и спокойствия, характерное для северного климата.</a:t>
            </a:r>
            <a:endParaRPr lang="en-US" sz="1850" dirty="0"/>
          </a:p>
        </p:txBody>
      </p:sp>
      <p:sp>
        <p:nvSpPr>
          <p:cNvPr id="9" name="Shape 6"/>
          <p:cNvSpPr/>
          <p:nvPr/>
        </p:nvSpPr>
        <p:spPr>
          <a:xfrm>
            <a:off x="5235773" y="2601516"/>
            <a:ext cx="4158734" cy="4612719"/>
          </a:xfrm>
          <a:prstGeom prst="roundRect">
            <a:avLst>
              <a:gd name="adj" fmla="val 863"/>
            </a:avLst>
          </a:prstGeom>
          <a:solidFill>
            <a:srgbClr val="F3E8E8"/>
          </a:solidFill>
          <a:ln/>
        </p:spPr>
      </p:sp>
      <p:sp>
        <p:nvSpPr>
          <p:cNvPr id="10" name="Shape 7"/>
          <p:cNvSpPr/>
          <p:nvPr/>
        </p:nvSpPr>
        <p:spPr>
          <a:xfrm>
            <a:off x="5475089" y="2840831"/>
            <a:ext cx="718066" cy="718066"/>
          </a:xfrm>
          <a:prstGeom prst="roundRect">
            <a:avLst>
              <a:gd name="adj" fmla="val 12732932"/>
            </a:avLst>
          </a:prstGeom>
          <a:solidFill>
            <a:srgbClr val="F5A3A3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72495" y="3038237"/>
            <a:ext cx="323136" cy="32313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75089" y="3798213"/>
            <a:ext cx="2830949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Центральная Россия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5475089" y="4293751"/>
            <a:ext cx="3680103" cy="2298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Мягкие зелёные, охристые и древесные оттенки. Они гармонируют с лесами, полями и традиционной архитектурой, создавая уют и тепло в интерьере.</a:t>
            </a:r>
            <a:endParaRPr lang="en-US" sz="1850" dirty="0"/>
          </a:p>
        </p:txBody>
      </p:sp>
      <p:sp>
        <p:nvSpPr>
          <p:cNvPr id="14" name="Shape 10"/>
          <p:cNvSpPr/>
          <p:nvPr/>
        </p:nvSpPr>
        <p:spPr>
          <a:xfrm>
            <a:off x="9633823" y="2601516"/>
            <a:ext cx="4158853" cy="4612719"/>
          </a:xfrm>
          <a:prstGeom prst="roundRect">
            <a:avLst>
              <a:gd name="adj" fmla="val 863"/>
            </a:avLst>
          </a:prstGeom>
          <a:solidFill>
            <a:srgbClr val="F3E8E8"/>
          </a:solidFill>
          <a:ln/>
        </p:spPr>
      </p:sp>
      <p:sp>
        <p:nvSpPr>
          <p:cNvPr id="15" name="Shape 11"/>
          <p:cNvSpPr/>
          <p:nvPr/>
        </p:nvSpPr>
        <p:spPr>
          <a:xfrm>
            <a:off x="9873139" y="2840831"/>
            <a:ext cx="718066" cy="718066"/>
          </a:xfrm>
          <a:prstGeom prst="roundRect">
            <a:avLst>
              <a:gd name="adj" fmla="val 12732932"/>
            </a:avLst>
          </a:prstGeom>
          <a:solidFill>
            <a:srgbClr val="F5A3A3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70544" y="3038237"/>
            <a:ext cx="323136" cy="32313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873139" y="379821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Южные регионы</a:t>
            </a:r>
            <a:endParaRPr lang="en-US" sz="2200" dirty="0"/>
          </a:p>
        </p:txBody>
      </p:sp>
      <p:sp>
        <p:nvSpPr>
          <p:cNvPr id="18" name="Text 13"/>
          <p:cNvSpPr/>
          <p:nvPr/>
        </p:nvSpPr>
        <p:spPr>
          <a:xfrm>
            <a:off x="9873139" y="4293751"/>
            <a:ext cx="3680222" cy="268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Солнечные и насыщенные цвета: яркие красные, оранжевые, лазурные и золотистые. Они передают тепло и яркость солнечного света, характерного для этих мест.</a:t>
            </a:r>
            <a:endParaRPr lang="en-US" sz="1850" dirty="0"/>
          </a:p>
        </p:txBody>
      </p:sp>
      <p:sp>
        <p:nvSpPr>
          <p:cNvPr id="19" name="Text 14"/>
          <p:cNvSpPr/>
          <p:nvPr/>
        </p:nvSpPr>
        <p:spPr>
          <a:xfrm>
            <a:off x="837724" y="7483435"/>
            <a:ext cx="12954952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Используя такие цвета в интерьере, мы можем передать </a:t>
            </a: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дух и атмосферу конкретного региона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, сделать пространство «родным» для человека, находящегося в нём.</a:t>
            </a:r>
            <a:endParaRPr lang="en-US" sz="1850" dirty="0"/>
          </a:p>
        </p:txBody>
      </p:sp>
      <p:sp>
        <p:nvSpPr>
          <p:cNvPr id="20" name="Text 15"/>
          <p:cNvSpPr/>
          <p:nvPr/>
        </p:nvSpPr>
        <p:spPr>
          <a:xfrm>
            <a:off x="1196697" y="9036454"/>
            <a:ext cx="12595979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Пример: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серые и голубые оттенки подойдут для Петербурга или Архангельска, а яркий оранжевый и лазурь будут комфортны для интерьеров на юге России, где солнца больше.</a:t>
            </a:r>
            <a:endParaRPr lang="en-US" sz="1850" dirty="0"/>
          </a:p>
        </p:txBody>
      </p:sp>
      <p:sp>
        <p:nvSpPr>
          <p:cNvPr id="21" name="Shape 16"/>
          <p:cNvSpPr/>
          <p:nvPr/>
        </p:nvSpPr>
        <p:spPr>
          <a:xfrm>
            <a:off x="837724" y="8767254"/>
            <a:ext cx="30480" cy="1304449"/>
          </a:xfrm>
          <a:prstGeom prst="rect">
            <a:avLst/>
          </a:prstGeom>
          <a:solidFill>
            <a:srgbClr val="F5A3A3"/>
          </a:solidFill>
          <a:ln/>
        </p:spPr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1C94FF7C-BE8A-FA97-0770-EF0B34A7E93A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2C0CFEE9-BC2B-EA96-42F9-E71B1E7D9389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9EE75C88-C373-9302-807A-024FCA0E48D7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5" name="Рисунок 24">
                <a:extLst>
                  <a:ext uri="{FF2B5EF4-FFF2-40B4-BE49-F238E27FC236}">
                    <a16:creationId xmlns:a16="http://schemas.microsoft.com/office/drawing/2014/main" id="{762ECDB8-CB5B-1427-4EF0-E666379E09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6" name="Группа 25">
                <a:extLst>
                  <a:ext uri="{FF2B5EF4-FFF2-40B4-BE49-F238E27FC236}">
                    <a16:creationId xmlns:a16="http://schemas.microsoft.com/office/drawing/2014/main" id="{F942CDAA-5216-DB93-05B8-8290B7A7CE7D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6CED238F-61C0-381D-8176-169F86EE72E2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8" name="Рисунок 27">
                  <a:extLst>
                    <a:ext uri="{FF2B5EF4-FFF2-40B4-BE49-F238E27FC236}">
                      <a16:creationId xmlns:a16="http://schemas.microsoft.com/office/drawing/2014/main" id="{22D54934-CB92-EF4D-4583-F582262A3BA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9" name="Рисунок 28">
                  <a:extLst>
                    <a:ext uri="{FF2B5EF4-FFF2-40B4-BE49-F238E27FC236}">
                      <a16:creationId xmlns:a16="http://schemas.microsoft.com/office/drawing/2014/main" id="{FBC28692-0B02-1B68-74CE-D555C39EF8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0" name="Рисунок 29">
                  <a:extLst>
                    <a:ext uri="{FF2B5EF4-FFF2-40B4-BE49-F238E27FC236}">
                      <a16:creationId xmlns:a16="http://schemas.microsoft.com/office/drawing/2014/main" id="{50B5D82A-7885-2CAC-7723-9933E5A115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48244" y="468296"/>
            <a:ext cx="7962025" cy="668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250"/>
              </a:lnSpc>
            </a:pPr>
            <a:r>
              <a:rPr lang="en-US" sz="3600" dirty="0" err="1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Природа</a:t>
            </a: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 </a:t>
            </a: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как источник палитры</a:t>
            </a:r>
          </a:p>
          <a:p>
            <a:pPr marL="0" indent="0" algn="l">
              <a:lnSpc>
                <a:spcPts val="5250"/>
              </a:lnSpc>
              <a:buNone/>
            </a:pP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837725" y="1492444"/>
            <a:ext cx="12954952" cy="887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Природа — это самый надёжный источник гармоничных сочетаний цвета. Она показывает, как цвета сочетаются, в каких пропорциях и как воспринимаются в естественном освещении.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11947" y="2703428"/>
            <a:ext cx="3210520" cy="401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Пропорции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811947" y="3224137"/>
            <a:ext cx="12954952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 природе всегда есть: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811947" y="3930571"/>
            <a:ext cx="5769533" cy="1215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Основной цвет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— тот, который занимает больше пространства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Второстепенные оттенки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— поддерживают и балансируют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Акцентные цвета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— яркие детали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837724" y="6222921"/>
            <a:ext cx="3210520" cy="401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Примеры</a:t>
            </a:r>
            <a:endParaRPr lang="en-US" sz="2500" dirty="0"/>
          </a:p>
        </p:txBody>
      </p:sp>
      <p:sp>
        <p:nvSpPr>
          <p:cNvPr id="8" name="Shape 6"/>
          <p:cNvSpPr/>
          <p:nvPr/>
        </p:nvSpPr>
        <p:spPr>
          <a:xfrm>
            <a:off x="837724" y="6948249"/>
            <a:ext cx="6369487" cy="2023348"/>
          </a:xfrm>
          <a:prstGeom prst="roundRect">
            <a:avLst>
              <a:gd name="adj" fmla="val 1686"/>
            </a:avLst>
          </a:prstGeom>
          <a:solidFill>
            <a:srgbClr val="FFFAFA"/>
          </a:solidFill>
          <a:ln w="30480">
            <a:solidFill>
              <a:srgbClr val="D9CEC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95613" y="7206139"/>
            <a:ext cx="5853708" cy="668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Рассвет или закат на побережье Чёрного моря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1095613" y="8004334"/>
            <a:ext cx="5853708" cy="709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Основной голубой, второстепенные розовые и оранжевые, акцент — тёплый нейтральный тон песка.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7423190" y="6948249"/>
            <a:ext cx="6369487" cy="2023348"/>
          </a:xfrm>
          <a:prstGeom prst="roundRect">
            <a:avLst>
              <a:gd name="adj" fmla="val 1686"/>
            </a:avLst>
          </a:prstGeom>
          <a:solidFill>
            <a:srgbClr val="FFFAFA"/>
          </a:solidFill>
          <a:ln w="30480">
            <a:solidFill>
              <a:srgbClr val="D9CEC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681079" y="7206139"/>
            <a:ext cx="3550920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Лес в Подмосковье осенью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7681079" y="7670006"/>
            <a:ext cx="5853708" cy="709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Основной зелёный, второстепенные охра и коричневый, акцент — ярко-красные ягоды или листья.</a:t>
            </a:r>
            <a:endParaRPr lang="en-US" sz="1750" dirty="0"/>
          </a:p>
        </p:txBody>
      </p:sp>
      <p:sp>
        <p:nvSpPr>
          <p:cNvPr id="14" name="Text 12"/>
          <p:cNvSpPr/>
          <p:nvPr/>
        </p:nvSpPr>
        <p:spPr>
          <a:xfrm>
            <a:off x="837724" y="9214604"/>
            <a:ext cx="12954952" cy="709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Используя природные палитры, дизайнеры могут </a:t>
            </a: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создать интерьер, который «естественно воспринимается» и не вызывает диссонанса с пространством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.</a:t>
            </a:r>
            <a:endParaRPr lang="en-US" sz="1750" dirty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F12C052-52FF-FFA3-F381-AD25C8FF48A2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8EEF6645-9319-E60B-86C2-E82B3F4744B7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886F677D-155C-21B0-76AE-D120E4122F10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A53347BD-D926-8FEB-E022-1903B9DC2F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2CD8629F-73FB-1CF2-727D-F6E254FE8E3E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78E1E964-BA95-328D-AEEF-B33480BC69F2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AA8862B4-1613-7E16-69FE-0536E751DE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7D784120-0D60-A394-3580-87F9A0A31A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F27349B3-28EB-1D25-36DB-8CA12D9148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3706627-D2D0-B987-1EAB-5042404B3F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8342" y="4027192"/>
            <a:ext cx="3972485" cy="264809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87D8641-2C3B-4263-A22F-20D665E022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56539" y="2754521"/>
            <a:ext cx="4551009" cy="316356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90112" y="150090"/>
            <a:ext cx="705782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Как дизайнер получает палитру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707" y="1569899"/>
            <a:ext cx="7511146" cy="17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Дизайнер работает с палитрой не по наитию, а через наблюдение и анализ окружающей среды. Цвет берётся из реальности, из того, что уже существует, а </a:t>
            </a:r>
            <a:r>
              <a:rPr lang="en-US" sz="185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</a:t>
            </a:r>
            <a:r>
              <a:rPr lang="en-US" sz="185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придумывается</a:t>
            </a:r>
            <a:r>
              <a:rPr lang="ru-RU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.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837724" y="3256240"/>
            <a:ext cx="5133737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Основные источники палитры: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837724" y="4037528"/>
            <a:ext cx="239316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ed Hat Text Light" pitchFamily="34" charset="-122"/>
                <a:cs typeface="Arial" panose="020B0604020202020204" pitchFamily="34" charset="0"/>
              </a:rPr>
              <a:t>01</a:t>
            </a:r>
            <a:endParaRPr lang="en-US" sz="1850" dirty="0"/>
          </a:p>
        </p:txBody>
      </p:sp>
      <p:sp>
        <p:nvSpPr>
          <p:cNvPr id="6" name="Shape 4"/>
          <p:cNvSpPr/>
          <p:nvPr/>
        </p:nvSpPr>
        <p:spPr>
          <a:xfrm>
            <a:off x="837724" y="4413885"/>
            <a:ext cx="4158734" cy="3048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7" name="Text 5"/>
          <p:cNvSpPr/>
          <p:nvPr/>
        </p:nvSpPr>
        <p:spPr>
          <a:xfrm>
            <a:off x="837724" y="459450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Фотографии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37724" y="5090041"/>
            <a:ext cx="4158734" cy="1915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Снимки интерьеров, природных объектов, улиц и архитектуры помогают зафиксировать оттенки и сочетания, которые уже гармоничны в реальной среде.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5235773" y="4037528"/>
            <a:ext cx="239316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ed Hat Text Light" pitchFamily="34" charset="-122"/>
                <a:cs typeface="Arial" panose="020B0604020202020204" pitchFamily="34" charset="0"/>
              </a:rPr>
              <a:t>02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5235773" y="4413885"/>
            <a:ext cx="4158734" cy="3048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11" name="Text 9"/>
          <p:cNvSpPr/>
          <p:nvPr/>
        </p:nvSpPr>
        <p:spPr>
          <a:xfrm>
            <a:off x="5235773" y="459450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Реальные объекты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5235773" y="5090041"/>
            <a:ext cx="4158734" cy="2298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Материалы, текстуры, мебель, ткани, природные элементы — дерево, камень, песок — дают </a:t>
            </a:r>
            <a:r>
              <a:rPr lang="en-US" sz="20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готовые цветовые решения, которые дизайнер может использовать напрямую или адаптировать.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9739840" y="7388230"/>
            <a:ext cx="239316" cy="2992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ed Hat Text Light" pitchFamily="34" charset="-122"/>
                <a:cs typeface="Arial" panose="020B0604020202020204" pitchFamily="34" charset="0"/>
              </a:rPr>
              <a:t>03</a:t>
            </a:r>
            <a:endParaRPr lang="en-US" sz="1850" dirty="0"/>
          </a:p>
        </p:txBody>
      </p:sp>
      <p:sp>
        <p:nvSpPr>
          <p:cNvPr id="14" name="Shape 12"/>
          <p:cNvSpPr/>
          <p:nvPr/>
        </p:nvSpPr>
        <p:spPr>
          <a:xfrm>
            <a:off x="9739840" y="7764587"/>
            <a:ext cx="4158853" cy="30480"/>
          </a:xfrm>
          <a:prstGeom prst="rect">
            <a:avLst/>
          </a:prstGeom>
          <a:solidFill>
            <a:srgbClr val="F5A3A3"/>
          </a:solidFill>
          <a:ln/>
        </p:spPr>
      </p:sp>
      <p:sp>
        <p:nvSpPr>
          <p:cNvPr id="15" name="Text 13"/>
          <p:cNvSpPr/>
          <p:nvPr/>
        </p:nvSpPr>
        <p:spPr>
          <a:xfrm>
            <a:off x="9739840" y="7945205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Готовые палитры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9739840" y="8440743"/>
            <a:ext cx="4158853" cy="2298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Уже подобранные коллекции цветов экономят время, упрощают работу и помогают создавать гармоничные интерьеры, особенно когда у заказчика нет опыта в подборе цвета.</a:t>
            </a:r>
            <a:endParaRPr lang="en-US" sz="1850" dirty="0"/>
          </a:p>
        </p:txBody>
      </p:sp>
      <p:sp>
        <p:nvSpPr>
          <p:cNvPr id="17" name="Text 15"/>
          <p:cNvSpPr/>
          <p:nvPr/>
        </p:nvSpPr>
        <p:spPr>
          <a:xfrm>
            <a:off x="731707" y="7801895"/>
            <a:ext cx="2259806" cy="4223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Принцип работы:</a:t>
            </a:r>
            <a:endParaRPr lang="en-US" sz="2650" dirty="0"/>
          </a:p>
        </p:txBody>
      </p:sp>
      <p:sp>
        <p:nvSpPr>
          <p:cNvPr id="18" name="Text 16"/>
          <p:cNvSpPr/>
          <p:nvPr/>
        </p:nvSpPr>
        <p:spPr>
          <a:xfrm>
            <a:off x="731707" y="8583183"/>
            <a:ext cx="8662800" cy="1316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 придумывать цвета с нуля, а </a:t>
            </a: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извлекать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их из окружающего мира.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Анализировать сочетания и пропорции.</a:t>
            </a:r>
            <a:endParaRPr lang="en-US" sz="1850" dirty="0"/>
          </a:p>
          <a:p>
            <a:pPr marL="342900" indent="-342900" algn="l">
              <a:lnSpc>
                <a:spcPts val="3000"/>
              </a:lnSpc>
              <a:buSzPct val="100000"/>
              <a:buChar char="•"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Подстраивать под </a:t>
            </a: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особенности конкретного интерьера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, свет, регион и атмосферу помещения.</a:t>
            </a:r>
            <a:endParaRPr lang="en-US" sz="1850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7021C37C-E143-C972-B15F-7B267A93A4D8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065F19DD-5ED5-5BC0-1B8D-763D789C8958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B500FA0A-A507-69A5-8EC8-A4B3F4ADC0FF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2" name="Рисунок 21">
                <a:extLst>
                  <a:ext uri="{FF2B5EF4-FFF2-40B4-BE49-F238E27FC236}">
                    <a16:creationId xmlns:a16="http://schemas.microsoft.com/office/drawing/2014/main" id="{A83E56B4-B6BD-0B2B-1C9A-F252856959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3" name="Группа 22">
                <a:extLst>
                  <a:ext uri="{FF2B5EF4-FFF2-40B4-BE49-F238E27FC236}">
                    <a16:creationId xmlns:a16="http://schemas.microsoft.com/office/drawing/2014/main" id="{BAB6AEE0-A465-6CD7-81CD-294EE89155A0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3CAADD5F-E9EC-93A2-88EA-37F13CA5C079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C1160B4A-47A1-E7BF-F009-F8799E348E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6" name="Рисунок 25">
                  <a:extLst>
                    <a:ext uri="{FF2B5EF4-FFF2-40B4-BE49-F238E27FC236}">
                      <a16:creationId xmlns:a16="http://schemas.microsoft.com/office/drawing/2014/main" id="{5FA844D8-60C1-44C6-6024-F84F02A2A0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id="{9A837C9E-4963-E0AF-4EF7-3B4BD8BE2A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4A1AEFE1-3CEE-A627-7928-0B59F4BFE2E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367"/>
          <a:stretch>
            <a:fillRect/>
          </a:stretch>
        </p:blipFill>
        <p:spPr>
          <a:xfrm>
            <a:off x="8348870" y="940562"/>
            <a:ext cx="5997056" cy="4012921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C8D1780E-094F-2446-01B9-B43F217A78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0538" y="5834761"/>
            <a:ext cx="2821405" cy="1783755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857AC4BC-82B2-D35D-E8E8-44DE48BB94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93017" y="4820795"/>
            <a:ext cx="2725312" cy="175570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44685" y="229824"/>
            <a:ext cx="7967801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Как </a:t>
            </a:r>
            <a:r>
              <a:rPr lang="en-US" sz="3600" dirty="0" err="1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дизайнер</a:t>
            </a: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 </a:t>
            </a: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работает с </a:t>
            </a: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палитр</a:t>
            </a:r>
            <a:r>
              <a:rPr lang="ru-RU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ой</a:t>
            </a:r>
            <a:endParaRPr lang="en-US" sz="3600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7021C37C-E143-C972-B15F-7B267A93A4D8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065F19DD-5ED5-5BC0-1B8D-763D789C8958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B500FA0A-A507-69A5-8EC8-A4B3F4ADC0FF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2" name="Рисунок 21">
                <a:extLst>
                  <a:ext uri="{FF2B5EF4-FFF2-40B4-BE49-F238E27FC236}">
                    <a16:creationId xmlns:a16="http://schemas.microsoft.com/office/drawing/2014/main" id="{A83E56B4-B6BD-0B2B-1C9A-F252856959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3" name="Группа 22">
                <a:extLst>
                  <a:ext uri="{FF2B5EF4-FFF2-40B4-BE49-F238E27FC236}">
                    <a16:creationId xmlns:a16="http://schemas.microsoft.com/office/drawing/2014/main" id="{BAB6AEE0-A465-6CD7-81CD-294EE89155A0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3CAADD5F-E9EC-93A2-88EA-37F13CA5C079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5" name="Рисунок 24">
                  <a:extLst>
                    <a:ext uri="{FF2B5EF4-FFF2-40B4-BE49-F238E27FC236}">
                      <a16:creationId xmlns:a16="http://schemas.microsoft.com/office/drawing/2014/main" id="{C1160B4A-47A1-E7BF-F009-F8799E348E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6" name="Рисунок 25">
                  <a:extLst>
                    <a:ext uri="{FF2B5EF4-FFF2-40B4-BE49-F238E27FC236}">
                      <a16:creationId xmlns:a16="http://schemas.microsoft.com/office/drawing/2014/main" id="{5FA844D8-60C1-44C6-6024-F84F02A2A0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7" name="Рисунок 26">
                  <a:extLst>
                    <a:ext uri="{FF2B5EF4-FFF2-40B4-BE49-F238E27FC236}">
                      <a16:creationId xmlns:a16="http://schemas.microsoft.com/office/drawing/2014/main" id="{9A837C9E-4963-E0AF-4EF7-3B4BD8BE2A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EB90B78-28E6-C78B-8928-A12CA58C96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34" y="1113182"/>
            <a:ext cx="8233517" cy="582204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D40789A-D7AE-DFF6-F6CA-B3CFD1C4D7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2133" y="1691001"/>
            <a:ext cx="4978488" cy="3520366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73F4723-50A0-2243-CDDF-D6CFCFA85D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2134" y="5761433"/>
            <a:ext cx="4978487" cy="3520366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B56C5E04-7173-E7E0-EBA7-08411241CF7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4134" y="7279098"/>
            <a:ext cx="3962400" cy="2801875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70320063-EF4C-06D9-73AF-9FF9765FF0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85362" y="7264286"/>
            <a:ext cx="3962400" cy="28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443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71701" y="252488"/>
            <a:ext cx="5218519" cy="668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3600" dirty="0" err="1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Готовые</a:t>
            </a: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палитры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1675448" y="954182"/>
            <a:ext cx="12954952" cy="887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2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Готовые палитры — это инструмент, который позволяет дизайнеру и заказчику быстро ориентироваться в цветовых сочетаниях и создавать гармоничные интерьеры.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07975" y="2974131"/>
            <a:ext cx="5876806" cy="401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Коллекция Parade «Русская палитра»: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807975" y="3699459"/>
            <a:ext cx="7540895" cy="4401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Палитры вдохновлены атмосферой разных регионов России: </a:t>
            </a:r>
            <a:endParaRPr lang="ru-RU" sz="175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Сибирь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, Петербург, Подмосковье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Каждая палитра содержит:</a:t>
            </a:r>
            <a:endParaRPr lang="en-US" sz="1750" dirty="0"/>
          </a:p>
          <a:p>
            <a:pPr marL="685800" lvl="1" indent="-342900" algn="l">
              <a:lnSpc>
                <a:spcPts val="2750"/>
              </a:lnSpc>
              <a:buSzPct val="100000"/>
              <a:buChar char="◦"/>
            </a:pP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Основной цвет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— база для стен или крупных элементов</a:t>
            </a:r>
            <a:endParaRPr lang="en-US" sz="1750" dirty="0"/>
          </a:p>
          <a:p>
            <a:pPr marL="685800" lvl="1" indent="-342900" algn="l">
              <a:lnSpc>
                <a:spcPts val="2750"/>
              </a:lnSpc>
              <a:buSzPct val="100000"/>
              <a:buChar char="◦"/>
            </a:pP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Второстепенные цвета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— для мебели, отделки, больших деталей</a:t>
            </a:r>
            <a:endParaRPr lang="en-US" sz="1750" dirty="0"/>
          </a:p>
          <a:p>
            <a:pPr marL="685800" lvl="1" indent="-342900" algn="l">
              <a:lnSpc>
                <a:spcPts val="2750"/>
              </a:lnSpc>
              <a:buSzPct val="100000"/>
              <a:buChar char="◦"/>
            </a:pP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Акцентные цвета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— для декора, текстиля, аксессуаров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Отражают </a:t>
            </a: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характер региона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и его атмосферу:</a:t>
            </a:r>
            <a:endParaRPr lang="en-US" sz="1750" dirty="0"/>
          </a:p>
          <a:p>
            <a:pPr marL="685800" lvl="1" indent="-342900" algn="l">
              <a:lnSpc>
                <a:spcPts val="2750"/>
              </a:lnSpc>
              <a:buSzPct val="100000"/>
              <a:buChar char="◦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Сибирь — холодные и глубокие оттенки земли, леса и снега</a:t>
            </a:r>
            <a:endParaRPr lang="en-US" sz="1750" dirty="0"/>
          </a:p>
          <a:p>
            <a:pPr marL="685800" lvl="1" indent="-342900" algn="l">
              <a:lnSpc>
                <a:spcPts val="2750"/>
              </a:lnSpc>
              <a:buSzPct val="100000"/>
              <a:buChar char="◦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Петербург — серо-голубые тона, отражающие небо и воду</a:t>
            </a:r>
            <a:endParaRPr lang="en-US" sz="1750" dirty="0"/>
          </a:p>
          <a:p>
            <a:pPr marL="685800" lvl="1" indent="-342900" algn="l">
              <a:lnSpc>
                <a:spcPts val="2750"/>
              </a:lnSpc>
              <a:buSzPct val="100000"/>
              <a:buChar char="◦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Подмосковье — мягкие природные оттенки с зеленью и светлой древесиной</a:t>
            </a:r>
            <a:endParaRPr lang="en-US" sz="1750" dirty="0"/>
          </a:p>
        </p:txBody>
      </p:sp>
      <p:sp>
        <p:nvSpPr>
          <p:cNvPr id="6" name="Text 4"/>
          <p:cNvSpPr/>
          <p:nvPr/>
        </p:nvSpPr>
        <p:spPr>
          <a:xfrm>
            <a:off x="837724" y="8295858"/>
            <a:ext cx="6101001" cy="401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Зачем использовать готовые палитры: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837724" y="9021187"/>
            <a:ext cx="12954952" cy="12152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Экономят время при подборе цвета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Помогают создать </a:t>
            </a: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сбалансированные и гармоничные сочетания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Могут быть адаптированы под конкретный интерьер с учётом освещения, цвета за окном и стиля</a:t>
            </a:r>
            <a:endParaRPr lang="en-US" sz="1750"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B8915518-0223-8120-71AA-78EF90569F97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5C93D0C-059A-4C74-2B64-75F12B3FA73C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93E32321-E56D-9F01-9416-3311266D3FD7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9BEBCC2E-CFD0-9414-F0B5-B401156BD5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2" name="Группа 11">
                <a:extLst>
                  <a:ext uri="{FF2B5EF4-FFF2-40B4-BE49-F238E27FC236}">
                    <a16:creationId xmlns:a16="http://schemas.microsoft.com/office/drawing/2014/main" id="{F6F65F88-227F-1ACE-A286-F352E39F2B8E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B240C9F-1C86-B4A3-529E-0EC34EDC587D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4" name="Рисунок 13">
                  <a:extLst>
                    <a:ext uri="{FF2B5EF4-FFF2-40B4-BE49-F238E27FC236}">
                      <a16:creationId xmlns:a16="http://schemas.microsoft.com/office/drawing/2014/main" id="{8A5E562E-977A-076A-F389-07AAB390A4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E14983B9-351D-9149-79BD-3FD3180A26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D952C205-A5EB-4EB3-482C-E8FCC47BD0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FCC9340-112E-CDEC-E857-6CA5C5E7A4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327" y="1867820"/>
            <a:ext cx="5539410" cy="780699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B8915518-0223-8120-71AA-78EF90569F97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5C93D0C-059A-4C74-2B64-75F12B3FA73C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93E32321-E56D-9F01-9416-3311266D3FD7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9BEBCC2E-CFD0-9414-F0B5-B401156BD5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2" name="Группа 11">
                <a:extLst>
                  <a:ext uri="{FF2B5EF4-FFF2-40B4-BE49-F238E27FC236}">
                    <a16:creationId xmlns:a16="http://schemas.microsoft.com/office/drawing/2014/main" id="{F6F65F88-227F-1ACE-A286-F352E39F2B8E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B240C9F-1C86-B4A3-529E-0EC34EDC587D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4" name="Рисунок 13">
                  <a:extLst>
                    <a:ext uri="{FF2B5EF4-FFF2-40B4-BE49-F238E27FC236}">
                      <a16:creationId xmlns:a16="http://schemas.microsoft.com/office/drawing/2014/main" id="{8A5E562E-977A-076A-F389-07AAB390A4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E14983B9-351D-9149-79BD-3FD3180A26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D952C205-A5EB-4EB3-482C-E8FCC47BD0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B25A439-5164-5D3C-2D95-796501719F5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93" y="680086"/>
            <a:ext cx="6334632" cy="892774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FF13733-CAA1-B7A0-7AA0-818DCE19BA8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809" y="680086"/>
            <a:ext cx="6334632" cy="892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352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B8915518-0223-8120-71AA-78EF90569F97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5C93D0C-059A-4C74-2B64-75F12B3FA73C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93E32321-E56D-9F01-9416-3311266D3FD7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9BEBCC2E-CFD0-9414-F0B5-B401156BD5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2" name="Группа 11">
                <a:extLst>
                  <a:ext uri="{FF2B5EF4-FFF2-40B4-BE49-F238E27FC236}">
                    <a16:creationId xmlns:a16="http://schemas.microsoft.com/office/drawing/2014/main" id="{F6F65F88-227F-1ACE-A286-F352E39F2B8E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CB240C9F-1C86-B4A3-529E-0EC34EDC587D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4" name="Рисунок 13">
                  <a:extLst>
                    <a:ext uri="{FF2B5EF4-FFF2-40B4-BE49-F238E27FC236}">
                      <a16:creationId xmlns:a16="http://schemas.microsoft.com/office/drawing/2014/main" id="{8A5E562E-977A-076A-F389-07AAB390A4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15" name="Рисунок 14">
                  <a:extLst>
                    <a:ext uri="{FF2B5EF4-FFF2-40B4-BE49-F238E27FC236}">
                      <a16:creationId xmlns:a16="http://schemas.microsoft.com/office/drawing/2014/main" id="{E14983B9-351D-9149-79BD-3FD3180A261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16" name="Рисунок 15">
                  <a:extLst>
                    <a:ext uri="{FF2B5EF4-FFF2-40B4-BE49-F238E27FC236}">
                      <a16:creationId xmlns:a16="http://schemas.microsoft.com/office/drawing/2014/main" id="{D952C205-A5EB-4EB3-482C-E8FCC47BD0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F8327B7-DA49-7B08-20AA-2C4F96B1F6F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13" y="865617"/>
            <a:ext cx="6164521" cy="86879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2F8E5D-CC7A-D899-ABC4-EEBCB8318CC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768" y="772852"/>
            <a:ext cx="6164519" cy="86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310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754108" y="458808"/>
            <a:ext cx="8044339" cy="524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Как использовать палитру в интерьере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949047" y="1265710"/>
            <a:ext cx="12965192" cy="498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en-US" sz="20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Готовая палитра — это не инструкция «покрасить всё одним цветом». Это набор оттенков, который помогает создавать </a:t>
            </a:r>
            <a:r>
              <a:rPr lang="en-US" sz="20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гармоничные сочетания</a:t>
            </a:r>
            <a:r>
              <a:rPr lang="en-US" sz="20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в интерьере.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832604" y="2149673"/>
            <a:ext cx="4641056" cy="314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Основные принципы использования:</a:t>
            </a:r>
            <a:endParaRPr lang="en-US" sz="19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04" y="2664023"/>
            <a:ext cx="4321731" cy="71366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10960" y="3510558"/>
            <a:ext cx="2098953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Стены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1010960" y="3852624"/>
            <a:ext cx="3965019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База, основной фон помещения</a:t>
            </a:r>
            <a:endParaRPr lang="en-US" sz="16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4335" y="2664023"/>
            <a:ext cx="4321731" cy="713661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332690" y="3510558"/>
            <a:ext cx="2098953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Мебель</a:t>
            </a:r>
            <a:endParaRPr lang="en-US" sz="1650" dirty="0"/>
          </a:p>
        </p:txBody>
      </p:sp>
      <p:sp>
        <p:nvSpPr>
          <p:cNvPr id="10" name="Text 6"/>
          <p:cNvSpPr/>
          <p:nvPr/>
        </p:nvSpPr>
        <p:spPr>
          <a:xfrm>
            <a:off x="5332690" y="3852624"/>
            <a:ext cx="3965019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Второстепенные оттенки</a:t>
            </a:r>
            <a:endParaRPr lang="en-US" sz="16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6065" y="2664023"/>
            <a:ext cx="4321731" cy="713661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654421" y="3510558"/>
            <a:ext cx="2098953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Текстиль и декор</a:t>
            </a:r>
            <a:endParaRPr lang="en-US" sz="1650" dirty="0"/>
          </a:p>
        </p:txBody>
      </p:sp>
      <p:sp>
        <p:nvSpPr>
          <p:cNvPr id="13" name="Text 8"/>
          <p:cNvSpPr/>
          <p:nvPr/>
        </p:nvSpPr>
        <p:spPr>
          <a:xfrm>
            <a:off x="9654421" y="3852624"/>
            <a:ext cx="3965019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Акценты, подчеркивающие стиль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832604" y="4479608"/>
            <a:ext cx="2518767" cy="314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Пропорции цветов:</a:t>
            </a:r>
            <a:endParaRPr lang="en-US" sz="1950" dirty="0"/>
          </a:p>
        </p:txBody>
      </p:sp>
      <p:sp>
        <p:nvSpPr>
          <p:cNvPr id="15" name="Text 10"/>
          <p:cNvSpPr/>
          <p:nvPr/>
        </p:nvSpPr>
        <p:spPr>
          <a:xfrm>
            <a:off x="1840706" y="6153626"/>
            <a:ext cx="2194441" cy="446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00"/>
              </a:lnSpc>
              <a:buNone/>
            </a:pPr>
            <a:r>
              <a:rPr lang="en-US" sz="35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60%</a:t>
            </a:r>
            <a:endParaRPr lang="en-US" sz="35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99843" y="5038487"/>
            <a:ext cx="2676287" cy="2676287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888569" y="7892177"/>
            <a:ext cx="2098953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Основной цвет</a:t>
            </a:r>
            <a:endParaRPr lang="en-US" sz="1650" dirty="0"/>
          </a:p>
        </p:txBody>
      </p:sp>
      <p:sp>
        <p:nvSpPr>
          <p:cNvPr id="18" name="Text 12"/>
          <p:cNvSpPr/>
          <p:nvPr/>
        </p:nvSpPr>
        <p:spPr>
          <a:xfrm>
            <a:off x="832604" y="8234243"/>
            <a:ext cx="4210883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60–70%</a:t>
            </a:r>
            <a:endParaRPr lang="en-US" sz="1400" dirty="0"/>
          </a:p>
        </p:txBody>
      </p:sp>
      <p:sp>
        <p:nvSpPr>
          <p:cNvPr id="19" name="Text 13"/>
          <p:cNvSpPr/>
          <p:nvPr/>
        </p:nvSpPr>
        <p:spPr>
          <a:xfrm>
            <a:off x="6217801" y="6153626"/>
            <a:ext cx="2194441" cy="446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00"/>
              </a:lnSpc>
              <a:buNone/>
            </a:pPr>
            <a:r>
              <a:rPr lang="en-US" sz="35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25%</a:t>
            </a:r>
            <a:endParaRPr lang="en-US" sz="35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938" y="5038487"/>
            <a:ext cx="2676287" cy="2676287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6265664" y="7892177"/>
            <a:ext cx="2098953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Второстепенные</a:t>
            </a:r>
            <a:endParaRPr lang="en-US" sz="1650" dirty="0"/>
          </a:p>
        </p:txBody>
      </p:sp>
      <p:sp>
        <p:nvSpPr>
          <p:cNvPr id="22" name="Text 15"/>
          <p:cNvSpPr/>
          <p:nvPr/>
        </p:nvSpPr>
        <p:spPr>
          <a:xfrm>
            <a:off x="5209699" y="8234243"/>
            <a:ext cx="4210883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20–30%</a:t>
            </a:r>
            <a:endParaRPr lang="en-US" sz="1400" dirty="0"/>
          </a:p>
        </p:txBody>
      </p:sp>
      <p:sp>
        <p:nvSpPr>
          <p:cNvPr id="23" name="Text 16"/>
          <p:cNvSpPr/>
          <p:nvPr/>
        </p:nvSpPr>
        <p:spPr>
          <a:xfrm>
            <a:off x="10594896" y="6153626"/>
            <a:ext cx="2194441" cy="4460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00"/>
              </a:lnSpc>
              <a:buNone/>
            </a:pPr>
            <a:r>
              <a:rPr lang="en-US" sz="35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5%</a:t>
            </a:r>
            <a:endParaRPr lang="en-US" sz="350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54032" y="5038487"/>
            <a:ext cx="2676287" cy="2676287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10642759" y="7892177"/>
            <a:ext cx="2098953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sz="16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Акцентные</a:t>
            </a:r>
            <a:endParaRPr lang="en-US" sz="1650" dirty="0"/>
          </a:p>
        </p:txBody>
      </p:sp>
      <p:sp>
        <p:nvSpPr>
          <p:cNvPr id="26" name="Text 18"/>
          <p:cNvSpPr/>
          <p:nvPr/>
        </p:nvSpPr>
        <p:spPr>
          <a:xfrm>
            <a:off x="9586793" y="8234243"/>
            <a:ext cx="4210883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5–10%</a:t>
            </a:r>
            <a:endParaRPr lang="en-US" sz="1400" dirty="0"/>
          </a:p>
        </p:txBody>
      </p:sp>
      <p:sp>
        <p:nvSpPr>
          <p:cNvPr id="27" name="Text 19"/>
          <p:cNvSpPr/>
          <p:nvPr/>
        </p:nvSpPr>
        <p:spPr>
          <a:xfrm>
            <a:off x="832604" y="8632984"/>
            <a:ext cx="12965192" cy="2491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Цель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— создать </a:t>
            </a: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сбалансированный, целостный интерьер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, где каждый цвет выполняет свою роль.</a:t>
            </a:r>
            <a:endParaRPr lang="en-US" sz="1600" dirty="0"/>
          </a:p>
        </p:txBody>
      </p:sp>
      <p:sp>
        <p:nvSpPr>
          <p:cNvPr id="28" name="Shape 20"/>
          <p:cNvSpPr/>
          <p:nvPr/>
        </p:nvSpPr>
        <p:spPr>
          <a:xfrm>
            <a:off x="832604" y="9031724"/>
            <a:ext cx="12965192" cy="1279803"/>
          </a:xfrm>
          <a:prstGeom prst="roundRect">
            <a:avLst>
              <a:gd name="adj" fmla="val 2091"/>
            </a:avLst>
          </a:prstGeom>
          <a:solidFill>
            <a:srgbClr val="F7BABA"/>
          </a:solidFill>
          <a:ln/>
        </p:spPr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0960" y="9231273"/>
            <a:ext cx="262295" cy="209788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1451610" y="9209127"/>
            <a:ext cx="2098953" cy="262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Важно помнить:</a:t>
            </a:r>
            <a:endParaRPr lang="en-US" sz="1650" dirty="0"/>
          </a:p>
        </p:txBody>
      </p:sp>
      <p:sp>
        <p:nvSpPr>
          <p:cNvPr id="31" name="Text 22"/>
          <p:cNvSpPr/>
          <p:nvPr/>
        </p:nvSpPr>
        <p:spPr>
          <a:xfrm>
            <a:off x="1451610" y="9604296"/>
            <a:ext cx="12167830" cy="4983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Палитра — это 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инструмент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, а не готовое решение. Используется как 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отправная точка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, которую дизайнер адаптирует под конкретное пространство.</a:t>
            </a:r>
            <a:endParaRPr lang="en-US" sz="1600" dirty="0"/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1CDAA7C8-F7F0-6E6D-F746-EBED6C4B26BC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502584BA-DAD9-A565-3384-277FE491ABB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id="{C070F6A1-1041-79FB-954D-423ABD5C37E3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35" name="Рисунок 34">
                <a:extLst>
                  <a:ext uri="{FF2B5EF4-FFF2-40B4-BE49-F238E27FC236}">
                    <a16:creationId xmlns:a16="http://schemas.microsoft.com/office/drawing/2014/main" id="{EED20F16-52D5-AAFD-32FB-45445A995D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36" name="Группа 35">
                <a:extLst>
                  <a:ext uri="{FF2B5EF4-FFF2-40B4-BE49-F238E27FC236}">
                    <a16:creationId xmlns:a16="http://schemas.microsoft.com/office/drawing/2014/main" id="{CF37383E-6E41-AA1F-50A2-7E4C968F8F8B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33FE3D0B-BE58-C0B8-770B-5917CB5F7F0F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8" name="Рисунок 37">
                  <a:extLst>
                    <a:ext uri="{FF2B5EF4-FFF2-40B4-BE49-F238E27FC236}">
                      <a16:creationId xmlns:a16="http://schemas.microsoft.com/office/drawing/2014/main" id="{782DAED1-8A5C-2ECD-BA68-AFBE9AF22C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9" name="Рисунок 38">
                  <a:extLst>
                    <a:ext uri="{FF2B5EF4-FFF2-40B4-BE49-F238E27FC236}">
                      <a16:creationId xmlns:a16="http://schemas.microsoft.com/office/drawing/2014/main" id="{8FD06A8A-B897-1EBB-8CAA-5160B23B96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40" name="Рисунок 39">
                  <a:extLst>
                    <a:ext uri="{FF2B5EF4-FFF2-40B4-BE49-F238E27FC236}">
                      <a16:creationId xmlns:a16="http://schemas.microsoft.com/office/drawing/2014/main" id="{62076E02-410D-E89F-3561-721EAB1656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324124" y="713422"/>
            <a:ext cx="7468553" cy="1126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Адаптация под конкретное пространство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324124" y="2069782"/>
            <a:ext cx="7468553" cy="689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Цвета из палитры необходимо подстраивать под </a:t>
            </a:r>
            <a:r>
              <a:rPr lang="en-US" sz="18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особенности помещения и региона</a:t>
            </a:r>
            <a:r>
              <a:rPr lang="en-US" sz="18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, чтобы интерьер выглядел гармонично.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324124" y="2988945"/>
            <a:ext cx="2907506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Что нужно учитывать:</a:t>
            </a:r>
            <a:endParaRPr lang="en-US" sz="2100" dirty="0"/>
          </a:p>
        </p:txBody>
      </p:sp>
      <p:sp>
        <p:nvSpPr>
          <p:cNvPr id="6" name="Shape 3"/>
          <p:cNvSpPr/>
          <p:nvPr/>
        </p:nvSpPr>
        <p:spPr>
          <a:xfrm>
            <a:off x="6324124" y="3843814"/>
            <a:ext cx="3657719" cy="2720340"/>
          </a:xfrm>
          <a:prstGeom prst="roundRect">
            <a:avLst>
              <a:gd name="adj" fmla="val 4034"/>
            </a:avLst>
          </a:prstGeom>
          <a:solidFill>
            <a:srgbClr val="FFFAFA"/>
          </a:solidFill>
          <a:ln/>
        </p:spPr>
      </p:sp>
      <p:sp>
        <p:nvSpPr>
          <p:cNvPr id="7" name="Shape 4"/>
          <p:cNvSpPr/>
          <p:nvPr/>
        </p:nvSpPr>
        <p:spPr>
          <a:xfrm>
            <a:off x="6324124" y="3820954"/>
            <a:ext cx="3657719" cy="91440"/>
          </a:xfrm>
          <a:prstGeom prst="roundRect">
            <a:avLst>
              <a:gd name="adj" fmla="val 31415"/>
            </a:avLst>
          </a:prstGeom>
          <a:solidFill>
            <a:srgbClr val="F5A3A3"/>
          </a:solidFill>
          <a:ln/>
        </p:spPr>
      </p:sp>
      <p:sp>
        <p:nvSpPr>
          <p:cNvPr id="8" name="Shape 5"/>
          <p:cNvSpPr/>
          <p:nvPr/>
        </p:nvSpPr>
        <p:spPr>
          <a:xfrm>
            <a:off x="7865685" y="3556635"/>
            <a:ext cx="574477" cy="574477"/>
          </a:xfrm>
          <a:prstGeom prst="roundRect">
            <a:avLst>
              <a:gd name="adj" fmla="val 159171"/>
            </a:avLst>
          </a:prstGeom>
          <a:solidFill>
            <a:srgbClr val="F5A3A3"/>
          </a:solidFill>
          <a:ln/>
        </p:spPr>
      </p:sp>
      <p:sp>
        <p:nvSpPr>
          <p:cNvPr id="9" name="Text 6"/>
          <p:cNvSpPr/>
          <p:nvPr/>
        </p:nvSpPr>
        <p:spPr>
          <a:xfrm>
            <a:off x="8037969" y="3700224"/>
            <a:ext cx="22979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1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538436" y="4322564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Освещение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6538436" y="4696063"/>
            <a:ext cx="3229094" cy="1378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Естественный свет меняет восприятие цвета. Южные окна делают оттенки ярче, северные — более холодными и приглушёнными.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10134957" y="3843814"/>
            <a:ext cx="3657719" cy="2720340"/>
          </a:xfrm>
          <a:prstGeom prst="roundRect">
            <a:avLst>
              <a:gd name="adj" fmla="val 4034"/>
            </a:avLst>
          </a:prstGeom>
          <a:solidFill>
            <a:srgbClr val="FFFAFA"/>
          </a:solidFill>
          <a:ln/>
        </p:spPr>
      </p:sp>
      <p:sp>
        <p:nvSpPr>
          <p:cNvPr id="13" name="Shape 10"/>
          <p:cNvSpPr/>
          <p:nvPr/>
        </p:nvSpPr>
        <p:spPr>
          <a:xfrm>
            <a:off x="10134957" y="3820954"/>
            <a:ext cx="3657719" cy="91440"/>
          </a:xfrm>
          <a:prstGeom prst="roundRect">
            <a:avLst>
              <a:gd name="adj" fmla="val 31415"/>
            </a:avLst>
          </a:prstGeom>
          <a:solidFill>
            <a:srgbClr val="F5A3A3"/>
          </a:solidFill>
          <a:ln/>
        </p:spPr>
      </p:sp>
      <p:sp>
        <p:nvSpPr>
          <p:cNvPr id="14" name="Shape 11"/>
          <p:cNvSpPr/>
          <p:nvPr/>
        </p:nvSpPr>
        <p:spPr>
          <a:xfrm>
            <a:off x="11676519" y="3556635"/>
            <a:ext cx="574477" cy="574477"/>
          </a:xfrm>
          <a:prstGeom prst="roundRect">
            <a:avLst>
              <a:gd name="adj" fmla="val 159171"/>
            </a:avLst>
          </a:prstGeom>
          <a:solidFill>
            <a:srgbClr val="F5A3A3"/>
          </a:solidFill>
          <a:ln/>
        </p:spPr>
      </p:sp>
      <p:sp>
        <p:nvSpPr>
          <p:cNvPr id="15" name="Text 12"/>
          <p:cNvSpPr/>
          <p:nvPr/>
        </p:nvSpPr>
        <p:spPr>
          <a:xfrm>
            <a:off x="11848802" y="3700224"/>
            <a:ext cx="22979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2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10349270" y="4322564"/>
            <a:ext cx="3077528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Региональные особенности</a:t>
            </a:r>
            <a:endParaRPr lang="en-US" sz="1750" dirty="0"/>
          </a:p>
        </p:txBody>
      </p:sp>
      <p:sp>
        <p:nvSpPr>
          <p:cNvPr id="17" name="Text 14"/>
          <p:cNvSpPr/>
          <p:nvPr/>
        </p:nvSpPr>
        <p:spPr>
          <a:xfrm>
            <a:off x="10349270" y="4696063"/>
            <a:ext cx="3229094" cy="1653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Атмосфера региона, цвет окружающей природы, характер неба и земли. Например, холодные серые оттенки подходят для северных городов, тёплые — для солнечных южных регионов.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324124" y="7004447"/>
            <a:ext cx="7468553" cy="1617821"/>
          </a:xfrm>
          <a:prstGeom prst="roundRect">
            <a:avLst>
              <a:gd name="adj" fmla="val 6782"/>
            </a:avLst>
          </a:prstGeom>
          <a:solidFill>
            <a:srgbClr val="FFFAFA"/>
          </a:solidFill>
          <a:ln/>
        </p:spPr>
      </p:sp>
      <p:sp>
        <p:nvSpPr>
          <p:cNvPr id="19" name="Shape 16"/>
          <p:cNvSpPr/>
          <p:nvPr/>
        </p:nvSpPr>
        <p:spPr>
          <a:xfrm>
            <a:off x="6324124" y="6981587"/>
            <a:ext cx="7468553" cy="91440"/>
          </a:xfrm>
          <a:prstGeom prst="roundRect">
            <a:avLst>
              <a:gd name="adj" fmla="val 31415"/>
            </a:avLst>
          </a:prstGeom>
          <a:solidFill>
            <a:srgbClr val="F5A3A3"/>
          </a:solidFill>
          <a:ln/>
        </p:spPr>
      </p:sp>
      <p:sp>
        <p:nvSpPr>
          <p:cNvPr id="20" name="Shape 17"/>
          <p:cNvSpPr/>
          <p:nvPr/>
        </p:nvSpPr>
        <p:spPr>
          <a:xfrm>
            <a:off x="9771162" y="6717268"/>
            <a:ext cx="574477" cy="574477"/>
          </a:xfrm>
          <a:prstGeom prst="roundRect">
            <a:avLst>
              <a:gd name="adj" fmla="val 159171"/>
            </a:avLst>
          </a:prstGeom>
          <a:solidFill>
            <a:srgbClr val="F5A3A3"/>
          </a:solidFill>
          <a:ln/>
        </p:spPr>
      </p:sp>
      <p:sp>
        <p:nvSpPr>
          <p:cNvPr id="21" name="Text 18"/>
          <p:cNvSpPr/>
          <p:nvPr/>
        </p:nvSpPr>
        <p:spPr>
          <a:xfrm>
            <a:off x="9943445" y="6860858"/>
            <a:ext cx="229791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3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6538436" y="7483197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Цвет за окном</a:t>
            </a:r>
            <a:endParaRPr lang="en-US" sz="1750" dirty="0"/>
          </a:p>
        </p:txBody>
      </p:sp>
      <p:sp>
        <p:nvSpPr>
          <p:cNvPr id="23" name="Text 20"/>
          <p:cNvSpPr/>
          <p:nvPr/>
        </p:nvSpPr>
        <p:spPr>
          <a:xfrm>
            <a:off x="6538436" y="7856696"/>
            <a:ext cx="7039928" cy="551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Важно, чтобы палитра сочеталась с видом из окна. Например, </a:t>
            </a:r>
            <a:r>
              <a:rPr lang="ru-RU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холодные 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цвета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плохо смотрятся на </a:t>
            </a:r>
            <a:r>
              <a:rPr lang="en-US" sz="160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фоне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яркого </a:t>
            </a:r>
            <a:r>
              <a:rPr lang="en-US" sz="160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лет</a:t>
            </a:r>
            <a:r>
              <a:rPr lang="ru-RU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него неба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.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6611303" y="9024342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Вывод:</a:t>
            </a:r>
            <a:endParaRPr lang="en-US" sz="1750" dirty="0"/>
          </a:p>
        </p:txBody>
      </p:sp>
      <p:sp>
        <p:nvSpPr>
          <p:cNvPr id="25" name="Text 22"/>
          <p:cNvSpPr/>
          <p:nvPr/>
        </p:nvSpPr>
        <p:spPr>
          <a:xfrm>
            <a:off x="6611303" y="9535716"/>
            <a:ext cx="7181374" cy="551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Нельзя копировать палитру без изменений. Цвета адаптируются под </a:t>
            </a: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свет, стиль и регион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, чтобы интерьер «жил» вместе с пространством.</a:t>
            </a:r>
            <a:endParaRPr lang="en-US" sz="1600" dirty="0"/>
          </a:p>
        </p:txBody>
      </p:sp>
      <p:sp>
        <p:nvSpPr>
          <p:cNvPr id="26" name="Shape 23"/>
          <p:cNvSpPr/>
          <p:nvPr/>
        </p:nvSpPr>
        <p:spPr>
          <a:xfrm>
            <a:off x="6324124" y="8794552"/>
            <a:ext cx="22860" cy="1464707"/>
          </a:xfrm>
          <a:prstGeom prst="rect">
            <a:avLst/>
          </a:prstGeom>
          <a:solidFill>
            <a:srgbClr val="F5A3A3"/>
          </a:solidFill>
          <a:ln/>
        </p:spPr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717DFF0A-2862-26E2-B9C1-BC2A9611457C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2CDD06D8-063C-3A29-4BC0-D628B6C4EDBE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96A802C0-E8D5-DC5D-C61B-5C11326DAADC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30" name="Рисунок 29">
                <a:extLst>
                  <a:ext uri="{FF2B5EF4-FFF2-40B4-BE49-F238E27FC236}">
                    <a16:creationId xmlns:a16="http://schemas.microsoft.com/office/drawing/2014/main" id="{93628C1C-81B2-578C-12AC-C510FAE6B4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31" name="Группа 30">
                <a:extLst>
                  <a:ext uri="{FF2B5EF4-FFF2-40B4-BE49-F238E27FC236}">
                    <a16:creationId xmlns:a16="http://schemas.microsoft.com/office/drawing/2014/main" id="{978A1B2E-15F6-3242-0584-D1A3C15577FB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DD81CA01-B8C5-8157-6B9D-29B9FAFAD32D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33" name="Рисунок 32">
                  <a:extLst>
                    <a:ext uri="{FF2B5EF4-FFF2-40B4-BE49-F238E27FC236}">
                      <a16:creationId xmlns:a16="http://schemas.microsoft.com/office/drawing/2014/main" id="{92E7DA8B-C324-57EB-406D-E435E45586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34" name="Рисунок 33">
                  <a:extLst>
                    <a:ext uri="{FF2B5EF4-FFF2-40B4-BE49-F238E27FC236}">
                      <a16:creationId xmlns:a16="http://schemas.microsoft.com/office/drawing/2014/main" id="{F4607D95-CEFD-3A3D-733E-070ED2F186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5" name="Рисунок 34">
                  <a:extLst>
                    <a:ext uri="{FF2B5EF4-FFF2-40B4-BE49-F238E27FC236}">
                      <a16:creationId xmlns:a16="http://schemas.microsoft.com/office/drawing/2014/main" id="{1278997D-8358-2495-9545-4DC9DC9451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37724" y="814626"/>
            <a:ext cx="7468553" cy="1126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35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Ошибки при использовании палитр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847962" y="1985465"/>
            <a:ext cx="7468553" cy="5512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Даже готовая палитра может дать нежелательный результат, если её </a:t>
            </a: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неправильно применять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.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37724" y="2952036"/>
            <a:ext cx="2703552" cy="3378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1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Типичные ошибки:</a:t>
            </a:r>
            <a:endParaRPr lang="en-US" sz="2100" dirty="0"/>
          </a:p>
        </p:txBody>
      </p:sp>
      <p:sp>
        <p:nvSpPr>
          <p:cNvPr id="6" name="Shape 3"/>
          <p:cNvSpPr/>
          <p:nvPr/>
        </p:nvSpPr>
        <p:spPr>
          <a:xfrm>
            <a:off x="837724" y="3519726"/>
            <a:ext cx="7468553" cy="1682591"/>
          </a:xfrm>
          <a:prstGeom prst="roundRect">
            <a:avLst>
              <a:gd name="adj" fmla="val 6521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14864" y="3519726"/>
            <a:ext cx="91440" cy="1682591"/>
          </a:xfrm>
          <a:prstGeom prst="roundRect">
            <a:avLst>
              <a:gd name="adj" fmla="val 31415"/>
            </a:avLst>
          </a:prstGeom>
          <a:solidFill>
            <a:srgbClr val="F5A3A3"/>
          </a:solidFill>
          <a:ln/>
        </p:spPr>
      </p:sp>
      <p:sp>
        <p:nvSpPr>
          <p:cNvPr id="8" name="Text 5"/>
          <p:cNvSpPr/>
          <p:nvPr/>
        </p:nvSpPr>
        <p:spPr>
          <a:xfrm>
            <a:off x="1120616" y="3734038"/>
            <a:ext cx="3907988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Неподходящая палитра под климат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1120616" y="4107537"/>
            <a:ext cx="6971348" cy="880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Холодные оттенки в солнечных южных регионах могут выглядеть «грязно»</a:t>
            </a:r>
            <a:endParaRPr lang="en-US" sz="16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Яркие цвета в пасмурных северных городах теряют насыщенность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37724" y="5355431"/>
            <a:ext cx="7468553" cy="1406962"/>
          </a:xfrm>
          <a:prstGeom prst="roundRect">
            <a:avLst>
              <a:gd name="adj" fmla="val 7799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14864" y="5355431"/>
            <a:ext cx="91440" cy="1406962"/>
          </a:xfrm>
          <a:prstGeom prst="roundRect">
            <a:avLst>
              <a:gd name="adj" fmla="val 31415"/>
            </a:avLst>
          </a:prstGeom>
          <a:solidFill>
            <a:srgbClr val="F5A3A3"/>
          </a:solidFill>
          <a:ln/>
        </p:spPr>
      </p:sp>
      <p:sp>
        <p:nvSpPr>
          <p:cNvPr id="12" name="Text 9"/>
          <p:cNvSpPr/>
          <p:nvPr/>
        </p:nvSpPr>
        <p:spPr>
          <a:xfrm>
            <a:off x="1120616" y="5569744"/>
            <a:ext cx="2493407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Игнорирование среды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1120616" y="5943243"/>
            <a:ext cx="697134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Цвета должны взаимодействовать с цветом окон, мебели, отделки</a:t>
            </a:r>
            <a:endParaRPr lang="en-US" sz="16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Невнимание к окружающему пространству нарушает гармонию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837724" y="6915507"/>
            <a:ext cx="7468553" cy="1406962"/>
          </a:xfrm>
          <a:prstGeom prst="roundRect">
            <a:avLst>
              <a:gd name="adj" fmla="val 7799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14864" y="6915507"/>
            <a:ext cx="91440" cy="1406962"/>
          </a:xfrm>
          <a:prstGeom prst="roundRect">
            <a:avLst>
              <a:gd name="adj" fmla="val 31415"/>
            </a:avLst>
          </a:prstGeom>
          <a:solidFill>
            <a:srgbClr val="F5A3A3"/>
          </a:solidFill>
          <a:ln/>
        </p:spPr>
      </p:sp>
      <p:sp>
        <p:nvSpPr>
          <p:cNvPr id="16" name="Text 13"/>
          <p:cNvSpPr/>
          <p:nvPr/>
        </p:nvSpPr>
        <p:spPr>
          <a:xfrm>
            <a:off x="1120616" y="7129820"/>
            <a:ext cx="2252901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Перегруз цветом</a:t>
            </a:r>
            <a:endParaRPr lang="en-US" sz="1750" dirty="0"/>
          </a:p>
        </p:txBody>
      </p:sp>
      <p:sp>
        <p:nvSpPr>
          <p:cNvPr id="17" name="Text 14"/>
          <p:cNvSpPr/>
          <p:nvPr/>
        </p:nvSpPr>
        <p:spPr>
          <a:xfrm>
            <a:off x="1120616" y="7503319"/>
            <a:ext cx="697134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Слишком много акцентных оттенков делает интерьер шумным</a:t>
            </a:r>
            <a:endParaRPr lang="en-US" sz="16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Нарушает пропорции основной, второстепенной и акцентной палитры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837724" y="8475583"/>
            <a:ext cx="7468553" cy="1682591"/>
          </a:xfrm>
          <a:prstGeom prst="roundRect">
            <a:avLst>
              <a:gd name="adj" fmla="val 6521"/>
            </a:avLst>
          </a:prstGeom>
          <a:solidFill>
            <a:srgbClr val="FFFAFA"/>
          </a:solidFill>
          <a:ln w="22860">
            <a:solidFill>
              <a:srgbClr val="D9CEC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14864" y="8475583"/>
            <a:ext cx="91440" cy="1682591"/>
          </a:xfrm>
          <a:prstGeom prst="roundRect">
            <a:avLst>
              <a:gd name="adj" fmla="val 31415"/>
            </a:avLst>
          </a:prstGeom>
          <a:solidFill>
            <a:srgbClr val="F5A3A3"/>
          </a:solidFill>
          <a:ln/>
        </p:spPr>
      </p:sp>
      <p:sp>
        <p:nvSpPr>
          <p:cNvPr id="20" name="Text 17"/>
          <p:cNvSpPr/>
          <p:nvPr/>
        </p:nvSpPr>
        <p:spPr>
          <a:xfrm>
            <a:off x="1120616" y="8596469"/>
            <a:ext cx="3461623" cy="2815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Использование без понимания</a:t>
            </a:r>
            <a:endParaRPr lang="en-US" sz="1750" dirty="0"/>
          </a:p>
        </p:txBody>
      </p:sp>
      <p:sp>
        <p:nvSpPr>
          <p:cNvPr id="21" name="Text 18"/>
          <p:cNvSpPr/>
          <p:nvPr/>
        </p:nvSpPr>
        <p:spPr>
          <a:xfrm>
            <a:off x="1120616" y="8969968"/>
            <a:ext cx="6971348" cy="880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Палитра — не просто набор цветов, а инструмент для </a:t>
            </a: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создания атмосферы</a:t>
            </a:r>
            <a:endParaRPr lang="en-US" sz="1600" dirty="0"/>
          </a:p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Без адаптации и анализа интерьер может потерять глубину и гармонию</a:t>
            </a:r>
            <a:endParaRPr lang="en-US" sz="1600" dirty="0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4C849B51-E0DC-A98E-E5FB-8E73F7BDA4A9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1C2D45FB-7450-07BC-7E87-135F8B90985C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id="{50679D33-E2C4-FAB8-DD7B-3CD32F6F3BAC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25" name="Рисунок 24">
                <a:extLst>
                  <a:ext uri="{FF2B5EF4-FFF2-40B4-BE49-F238E27FC236}">
                    <a16:creationId xmlns:a16="http://schemas.microsoft.com/office/drawing/2014/main" id="{45725B01-2961-FF8C-2384-C26E7FF2D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26" name="Группа 25">
                <a:extLst>
                  <a:ext uri="{FF2B5EF4-FFF2-40B4-BE49-F238E27FC236}">
                    <a16:creationId xmlns:a16="http://schemas.microsoft.com/office/drawing/2014/main" id="{1DEE1914-CB0E-676D-BEC2-9976687D968E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CFA69551-E7CD-DEC1-ACF1-F7767459EA6B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8" name="Рисунок 27">
                  <a:extLst>
                    <a:ext uri="{FF2B5EF4-FFF2-40B4-BE49-F238E27FC236}">
                      <a16:creationId xmlns:a16="http://schemas.microsoft.com/office/drawing/2014/main" id="{50881F38-634E-9C97-12F7-1033F7641D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9" name="Рисунок 28">
                  <a:extLst>
                    <a:ext uri="{FF2B5EF4-FFF2-40B4-BE49-F238E27FC236}">
                      <a16:creationId xmlns:a16="http://schemas.microsoft.com/office/drawing/2014/main" id="{5CB430F8-0E6D-F3F2-6049-8569064996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30" name="Рисунок 29">
                  <a:extLst>
                    <a:ext uri="{FF2B5EF4-FFF2-40B4-BE49-F238E27FC236}">
                      <a16:creationId xmlns:a16="http://schemas.microsoft.com/office/drawing/2014/main" id="{B296347C-AC76-B1CA-5269-80BFD631893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3" y="781348"/>
            <a:ext cx="5350788" cy="668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36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Вывод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6324123" y="1774091"/>
            <a:ext cx="7468553" cy="354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Работа с цветом — это </a:t>
            </a: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сочетание природы, культуры и опыта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324123" y="2452747"/>
            <a:ext cx="3210520" cy="4013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Ключевые идеи:</a:t>
            </a:r>
            <a:endParaRPr lang="en-US" sz="2500" dirty="0"/>
          </a:p>
        </p:txBody>
      </p:sp>
      <p:sp>
        <p:nvSpPr>
          <p:cNvPr id="6" name="Shape 3"/>
          <p:cNvSpPr/>
          <p:nvPr/>
        </p:nvSpPr>
        <p:spPr>
          <a:xfrm>
            <a:off x="6324123" y="3178076"/>
            <a:ext cx="3626287" cy="4145756"/>
          </a:xfrm>
          <a:prstGeom prst="roundRect">
            <a:avLst>
              <a:gd name="adj" fmla="val 941"/>
            </a:avLst>
          </a:prstGeom>
          <a:solidFill>
            <a:srgbClr val="F3E8E8"/>
          </a:solidFill>
          <a:ln/>
        </p:spPr>
      </p:sp>
      <p:sp>
        <p:nvSpPr>
          <p:cNvPr id="7" name="Text 4"/>
          <p:cNvSpPr/>
          <p:nvPr/>
        </p:nvSpPr>
        <p:spPr>
          <a:xfrm>
            <a:off x="6551532" y="3405485"/>
            <a:ext cx="3171468" cy="668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Цвет в интерьере формируется: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6551532" y="4203680"/>
            <a:ext cx="3171468" cy="2634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природой (пейзаж, освещение, материалы)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культурой (исторический и современный код цвета)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опытом (личные ассоциации и предпочтения заказчика)</a:t>
            </a:r>
            <a:endParaRPr lang="en-US" sz="1750" dirty="0"/>
          </a:p>
        </p:txBody>
      </p:sp>
      <p:sp>
        <p:nvSpPr>
          <p:cNvPr id="9" name="Shape 6"/>
          <p:cNvSpPr/>
          <p:nvPr/>
        </p:nvSpPr>
        <p:spPr>
          <a:xfrm>
            <a:off x="10166389" y="3178076"/>
            <a:ext cx="3626287" cy="4145756"/>
          </a:xfrm>
          <a:prstGeom prst="roundRect">
            <a:avLst>
              <a:gd name="adj" fmla="val 941"/>
            </a:avLst>
          </a:prstGeom>
          <a:solidFill>
            <a:srgbClr val="F3E8E8"/>
          </a:solidFill>
          <a:ln/>
        </p:spPr>
      </p:sp>
      <p:sp>
        <p:nvSpPr>
          <p:cNvPr id="10" name="Text 7"/>
          <p:cNvSpPr/>
          <p:nvPr/>
        </p:nvSpPr>
        <p:spPr>
          <a:xfrm>
            <a:off x="10393798" y="3405485"/>
            <a:ext cx="3171468" cy="10029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Готовые палитры — инструмент, а не готовое решение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10393798" y="4538008"/>
            <a:ext cx="3171468" cy="2558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Позволяют экономить время и создавать гармоничные сочетания</a:t>
            </a:r>
            <a:endParaRPr lang="en-US" sz="175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Необходимо адаптировать под конкретное пространство и стиль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324123" y="7539811"/>
            <a:ext cx="7468553" cy="1982748"/>
          </a:xfrm>
          <a:prstGeom prst="roundRect">
            <a:avLst>
              <a:gd name="adj" fmla="val 1720"/>
            </a:avLst>
          </a:prstGeom>
          <a:solidFill>
            <a:srgbClr val="F3E8E8"/>
          </a:solidFill>
          <a:ln/>
        </p:spPr>
      </p:sp>
      <p:sp>
        <p:nvSpPr>
          <p:cNvPr id="13" name="Text 10"/>
          <p:cNvSpPr/>
          <p:nvPr/>
        </p:nvSpPr>
        <p:spPr>
          <a:xfrm>
            <a:off x="6551532" y="7767221"/>
            <a:ext cx="2675334" cy="334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100" dirty="0">
                <a:solidFill>
                  <a:srgbClr val="3B3535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Задача дизайнера:</a:t>
            </a:r>
            <a:endParaRPr lang="en-US" sz="2100" dirty="0"/>
          </a:p>
        </p:txBody>
      </p:sp>
      <p:sp>
        <p:nvSpPr>
          <p:cNvPr id="14" name="Text 11"/>
          <p:cNvSpPr/>
          <p:nvPr/>
        </p:nvSpPr>
        <p:spPr>
          <a:xfrm>
            <a:off x="6551532" y="8231088"/>
            <a:ext cx="7013734" cy="10640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Не просто использовать палитру, а </a:t>
            </a:r>
            <a:r>
              <a:rPr lang="en-US" sz="175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сделать её живой в интерьере</a:t>
            </a:r>
            <a:r>
              <a:rPr lang="en-US" sz="175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, учитывая особенности помещения, региона и желаемую атмосферу</a:t>
            </a:r>
            <a:endParaRPr lang="en-US" sz="1750" dirty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06C5AEED-4DC2-E2F2-5372-08E8C9E193D6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018882B7-0BBE-55DF-F929-8F44D3651A88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BC9EAB44-730D-5E35-58AE-1F4C0FF147F5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CC6F9C55-04E0-0AE6-7114-DB4A49BD00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9" name="Группа 18">
                <a:extLst>
                  <a:ext uri="{FF2B5EF4-FFF2-40B4-BE49-F238E27FC236}">
                    <a16:creationId xmlns:a16="http://schemas.microsoft.com/office/drawing/2014/main" id="{84826FD4-EBA8-9424-FB9C-62394133373F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CDF186F-59BB-2141-6134-91377706057F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0D7B05A0-5DB6-FEAF-5E88-C7F2E7383E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F8778F78-562A-E346-C14B-983C932E9B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3" name="Рисунок 22">
                  <a:extLst>
                    <a:ext uri="{FF2B5EF4-FFF2-40B4-BE49-F238E27FC236}">
                      <a16:creationId xmlns:a16="http://schemas.microsoft.com/office/drawing/2014/main" id="{D9BE7A8A-541E-6E4D-89E1-843611D6296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619068" y="158241"/>
            <a:ext cx="9407843" cy="5984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00"/>
              </a:lnSpc>
              <a:buNone/>
            </a:pPr>
            <a:r>
              <a:rPr lang="en-US" sz="37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Приглашение в </a:t>
            </a:r>
            <a:r>
              <a:rPr lang="ru-RU" sz="37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э</a:t>
            </a:r>
            <a:r>
              <a:rPr lang="en-US" sz="3750" dirty="0" err="1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фир</a:t>
            </a:r>
            <a:r>
              <a:rPr lang="en-US" sz="37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 «Вокруг Дизайна»</a:t>
            </a:r>
            <a:endParaRPr lang="en-US" sz="3750" dirty="0"/>
          </a:p>
        </p:txBody>
      </p:sp>
      <p:sp>
        <p:nvSpPr>
          <p:cNvPr id="4" name="Text 2"/>
          <p:cNvSpPr/>
          <p:nvPr/>
        </p:nvSpPr>
        <p:spPr>
          <a:xfrm>
            <a:off x="837724" y="1175106"/>
            <a:ext cx="176089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Главная мысль: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798522" y="1779536"/>
            <a:ext cx="7941603" cy="602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Сегодня мы подробно разобрали психологию цвета — важную тему для любого дизайнера интерьера. </a:t>
            </a:r>
            <a:endParaRPr lang="ru-RU" sz="1600" dirty="0">
              <a:solidFill>
                <a:srgbClr val="3B3535"/>
              </a:solidFill>
              <a:latin typeface="Arial" panose="020B0604020202020204" pitchFamily="34" charset="0"/>
              <a:ea typeface="Roboto Light" pitchFamily="34" charset="-122"/>
              <a:cs typeface="Arial" panose="020B0604020202020204" pitchFamily="34" charset="0"/>
            </a:endParaRPr>
          </a:p>
          <a:p>
            <a:pPr marL="0" indent="0" algn="l">
              <a:lnSpc>
                <a:spcPts val="2350"/>
              </a:lnSpc>
              <a:buNone/>
            </a:pPr>
            <a:r>
              <a:rPr lang="en-US" sz="160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Но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это лишь одна из множества тем, о которых я говорю на своей передаче </a:t>
            </a:r>
            <a:r>
              <a:rPr lang="en-US" sz="1600" b="1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«Вокруг дизайна».</a:t>
            </a:r>
            <a:endParaRPr lang="en-US" sz="1600" b="1" dirty="0"/>
          </a:p>
        </p:txBody>
      </p:sp>
      <p:sp>
        <p:nvSpPr>
          <p:cNvPr id="6" name="Text 4"/>
          <p:cNvSpPr/>
          <p:nvPr/>
        </p:nvSpPr>
        <p:spPr>
          <a:xfrm>
            <a:off x="837724" y="3370778"/>
            <a:ext cx="4179451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О чём ещё идёт речь в эфире: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837724" y="3989189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Реальные процессы и кейсы в дизайне интерьера.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Сотрудничество с производителями, поставщиками, архитекторами.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Новые тенденции, материалы и технологии.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37724" y="5272802"/>
            <a:ext cx="4297085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Кто приходит в эфир как гость: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837724" y="5891213"/>
            <a:ext cx="8832369" cy="963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Эксперты и профессионалы разных направлений: производители мебели, декора, строительных материалов, дизайнеры, архитекторы.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Обсуждаем практические кейсы, делимся опытом, показываем проекты.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37724" y="7114342"/>
            <a:ext cx="287250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Что получает гость: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837724" y="7732752"/>
            <a:ext cx="12954952" cy="10242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Возможность показать свой подход к работе и свои проекты профессиональной аудитории.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Глубокий профессиональный обмен, нетворкинг, новые деловые контакты.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Возможность найти партнёров для реальных проектов, а не только поверхностный обмен контактами.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37724" y="9016365"/>
            <a:ext cx="2872502" cy="3590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250" dirty="0">
                <a:solidFill>
                  <a:srgbClr val="1F1E1E"/>
                </a:solidFill>
                <a:latin typeface="Arial" panose="020B0604020202020204" pitchFamily="34" charset="0"/>
                <a:ea typeface="Red Hat Text" pitchFamily="34" charset="-122"/>
                <a:cs typeface="Arial" panose="020B0604020202020204" pitchFamily="34" charset="0"/>
              </a:rPr>
              <a:t>Призыв к действию: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837724" y="9634776"/>
            <a:ext cx="12954952" cy="6627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Присоединяйтесь </a:t>
            </a:r>
            <a:r>
              <a:rPr lang="en-US" sz="160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как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слушатель или </a:t>
            </a:r>
            <a:r>
              <a:rPr lang="en-US" sz="1600" dirty="0" err="1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гость</a:t>
            </a: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 передачи, расскажите о своём опыте и проектах.</a:t>
            </a:r>
            <a:endParaRPr lang="en-US" sz="1600" dirty="0"/>
          </a:p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600" dirty="0">
                <a:solidFill>
                  <a:srgbClr val="3B3535"/>
                </a:solidFill>
                <a:latin typeface="Arial" panose="020B0604020202020204" pitchFamily="34" charset="0"/>
                <a:ea typeface="Roboto Light" pitchFamily="34" charset="-122"/>
                <a:cs typeface="Arial" panose="020B0604020202020204" pitchFamily="34" charset="0"/>
              </a:rPr>
              <a:t>Станьте частью профессионального диалога и рабочей среды в индустрии дизайна.</a:t>
            </a:r>
            <a:endParaRPr lang="en-US" sz="1600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DBB8935-032F-79DE-D677-FF0355E426CB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34863FC-1F73-2A07-3F62-8ED8AE5C1F2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E019D322-17FF-4FA0-8D12-1F467F249162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72829002-A102-7F68-83EC-2DBD9D5BC1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F4DE8846-2CB8-581E-79D4-154EAF2E6A5F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B8F4FB0-C083-D363-7F87-11747CF0D9CF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A7A7B559-74A7-84CC-198E-5D6EF25D9D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10FD6309-5075-3FAA-B388-52CD081D5C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FA6D4A05-FD98-8015-47C0-5A78627130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578FD15-063F-93F9-7CE2-268F5D4EB6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9015" y="947875"/>
            <a:ext cx="5588534" cy="343739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E0A050-07A6-0459-5425-5861F85E8C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90880" y="4512631"/>
            <a:ext cx="3126669" cy="5701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594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DBB8935-032F-79DE-D677-FF0355E426CB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34863FC-1F73-2A07-3F62-8ED8AE5C1F2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E019D322-17FF-4FA0-8D12-1F467F249162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72829002-A102-7F68-83EC-2DBD9D5BC1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F4DE8846-2CB8-581E-79D4-154EAF2E6A5F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B8F4FB0-C083-D363-7F87-11747CF0D9CF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A7A7B559-74A7-84CC-198E-5D6EF25D9D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10FD6309-5075-3FAA-B388-52CD081D5C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FA6D4A05-FD98-8015-47C0-5A78627130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4" name="Text 0">
            <a:extLst>
              <a:ext uri="{FF2B5EF4-FFF2-40B4-BE49-F238E27FC236}">
                <a16:creationId xmlns:a16="http://schemas.microsoft.com/office/drawing/2014/main" id="{9EA5E030-A38C-12B1-0488-54F44CAD2FE3}"/>
              </a:ext>
            </a:extLst>
          </p:cNvPr>
          <p:cNvSpPr/>
          <p:nvPr/>
        </p:nvSpPr>
        <p:spPr>
          <a:xfrm>
            <a:off x="7801351" y="1062941"/>
            <a:ext cx="5306788" cy="25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ru-RU" sz="37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</a:rPr>
              <a:t>Контакты для участия</a:t>
            </a:r>
            <a:endParaRPr lang="en-US" sz="3700" dirty="0">
              <a:latin typeface="Arial" panose="020B0604020202020204" pitchFamily="34" charset="0"/>
            </a:endParaRPr>
          </a:p>
        </p:txBody>
      </p:sp>
      <p:sp>
        <p:nvSpPr>
          <p:cNvPr id="25" name="Text 2">
            <a:extLst>
              <a:ext uri="{FF2B5EF4-FFF2-40B4-BE49-F238E27FC236}">
                <a16:creationId xmlns:a16="http://schemas.microsoft.com/office/drawing/2014/main" id="{772CA616-8509-2DC0-D337-01362A906E38}"/>
              </a:ext>
            </a:extLst>
          </p:cNvPr>
          <p:cNvSpPr/>
          <p:nvPr/>
        </p:nvSpPr>
        <p:spPr>
          <a:xfrm>
            <a:off x="6385268" y="2858535"/>
            <a:ext cx="3668907" cy="343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Напишите мне в личные сообщения</a:t>
            </a:r>
          </a:p>
          <a:p>
            <a:pPr marL="0" indent="0" algn="l">
              <a:lnSpc>
                <a:spcPct val="150000"/>
              </a:lnSpc>
              <a:buNone/>
            </a:pPr>
            <a:endParaRPr lang="ru-RU" sz="16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140B4A24-2093-C300-2718-65C3813683A1}"/>
              </a:ext>
            </a:extLst>
          </p:cNvPr>
          <p:cNvSpPr/>
          <p:nvPr/>
        </p:nvSpPr>
        <p:spPr>
          <a:xfrm>
            <a:off x="6385267" y="3616718"/>
            <a:ext cx="3668907" cy="13080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</a:rPr>
              <a:t>Готовы выйти в эфир?</a:t>
            </a:r>
          </a:p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</a:rPr>
              <a:t>Напишите мне в личные сообщения.</a:t>
            </a:r>
          </a:p>
          <a:p>
            <a:pPr>
              <a:lnSpc>
                <a:spcPct val="150000"/>
              </a:lnSpc>
            </a:pPr>
            <a:endParaRPr lang="ru-RU" sz="16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27" name="Text 2">
            <a:extLst>
              <a:ext uri="{FF2B5EF4-FFF2-40B4-BE49-F238E27FC236}">
                <a16:creationId xmlns:a16="http://schemas.microsoft.com/office/drawing/2014/main" id="{53857D7F-7CCD-A610-79CD-4B3F27B4D13C}"/>
              </a:ext>
            </a:extLst>
          </p:cNvPr>
          <p:cNvSpPr/>
          <p:nvPr/>
        </p:nvSpPr>
        <p:spPr>
          <a:xfrm>
            <a:off x="10633934" y="2852832"/>
            <a:ext cx="3668907" cy="6399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ru-RU" sz="1600" dirty="0"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Поделитесь свои м опытом – и вас услышат</a:t>
            </a: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  <a:ea typeface="Manrope" pitchFamily="34" charset="-122"/>
                <a:cs typeface="Arial" panose="020B0604020202020204" pitchFamily="34" charset="0"/>
              </a:rPr>
              <a:t>.</a:t>
            </a:r>
            <a:endParaRPr lang="ru-RU" sz="16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sp>
        <p:nvSpPr>
          <p:cNvPr id="28" name="Text 2">
            <a:extLst>
              <a:ext uri="{FF2B5EF4-FFF2-40B4-BE49-F238E27FC236}">
                <a16:creationId xmlns:a16="http://schemas.microsoft.com/office/drawing/2014/main" id="{64147A05-124F-270F-7903-132812D1D8CA}"/>
              </a:ext>
            </a:extLst>
          </p:cNvPr>
          <p:cNvSpPr/>
          <p:nvPr/>
        </p:nvSpPr>
        <p:spPr>
          <a:xfrm>
            <a:off x="6863455" y="6055066"/>
            <a:ext cx="3668907" cy="333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1600" dirty="0">
                <a:solidFill>
                  <a:srgbClr val="55575A"/>
                </a:solidFill>
                <a:latin typeface="Arial" panose="020B0604020202020204" pitchFamily="34" charset="0"/>
              </a:rPr>
              <a:t>О передаче, радио и отзывы гостей.</a:t>
            </a: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solidFill>
                <a:srgbClr val="55575A"/>
              </a:solidFill>
              <a:latin typeface="Arial" panose="020B0604020202020204" pitchFamily="34" charset="0"/>
            </a:endParaRPr>
          </a:p>
          <a:p>
            <a:pPr marL="0" indent="0" algn="l">
              <a:lnSpc>
                <a:spcPct val="150000"/>
              </a:lnSpc>
              <a:buNone/>
            </a:pPr>
            <a:endParaRPr lang="en-US" sz="1200" dirty="0">
              <a:latin typeface="Arial" panose="020B0604020202020204" pitchFamily="34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CF3A4762-CA11-5FC7-4C0C-9276BFBDC0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81502" y="4813350"/>
            <a:ext cx="2867025" cy="4152900"/>
          </a:xfrm>
          <a:prstGeom prst="rect">
            <a:avLst/>
          </a:prstGeom>
        </p:spPr>
      </p:pic>
      <p:sp>
        <p:nvSpPr>
          <p:cNvPr id="30" name="Стрелка: вправо 29">
            <a:extLst>
              <a:ext uri="{FF2B5EF4-FFF2-40B4-BE49-F238E27FC236}">
                <a16:creationId xmlns:a16="http://schemas.microsoft.com/office/drawing/2014/main" id="{2B05CDF8-7DE1-B4E2-DFE3-0A9EF0CFCF71}"/>
              </a:ext>
            </a:extLst>
          </p:cNvPr>
          <p:cNvSpPr/>
          <p:nvPr/>
        </p:nvSpPr>
        <p:spPr>
          <a:xfrm>
            <a:off x="7779152" y="5427586"/>
            <a:ext cx="935788" cy="474554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29BB854-9B36-E57F-6E14-D704526D21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7547138" y="2296016"/>
            <a:ext cx="556816" cy="556816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BEC4E4A0-D419-384F-3CE2-30B498D953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45876" y="2170785"/>
            <a:ext cx="738279" cy="73827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7C33A1E3-3891-BC55-A04A-8C4B52A0F0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5580" y="1213239"/>
            <a:ext cx="5440767" cy="7254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726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DBB8935-032F-79DE-D677-FF0355E426CB}"/>
              </a:ext>
            </a:extLst>
          </p:cNvPr>
          <p:cNvGrpSpPr/>
          <p:nvPr/>
        </p:nvGrpSpPr>
        <p:grpSpPr>
          <a:xfrm>
            <a:off x="0" y="10424842"/>
            <a:ext cx="14630400" cy="627965"/>
            <a:chOff x="0" y="7623285"/>
            <a:chExt cx="14630400" cy="627965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534863FC-1F73-2A07-3F62-8ED8AE5C1F2B}"/>
                </a:ext>
              </a:extLst>
            </p:cNvPr>
            <p:cNvSpPr/>
            <p:nvPr/>
          </p:nvSpPr>
          <p:spPr>
            <a:xfrm>
              <a:off x="0" y="7623285"/>
              <a:ext cx="14630400" cy="60631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noFill/>
                <a:latin typeface="Arial" panose="020B0604020202020204" pitchFamily="34" charset="0"/>
              </a:endParaRPr>
            </a:p>
          </p:txBody>
        </p: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id="{E019D322-17FF-4FA0-8D12-1F467F249162}"/>
                </a:ext>
              </a:extLst>
            </p:cNvPr>
            <p:cNvGrpSpPr/>
            <p:nvPr/>
          </p:nvGrpSpPr>
          <p:grpSpPr>
            <a:xfrm>
              <a:off x="1401291" y="7683760"/>
              <a:ext cx="11451599" cy="567490"/>
              <a:chOff x="1401291" y="7683760"/>
              <a:chExt cx="11451599" cy="567490"/>
            </a:xfrm>
          </p:grpSpPr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72829002-A102-7F68-83EC-2DBD9D5BC1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225181" y="7754652"/>
                <a:ext cx="331292" cy="331292"/>
              </a:xfrm>
              <a:prstGeom prst="rect">
                <a:avLst/>
              </a:prstGeom>
            </p:spPr>
          </p:pic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F4DE8846-2CB8-581E-79D4-154EAF2E6A5F}"/>
                  </a:ext>
                </a:extLst>
              </p:cNvPr>
              <p:cNvGrpSpPr/>
              <p:nvPr/>
            </p:nvGrpSpPr>
            <p:grpSpPr>
              <a:xfrm>
                <a:off x="1401291" y="7683760"/>
                <a:ext cx="11451599" cy="567490"/>
                <a:chOff x="433453" y="6408179"/>
                <a:chExt cx="11451599" cy="567490"/>
              </a:xfrm>
            </p:grpSpPr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B8F4FB0-C083-D363-7F87-11747CF0D9CF}"/>
                    </a:ext>
                  </a:extLst>
                </p:cNvPr>
                <p:cNvSpPr txBox="1"/>
                <p:nvPr/>
              </p:nvSpPr>
              <p:spPr>
                <a:xfrm>
                  <a:off x="433453" y="6452449"/>
                  <a:ext cx="11451599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r>
                    <a:rPr 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                                       polinachaplanova.com               polinachaplanova@bk.ru              +7(903)792-34-98              @polinachaplanovadesign       </a:t>
                  </a:r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  <a:p>
                  <a:endParaRPr lang="ru-RU" sz="1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20" name="Рисунок 19">
                  <a:extLst>
                    <a:ext uri="{FF2B5EF4-FFF2-40B4-BE49-F238E27FC236}">
                      <a16:creationId xmlns:a16="http://schemas.microsoft.com/office/drawing/2014/main" id="{A7A7B559-74A7-84CC-198E-5D6EF25D9D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123" y="6471664"/>
                  <a:ext cx="798366" cy="409823"/>
                </a:xfrm>
                <a:prstGeom prst="rect">
                  <a:avLst/>
                </a:prstGeom>
              </p:spPr>
            </p:pic>
            <p:pic>
              <p:nvPicPr>
                <p:cNvPr id="21" name="Рисунок 20">
                  <a:extLst>
                    <a:ext uri="{FF2B5EF4-FFF2-40B4-BE49-F238E27FC236}">
                      <a16:creationId xmlns:a16="http://schemas.microsoft.com/office/drawing/2014/main" id="{10FD6309-5075-3FAA-B388-52CD081D5C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26742" y="6442434"/>
                  <a:ext cx="1009235" cy="468285"/>
                </a:xfrm>
                <a:prstGeom prst="rect">
                  <a:avLst/>
                </a:prstGeom>
              </p:spPr>
            </p:pic>
            <p:pic>
              <p:nvPicPr>
                <p:cNvPr id="22" name="Рисунок 21">
                  <a:extLst>
                    <a:ext uri="{FF2B5EF4-FFF2-40B4-BE49-F238E27FC236}">
                      <a16:creationId xmlns:a16="http://schemas.microsoft.com/office/drawing/2014/main" id="{FA6D4A05-FD98-8015-47C0-5A78627130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51230" y="6408179"/>
                  <a:ext cx="798366" cy="49179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4" name="Text 0">
            <a:extLst>
              <a:ext uri="{FF2B5EF4-FFF2-40B4-BE49-F238E27FC236}">
                <a16:creationId xmlns:a16="http://schemas.microsoft.com/office/drawing/2014/main" id="{A78C777B-05E8-4BDD-162B-BDF8BBAD38E5}"/>
              </a:ext>
            </a:extLst>
          </p:cNvPr>
          <p:cNvSpPr/>
          <p:nvPr/>
        </p:nvSpPr>
        <p:spPr>
          <a:xfrm>
            <a:off x="9087005" y="695559"/>
            <a:ext cx="3396129" cy="2520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50"/>
              </a:lnSpc>
            </a:pPr>
            <a:r>
              <a:rPr lang="ru-RU" sz="3700" dirty="0">
                <a:solidFill>
                  <a:srgbClr val="0C0D0F"/>
                </a:solidFill>
                <a:latin typeface="Arial" panose="020B0604020202020204" pitchFamily="34" charset="0"/>
                <a:ea typeface="Inter" pitchFamily="34" charset="-122"/>
              </a:rPr>
              <a:t>Заключение</a:t>
            </a:r>
            <a:endParaRPr lang="en-US" sz="3700" dirty="0">
              <a:latin typeface="Arial" panose="020B0604020202020204" pitchFamily="34" charset="0"/>
            </a:endParaRPr>
          </a:p>
        </p:txBody>
      </p:sp>
      <p:sp>
        <p:nvSpPr>
          <p:cNvPr id="35" name="Text 2">
            <a:extLst>
              <a:ext uri="{FF2B5EF4-FFF2-40B4-BE49-F238E27FC236}">
                <a16:creationId xmlns:a16="http://schemas.microsoft.com/office/drawing/2014/main" id="{757F9A28-6BC3-9A63-C9F5-27551E04B016}"/>
              </a:ext>
            </a:extLst>
          </p:cNvPr>
          <p:cNvSpPr/>
          <p:nvPr/>
        </p:nvSpPr>
        <p:spPr>
          <a:xfrm>
            <a:off x="7120328" y="1809756"/>
            <a:ext cx="6752531" cy="1832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Цвет — инструмент. Без правильного обращения он может навредить, с инструкцией — вдохновлять. Пользуйтесь им осознанно!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96315627-8E79-8D32-A70E-A93C479463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34590" y="5239841"/>
            <a:ext cx="2186633" cy="2116549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765EE4EB-493F-9A3D-F117-90B7096B8098}"/>
              </a:ext>
            </a:extLst>
          </p:cNvPr>
          <p:cNvSpPr txBox="1"/>
          <p:nvPr/>
        </p:nvSpPr>
        <p:spPr>
          <a:xfrm>
            <a:off x="6735939" y="4050998"/>
            <a:ext cx="4702133" cy="330539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Для связи:</a:t>
            </a:r>
            <a:endParaRPr lang="ru-RU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сайт.   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olinachaplanova.com</a:t>
            </a:r>
            <a:endParaRPr lang="ru-RU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почта.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olinachaplanova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@bk.ru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тел.  </a:t>
            </a:r>
            <a:r>
              <a:rPr lang="en-US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+7(903)792-34-98</a:t>
            </a:r>
            <a:endParaRPr lang="ru-RU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соц. Сети </a:t>
            </a:r>
            <a:r>
              <a:rPr lang="en-US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@polina_chaplanova_design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98A5387-F9D3-793D-DB53-F8F8F48BE042}"/>
              </a:ext>
            </a:extLst>
          </p:cNvPr>
          <p:cNvSpPr txBox="1"/>
          <p:nvPr/>
        </p:nvSpPr>
        <p:spPr>
          <a:xfrm>
            <a:off x="1168196" y="1207921"/>
            <a:ext cx="4531001" cy="4770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5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СПАСИБО ЗА ВНИМАНИЕ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!</a:t>
            </a:r>
            <a:endParaRPr lang="en-US" sz="2400" dirty="0">
              <a:solidFill>
                <a:schemeClr val="tx1"/>
              </a:solidFill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A99EFE9-9575-044A-CB40-4A5A7DD87BE1}"/>
              </a:ext>
            </a:extLst>
          </p:cNvPr>
          <p:cNvSpPr txBox="1"/>
          <p:nvPr/>
        </p:nvSpPr>
        <p:spPr>
          <a:xfrm>
            <a:off x="1833554" y="8421538"/>
            <a:ext cx="2658096" cy="7744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дизайнер интерьера</a:t>
            </a:r>
          </a:p>
        </p:txBody>
      </p: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71FFBC07-6926-3400-72EC-28D7521B838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29618"/>
          <a:stretch>
            <a:fillRect/>
          </a:stretch>
        </p:blipFill>
        <p:spPr>
          <a:xfrm>
            <a:off x="757541" y="2131647"/>
            <a:ext cx="5185500" cy="548335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2440</Words>
  <Application>Microsoft Office PowerPoint</Application>
  <PresentationFormat>Произвольный</PresentationFormat>
  <Paragraphs>316</Paragraphs>
  <Slides>20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Полина Чапланова</dc:creator>
  <cp:lastModifiedBy>Полина Чапланова</cp:lastModifiedBy>
  <cp:revision>2</cp:revision>
  <dcterms:created xsi:type="dcterms:W3CDTF">2026-03-30T13:52:43Z</dcterms:created>
  <dcterms:modified xsi:type="dcterms:W3CDTF">2026-03-30T14:37:33Z</dcterms:modified>
</cp:coreProperties>
</file>