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71" r:id="rId2"/>
    <p:sldId id="277" r:id="rId3"/>
    <p:sldId id="256" r:id="rId4"/>
    <p:sldId id="257" r:id="rId5"/>
    <p:sldId id="258" r:id="rId6"/>
    <p:sldId id="259" r:id="rId7"/>
    <p:sldId id="272" r:id="rId8"/>
    <p:sldId id="260" r:id="rId9"/>
    <p:sldId id="263" r:id="rId10"/>
    <p:sldId id="261" r:id="rId11"/>
    <p:sldId id="262" r:id="rId12"/>
    <p:sldId id="265" r:id="rId13"/>
    <p:sldId id="266" r:id="rId14"/>
    <p:sldId id="267" r:id="rId15"/>
    <p:sldId id="268" r:id="rId16"/>
    <p:sldId id="269" r:id="rId17"/>
    <p:sldId id="276" r:id="rId18"/>
    <p:sldId id="273" r:id="rId19"/>
    <p:sldId id="274" r:id="rId20"/>
    <p:sldId id="270" r:id="rId21"/>
  </p:sldIdLst>
  <p:sldSz cx="14630400" cy="10972800"/>
  <p:notesSz cx="109728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1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4" d="100"/>
          <a:sy n="64" d="100"/>
        </p:scale>
        <p:origin x="186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643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C9C6C-B86C-C56E-F8B3-98A97B467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CF39F-157B-AA0C-1E43-029B15FB5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C19AA7-480F-50E1-D710-2E9213CBB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4FD3E-3A7B-4B3D-443A-D9BB95B516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39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10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35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39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fif"/><Relationship Id="rId3" Type="http://schemas.openxmlformats.org/officeDocument/2006/relationships/image" Target="../media/image3.png"/><Relationship Id="rId7" Type="http://schemas.openxmlformats.org/officeDocument/2006/relationships/image" Target="../media/image12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fif"/><Relationship Id="rId3" Type="http://schemas.openxmlformats.org/officeDocument/2006/relationships/image" Target="../media/image3.png"/><Relationship Id="rId7" Type="http://schemas.openxmlformats.org/officeDocument/2006/relationships/image" Target="../media/image14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8.jf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fif"/><Relationship Id="rId3" Type="http://schemas.openxmlformats.org/officeDocument/2006/relationships/image" Target="../media/image3.png"/><Relationship Id="rId7" Type="http://schemas.openxmlformats.org/officeDocument/2006/relationships/image" Target="../media/image19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1.jf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3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3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fif"/><Relationship Id="rId3" Type="http://schemas.openxmlformats.org/officeDocument/2006/relationships/image" Target="../media/image3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34.jfif"/><Relationship Id="rId4" Type="http://schemas.openxmlformats.org/officeDocument/2006/relationships/image" Target="../media/image4.png"/><Relationship Id="rId9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44.jpg"/><Relationship Id="rId3" Type="http://schemas.openxmlformats.org/officeDocument/2006/relationships/image" Target="../media/image3.png"/><Relationship Id="rId7" Type="http://schemas.openxmlformats.org/officeDocument/2006/relationships/image" Target="../media/image38.jpg"/><Relationship Id="rId12" Type="http://schemas.openxmlformats.org/officeDocument/2006/relationships/image" Target="../media/image4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42.jpg"/><Relationship Id="rId5" Type="http://schemas.openxmlformats.org/officeDocument/2006/relationships/image" Target="../media/image5.png"/><Relationship Id="rId15" Type="http://schemas.openxmlformats.org/officeDocument/2006/relationships/image" Target="../media/image46.jpg"/><Relationship Id="rId10" Type="http://schemas.openxmlformats.org/officeDocument/2006/relationships/image" Target="../media/image41.jpg"/><Relationship Id="rId4" Type="http://schemas.openxmlformats.org/officeDocument/2006/relationships/image" Target="../media/image4.png"/><Relationship Id="rId9" Type="http://schemas.openxmlformats.org/officeDocument/2006/relationships/image" Target="../media/image40.jpg"/><Relationship Id="rId1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3.pn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52.jpg"/><Relationship Id="rId4" Type="http://schemas.openxmlformats.org/officeDocument/2006/relationships/image" Target="../media/image4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3.png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4D5B5F5-D59F-08D3-9A14-BC548FC22E81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73B86D1-996D-9A3A-8B53-A53D85DB09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2D818F0-9236-8E44-CFBB-3F5AE0C7306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81ED0C98-2C2C-066B-5D92-21F1C71D46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BB8EE923-C17C-486D-D1EA-915C487CC6C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4375565-0C18-493B-91DC-30E168151FE3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C034A242-53CB-A678-5C2A-ECD80350F1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98930338-0D84-3C7E-9E13-F799B2F700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B1689EAE-55A6-2683-F338-67EE0F2A3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1E36CF6-8607-6D96-A0DE-5CB4FA9056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32" y="425884"/>
            <a:ext cx="14581968" cy="971751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7FF9CF-AA61-F60E-5681-7C1BE22F423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019" t="23154" r="22241" b="30611"/>
          <a:stretch>
            <a:fillRect/>
          </a:stretch>
        </p:blipFill>
        <p:spPr>
          <a:xfrm>
            <a:off x="10390827" y="3086329"/>
            <a:ext cx="2971476" cy="32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0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3D6DF-761B-B39A-E994-5555D9D57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8E160D-6CBE-403B-7016-DF9B61504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037" y="2126974"/>
            <a:ext cx="4472236" cy="6718852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F824332B-9217-4164-4FC7-A80869425757}"/>
              </a:ext>
            </a:extLst>
          </p:cNvPr>
          <p:cNvSpPr/>
          <p:nvPr/>
        </p:nvSpPr>
        <p:spPr>
          <a:xfrm>
            <a:off x="610952" y="1520693"/>
            <a:ext cx="3735761" cy="617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60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Основатель студии дизайна</a:t>
            </a:r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916507F-6164-FB45-98D7-C5C619560032}"/>
              </a:ext>
            </a:extLst>
          </p:cNvPr>
          <p:cNvSpPr/>
          <p:nvPr/>
        </p:nvSpPr>
        <p:spPr>
          <a:xfrm>
            <a:off x="517915" y="2182602"/>
            <a:ext cx="8970642" cy="8147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 опыта работы и реализации в сегменте ПРЕМИУМ класса.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Член Союза Дизайнеров и Архитекторов.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Наставник в  бизнес-клубе для дизайнеров ГРАНИ.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-Спикер и преподаватель  образовательных программ.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Радиоведущая своей авторской передачи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Вокруг дизайна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0148D23-1D0C-AA1C-B865-6E14F2338460}"/>
              </a:ext>
            </a:extLst>
          </p:cNvPr>
          <p:cNvSpPr/>
          <p:nvPr/>
        </p:nvSpPr>
        <p:spPr>
          <a:xfrm>
            <a:off x="3982278" y="255932"/>
            <a:ext cx="6665843" cy="998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ПОЛИНА ЧАПЛАНОВА</a:t>
            </a:r>
          </a:p>
          <a:p>
            <a:pPr algn="ctr"/>
            <a:r>
              <a:rPr lang="ru-RU" sz="28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Дизайнер интерьера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6485674-B4DF-A8AA-7F49-2245D7CBAE94}"/>
              </a:ext>
            </a:extLst>
          </p:cNvPr>
          <p:cNvSpPr/>
          <p:nvPr/>
        </p:nvSpPr>
        <p:spPr>
          <a:xfrm>
            <a:off x="510131" y="8163146"/>
            <a:ext cx="9354955" cy="1887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F848325-DEDF-04EC-47A9-94B4FFCB6383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BC4493C-5A7E-A4B2-8EDB-D89F5582EF1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D514B64A-4ABB-EFB5-934C-4635F7A68203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C2AB442-0AEF-B755-6853-9681FA416D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19AD82EC-DDC5-0ACF-FDE2-DF479D4A195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C1AA54A-00BC-25F5-C3D2-C4311B3713E0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AF807A81-528C-972C-8A18-D87D3AC715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183B459D-5A88-F7DC-D323-DEE5C2FCA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9D825E36-EF83-4129-1477-DB62A096FA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4368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80924" y="364467"/>
            <a:ext cx="8282345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ПОЧЕМУ ЦВЕТ ВАЖЕН В ИНТЕРЬЕРЕ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571404"/>
            <a:ext cx="5689640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— основа восприятия пространства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837724" y="2189815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сначала считываем цвет, потом форму, мебель и детали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задаёт первое ощущение от интерьера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415656"/>
            <a:ext cx="651009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напрямую влияет на состояние человека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4" y="4034066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Может вызывать: уют / тревогу / напряжение / расслабление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и тот же интерьер при разном цвете воспринимается по-разному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Интерьер может «утомлять» или, наоборот, восстанавливать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528749"/>
            <a:ext cx="7283648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Реакция на цвет происходит на уровне мозга и тела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6147160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Сначала бессознательная реакция → потом осознание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запускает ассоциации, эмоции и поведенческие реакции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реагируем на цвет не только глазами, но и физиологически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00064" y="7394289"/>
            <a:ext cx="4082534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Выбор цвета — не случайный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6693685" y="7915388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Люди тянутся к цветам, которые компенсируют их состояние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«Залипание» на цвета в магазинах, одежде, интерьерах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Популярность спокойных оттенков — потребность в снижении стресса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8213653"/>
            <a:ext cx="4224814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— инструмент дизайнера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45430" y="9091381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Позволяет управлять атмосферой без изменения планировки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Формирует ощущение: безопасность / статус / лёгкость / энергия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Ошибка в цвете = дискомфорт, даже при красивом интерьере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8A0A431-CB19-DB6C-4937-D5C3BF7034F3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271CD69-BC8C-557C-CB7F-A785B20DB09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34DAD467-6856-7AAE-ED7C-B09FB7F2D5B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AE980030-8FB8-F6B5-F7E1-E91F168150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4FE23E9B-D78F-2589-5C22-B962A970E91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51E09C1-1922-6393-C75C-4BFB2C4A0915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919C9492-E01B-4BC4-B570-4E4364A651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5A782B79-036D-BC7B-6A2C-14CB2F3C90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5A4F41DB-D3C7-650B-9160-26AD6109A0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AD91F98-ED66-9C56-0C84-B73350DA3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4075" y="2029951"/>
            <a:ext cx="6044768" cy="47605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73689" y="451143"/>
            <a:ext cx="6346746" cy="492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МОЗГ ВОСПРИНИМАЕТ ЦВЕТ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337667"/>
            <a:ext cx="3221593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— физическое явление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37724" y="1809155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отражённая световая волна.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видим только ту длину волны, которую поверхность не поглотила.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Диапазон восприятия: примерно 380–780 нм.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2750225"/>
            <a:ext cx="3226951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происходит восприятие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3221712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Свет попадает на сетчатку → возникает нервный импульс.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Импульс передаётся в мозг и обрабатывается.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Сначала восприятие на бессознательном уровне → затем на осознанном.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4162782"/>
            <a:ext cx="3907393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запускает реакции и эмоции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4634270"/>
            <a:ext cx="9182711" cy="130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 (красный, оранжевый, жёлтый):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активируют, возбуждают, повышают внимание.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цвета (синий, зелёный, голубой):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расслабляют, успокаивают, помогают концентрации.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Ассоциации: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тепло, холод, опасность, безопасность.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Эмоции: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спокойствие, тревога, радость.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Поведение: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остаться / уйти / обратить внимание.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63905" y="9156864"/>
            <a:ext cx="4379595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Культурный код и привычки с детства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3601366" y="9580070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Восприятие цвета формируется с раннего возраста и зависит от культурного опыта.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Люди с меньшим опытом видят простые, чистые цвета приятнее.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Пожилые предпочитают приглушённые, неяркие оттенки.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6412874"/>
            <a:ext cx="3968948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Разная скорость реакции на цвета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37724" y="6884362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— мгновенная реакция (инстинкты, выживание).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Жёлтый — вторая по скорости.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 — медленнее, включают мышление и анализ</a:t>
            </a:r>
            <a:r>
              <a:rPr lang="en-US" sz="13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7724" y="7825432"/>
            <a:ext cx="4012644" cy="29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влияет на разные зоны мозга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37724" y="8296919"/>
            <a:ext cx="12954952" cy="765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→ лимбическая система (инстинкты, реакция).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Синий, зелёный → зоны мышления и концентрации.</a:t>
            </a:r>
            <a:endParaRPr lang="en-US" sz="1600" dirty="0"/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 одни цвета возбуждают, другие — успокаивают.</a:t>
            </a:r>
            <a:endParaRPr lang="en-US" sz="160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79E69CC-C68E-69A2-09B1-49C1B11E9F5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6E3BB7B6-0144-D22B-823D-659AB9CB453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476D00B9-D922-B78A-0C05-1E3EE64A8E44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67D4333B-FC93-DFAB-4E5A-FBE073CDE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A76B654B-5A04-03CF-FC6E-9F1BE3E03A33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2DAF081-426D-4170-64E1-B564D7494E5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3A01A8EB-39DE-B136-B6E9-6765CF0321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8CAEDFA3-FE06-19FB-41E2-17894EDBE7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4E2E0305-C253-B03D-E3F9-CBEC08FCF0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5BAA07-CBD4-036C-6D4C-19BFB659E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1076" y="2628708"/>
            <a:ext cx="4638261" cy="46382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9068" y="306781"/>
            <a:ext cx="11861006" cy="679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ВЛИЯНИЕ ЦВЕТА НА ЭМОЦИИ И АТМОСФЕРУ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08077" y="1676876"/>
            <a:ext cx="3259455" cy="407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Главные тезисы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808077" y="2418278"/>
            <a:ext cx="13014246" cy="1244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формирует атмосферу и настроение в пространстве.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Разные цвета вызывают разные эмоции и поведенческие реакции.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Психология цвета помогает создавать комфорт и избегать стресса.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8077" y="3996333"/>
            <a:ext cx="3259455" cy="407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Детали / пояснение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808077" y="4737735"/>
            <a:ext cx="13014246" cy="3006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цвета: возбуждают, стимулируют активность, создают ощущение тепла и энергии.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цвета: расслабляют, помогают сосредоточиться, создают спокойствие и гармонию.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Психологический эффект зависит от культурного кода, возраста, пола и опыта человека:</a:t>
            </a:r>
            <a:endParaRPr lang="en-US" sz="180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Дети → яркие, чистые цвета → чувство радости и безопасности.</a:t>
            </a:r>
            <a:endParaRPr lang="en-US" sz="180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Взрослые → сложные оттенки → эмоциональная глубина, баланс.</a:t>
            </a:r>
            <a:endParaRPr lang="en-US" sz="1800" dirty="0"/>
          </a:p>
          <a:p>
            <a:pPr marL="685800" lvl="1" indent="-342900" algn="l">
              <a:lnSpc>
                <a:spcPts val="2850"/>
              </a:lnSpc>
              <a:buSzPct val="100000"/>
              <a:buChar char="◦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Пожилые → мягкие, приглушённые цвета → комфорт и спокойствие.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может подталкивать к действию (например, красный → активность) или к отдыху (синий → расслабление).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08077" y="8078391"/>
            <a:ext cx="3561159" cy="407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в интерьере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808077" y="8819793"/>
            <a:ext cx="13014246" cy="1244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Красный, оранжевый, жёлтый → зоны активности и общения: кухня, столовая, гостиная.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Синий, зелёный, голубой → зоны концентрации, отдыха, спальни, рабочие кабинеты.</a:t>
            </a:r>
            <a:endParaRPr lang="en-US" sz="18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Использование контраста и акцентов усиливает эмоциональный эффект.</a:t>
            </a:r>
            <a:endParaRPr lang="en-US" sz="180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1139239-714B-D9F6-6EB0-43FC49E7445A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6130544-8EEC-5D7B-CDBE-78751EC50E4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14C2BB17-08D8-E5A0-0FB7-0AFC8DC9602B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E9A8FD33-C151-BCB8-2EC1-BF06A6FF92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AE1B7894-2BC3-E72A-6BC7-4EB90C148A3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EBAD9BF-8B60-AAF0-49AC-885AC7535F3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F3B93F81-66A6-C219-381E-FEF569C47C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77831FA5-026C-0215-6C6B-C18B5B658A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34068363-F271-E47B-2B1F-59A8603216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69C4772-703A-41CC-88EC-7B744154D0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3998" y="1256502"/>
            <a:ext cx="5006366" cy="33375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34471" y="252538"/>
            <a:ext cx="669297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ЖЁЛТЫЙ И ОРАНЖЕВЫЙ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791905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Главные тезисы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837724" y="2573193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Жёлтый и оранжевый создают тепло, энергию и позитив.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Влияют на настроение, коммуникацию и аппетит.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Часто используются в зонах активности и общения.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248640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Детали / пояснение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837724" y="5029927"/>
            <a:ext cx="8054485" cy="279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Жёлтый: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ассоциируется с солнцем, радостью, оптимизмом; стимулирует внимание и мышление; повышает восприятие пространства, делает интерьер светлее.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Оранжевый: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цвет дружелюбия, общения, энергии; повышает аппетит и социальную активность; сочетает тепло красного и яркость жёлтого.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энергичных и активных зон, где важна вовлечённость и эмоциональный подъём.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941867" y="8041553"/>
            <a:ext cx="369260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в интерьере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941867" y="8822841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Кухня и столовая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→ стимулируют аппетит и общение.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Гостиные и зоны для общения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→ создают ощущение уюта и живой атмосферы.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Акцентные элементы: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подушки, ковры, картины, небольшие стены — чтобы интерьер не перегружать.</a:t>
            </a:r>
            <a:endParaRPr lang="en-US" sz="185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4E4A416-806F-1EBC-C18B-F36018BF9816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AD96C31-21D8-2F0E-8A7E-248FD459CC0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83842788-3C58-6548-5184-E1D4AF9FC4E6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45D95C21-F9F6-336F-DD5B-72C373B973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5031E09C-1ED1-1905-5314-A57555754A3C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C78661E-6D53-5E8B-81F1-EA49B9B1715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AE0ED3FB-351A-4CCB-422F-10E335A9FF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ED3AAD28-A179-8F13-EA59-CC1530067E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B1DFFBA5-B339-7D03-8387-2341297EF5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BE4878-8612-4AF4-3D44-AC3A5C6FCE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0259"/>
          <a:stretch>
            <a:fillRect/>
          </a:stretch>
        </p:blipFill>
        <p:spPr>
          <a:xfrm>
            <a:off x="8779327" y="1242082"/>
            <a:ext cx="4650387" cy="417330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D35159F-FC8E-4384-5841-41B3DAFB0B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7919"/>
          <a:stretch>
            <a:fillRect/>
          </a:stretch>
        </p:blipFill>
        <p:spPr>
          <a:xfrm>
            <a:off x="10225181" y="5339314"/>
            <a:ext cx="4128713" cy="38017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03837-7438-FD3E-A784-0A969CC1A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1DE1395-6F63-9311-70A3-DA3792857EAB}"/>
              </a:ext>
            </a:extLst>
          </p:cNvPr>
          <p:cNvSpPr/>
          <p:nvPr/>
        </p:nvSpPr>
        <p:spPr>
          <a:xfrm>
            <a:off x="6102519" y="125816"/>
            <a:ext cx="281624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КРАСНЫЙ</a:t>
            </a:r>
            <a:endParaRPr lang="en-US" sz="3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39140E7-8808-4208-A0EB-AEEA0F6022F9}"/>
              </a:ext>
            </a:extLst>
          </p:cNvPr>
          <p:cNvSpPr/>
          <p:nvPr/>
        </p:nvSpPr>
        <p:spPr>
          <a:xfrm>
            <a:off x="837724" y="1121287"/>
            <a:ext cx="9370603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300"/>
              </a:lnSpc>
            </a:pPr>
            <a:r>
              <a:rPr lang="ru-RU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Красный — цвет энергии и внимания</a:t>
            </a:r>
            <a:endParaRPr lang="en-US" sz="2400" dirty="0">
              <a:solidFill>
                <a:srgbClr val="1F1E1E"/>
              </a:solidFill>
              <a:latin typeface="Arial" panose="020B0604020202020204" pitchFamily="34" charset="0"/>
              <a:ea typeface="Red Hat Text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C825715-2E48-667D-B2C4-EDCE5FFB2654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0A36395-2C69-55B3-9458-3B2723DA36B2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F197C0D9-EBCF-66B2-8B02-F45C15F173C9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4CA2CB07-4E52-FB34-CA1A-C2EED91609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86D9964F-006E-83EA-C658-F11F692A427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B106758D-B520-A5C6-6316-EC01DA2BC69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A61CD454-0D41-74EB-5984-0218D9C440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4046EDFB-1992-4CE5-275C-BFEE9CFCB5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F633F125-BB19-44F5-6367-54F557FE8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2" name="Text 3">
            <a:extLst>
              <a:ext uri="{FF2B5EF4-FFF2-40B4-BE49-F238E27FC236}">
                <a16:creationId xmlns:a16="http://schemas.microsoft.com/office/drawing/2014/main" id="{30D7EEAE-EDD1-3962-70E7-35F9276C7EC0}"/>
              </a:ext>
            </a:extLst>
          </p:cNvPr>
          <p:cNvSpPr/>
          <p:nvPr/>
        </p:nvSpPr>
        <p:spPr>
          <a:xfrm>
            <a:off x="487611" y="1808467"/>
            <a:ext cx="426291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endParaRPr lang="en-US" sz="2400" dirty="0"/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4C429DB7-D14F-ABC3-7DBB-9744CB5EE74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999" y="1587872"/>
            <a:ext cx="8065075" cy="189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мгновенно привлекает внимание, активирует реакции и повышает скорость восприятия.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Стимулирует активность, мотивирует на действие, может усиливать эмоции: страсть, азарт, динамику. 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72EE0705-3580-97BE-D6CA-929F76E1F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304" y="3607928"/>
            <a:ext cx="7671840" cy="650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Эмоции и ассоциации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Сильные ассоциации с энергией, силой, опасностью и активностью.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Вызывает ощущение тепла, иногда — напряжения, поэтому важно дозировать.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в интерьере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Зоны активности: кухня, рабочие зоны, спортивные уголки.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Акцентные элементы: мебель, декор, детали на стенах.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Красный усиливает восприятие соседних цветов, помогает расставлять фокусные точки.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Практические рекомендации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Использовать в меру, сочетать с нейтральными или холодными оттенками, чтобы не перегружать пространство.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Красный в комбинации с зелёным или синим помогает балансировать эмоции и концентрацию. 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Применять для создания «вау»-эффекта, не для постоянного фонового цвета.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7479991-70F8-FFA6-627C-7EE042D7147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8904"/>
          <a:stretch>
            <a:fillRect/>
          </a:stretch>
        </p:blipFill>
        <p:spPr>
          <a:xfrm>
            <a:off x="8779327" y="719564"/>
            <a:ext cx="5396737" cy="491620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1EE6DC6-7274-3D95-B6C7-148A880684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130"/>
          <a:stretch>
            <a:fillRect/>
          </a:stretch>
        </p:blipFill>
        <p:spPr>
          <a:xfrm>
            <a:off x="9121361" y="5755491"/>
            <a:ext cx="4800735" cy="43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27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5886" y="172002"/>
            <a:ext cx="478750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ЗЕЛЁНЫЙ И СИНИЙ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97528" y="1028616"/>
            <a:ext cx="6741914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Зелёный — активность, концентрация, общение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697528" y="1545335"/>
            <a:ext cx="9122333" cy="1875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Цвет, который помогает сосредоточиться и включить логическое мышление.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Улучшает внимание, помогает разбирать новые задачи и планировать действия.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чувство уверенности и готовности к общению, способствует доверительным разговорам.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пространств, где важны концентрация, анализ, переговоры и взаимодействие.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97528" y="3489840"/>
            <a:ext cx="689217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Синий — спокойствие, контроль, восстановление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697528" y="4108251"/>
            <a:ext cx="7916385" cy="138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Снижает внутреннее напряжение, помогает успокоиться и расслабиться.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стабильности, помогает замедлиться и восстановить силы.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Отлично работает в помещениях, где нужно расслабление, отдых или восстановление концентрации.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97528" y="5660708"/>
            <a:ext cx="323076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Ассоциации и эффекты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697528" y="6279118"/>
            <a:ext cx="843322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Зелёный: концентрация, ясность, активность, мотивация, коммуникация.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Синий: умиротворение, замедление ритма, восстановление сил, гармония.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Правильное использование цветов помогает регулировать поведение и настроение людей в помещении.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7528" y="7691984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697528" y="8310395"/>
            <a:ext cx="9275861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Зелёный: кабинеты, переговорные, учебные и рабочие зоны, места для планирования и обсуждений.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Синий: спальни, уголки отдыха, тихие зоны, релакс-зоны в офисе или доме.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7528" y="931808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97528" y="9647582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Зелёный стимулирует активность и взаимодействие, синий создаёт спокойствие и баланс. Вместе они помогают поддерживать гармоничное пространство, где легко работать и восстанавливаться.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62431BD-0F4E-8FE3-B0A9-6EB583288E7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E857DC22-0916-F72A-9104-9E3FEFAC197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03AA136B-5663-9C0C-ECDA-2424F5C73391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02DC6C88-2DC0-E2AE-9028-DEB8BFA839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3F5018B6-1C07-E96D-72E7-8BBC639A8FD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6C374E3-9C61-C287-2804-F63E60E6DA17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701F5B13-0BBA-FECF-8EFE-1F1DEDEFA6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F89842AD-928D-F00D-C9E9-5F6F7D200D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B84FA610-4D84-C5E9-159F-F69CDC94FE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AE6BF67-FB74-2412-4E32-29C8F33E9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3389" y="333717"/>
            <a:ext cx="4359965" cy="435996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113B5B7-A340-FD0C-0796-2D1A0E9C7F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8040" y="3007225"/>
            <a:ext cx="2511297" cy="376694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E686BA6-F938-2B0D-B082-69944AB6196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7575"/>
          <a:stretch>
            <a:fillRect/>
          </a:stretch>
        </p:blipFill>
        <p:spPr>
          <a:xfrm>
            <a:off x="10119923" y="5729821"/>
            <a:ext cx="4144151" cy="38302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63899" y="77708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ФИОЛЕТОВЫЙ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121287"/>
            <a:ext cx="4562681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Фиолетовый — таинственность и эмоциональная глубина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66424" y="1794629"/>
            <a:ext cx="6201903" cy="1232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Вызывает ощущение загадочности, эксклюзивности и эмоциональной непредсказуемости.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Сочетает в себе силу красного (энергия, активность) и синего (спокойствие, рассудительность), в зависимости от оттенка.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842385"/>
            <a:ext cx="426291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Эмоциональные эффекты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37724" y="4623673"/>
            <a:ext cx="746703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Светлые фиолетовые — мягкость, лёгкая романтичность.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Темные фиолетовые — глубина, интроспекция, концентрация.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Важно учитывать культурный код и состояние человека, чтобы цвет работал на нужный эффект.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6299121"/>
            <a:ext cx="5859304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37724" y="7080409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Спальни: создаёт интимность и спокойствие.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Кабинеты или зоны творчества: стимулирует фантазию, нестандартное мышление.</a:t>
            </a:r>
            <a:endParaRPr lang="en-US" sz="160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Декор и акценты: подушки, шторы, арт-объекты.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0104" y="8434624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822239" y="9050481"/>
            <a:ext cx="855679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Фиолетовый даёт возможность подчеркнуть индивидуальность интерьера, добавить эмоциональную насыщенность и создать особое настроение без перегрузки пространства.</a:t>
            </a:r>
            <a:endParaRPr lang="en-US" sz="160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285C0B2-831D-98D5-57AC-7CC38C1C40F9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2BA1129-C379-8FCE-297B-4C1FF82A45D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B2FF15FE-394B-AA2B-BE38-450E9BA6BFD1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465A840E-3D8B-4DEA-5233-16BBEE2B9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198FDF0F-FA7B-346E-A73F-3D2FD6765942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863F0B4-0A18-714A-04C5-CE69E5DEDBC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47292188-6642-0708-B61F-9C13235199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9DA3AB73-9C4D-E247-6100-99A2A43BAE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D87ACA00-5A1F-3198-D17C-994731507D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54AC439-A11C-CFAE-F30E-4B08F447D1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8469"/>
          <a:stretch>
            <a:fillRect/>
          </a:stretch>
        </p:blipFill>
        <p:spPr>
          <a:xfrm>
            <a:off x="8380144" y="2548226"/>
            <a:ext cx="4818635" cy="441053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5AD8ACF-016E-58B8-7466-E77BCE0A627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8469"/>
          <a:stretch>
            <a:fillRect/>
          </a:stretch>
        </p:blipFill>
        <p:spPr>
          <a:xfrm>
            <a:off x="10390827" y="154433"/>
            <a:ext cx="3812108" cy="348925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E5DA784-D92E-7830-FB2C-CB94FA407FF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42" b="8390"/>
          <a:stretch>
            <a:fillRect/>
          </a:stretch>
        </p:blipFill>
        <p:spPr>
          <a:xfrm>
            <a:off x="10208327" y="6549765"/>
            <a:ext cx="3994608" cy="36942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23115" y="170141"/>
            <a:ext cx="8828365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ГОЛУБОЙ И СИНЕ-ЗЕЛЁНЫЕ ОТТЕНКИ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048955"/>
            <a:ext cx="535293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Голубой — дружелюбие и спокойствие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796358" y="1702851"/>
            <a:ext cx="798297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лёгкости, открытости и доверия.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Помогает людям чувствовать себя комфортно, снижает напряжение и тревогу.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помещений, где важна коммуникация, дружелюбная атмосфера и спокойное взаимодействие.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159134"/>
            <a:ext cx="6643330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Сине-зелёные тона — логика, гармония, баланс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4" y="3777545"/>
            <a:ext cx="8226763" cy="1325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Объединяют свойства синего и зелёного: поддерживают концентрацию, включают мышление, при этом успокаивают и стабилизируют.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Идеальны для пространств, где одновременно нужно быть сосредоточенным и спокойным.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 оттенки воспринимаются нейтрально большинством людей, создают чувство порядка и гармонии.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621585"/>
            <a:ext cx="323076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Ассоциации и эффекты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6239995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Голубой: лёгкость, открытость, дружелюбие, эмоциональная безопасность.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Сине-зелёные: баланс, ясность, сосредоточенность, внутреннее равновесие.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помогает регулировать эмоциональный фон в помещении и поведение людей.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7724" y="7523608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37724" y="8142019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Голубой: зоны общения, офисные переговорные, детские комнаты, кабинеты психолога.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Сине-зелёные: спальни, рабочие зоны, гостиные, пространства для отдыха и творчества.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9064039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724" y="9682449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Используя голубой и сине-зелёные оттенки, интерьер становится комфортным и гармоничным: люди ощущают спокойствие, дружелюбие, при этом сохраняют способность к концентрации и логическому мышлению.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5F7DA37-2490-EF59-9BAB-65486B0F1E7E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683FFD1-7DB2-F9CA-281D-0081109431F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1CEDF5C1-D80D-CFD8-F07D-C598546FD73A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50F75925-2034-F92A-C4EA-75A79041F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3371EB98-8050-80E9-34EC-9D57831852E5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7308CE-2D4F-F7E6-EC70-987AA1BBFCF4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188B3AD1-A894-B6E8-DFF3-8AE50BEE39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D6CE4310-FA3A-C1F4-F12F-2FF240D6D0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B3F10FE0-84F5-56F2-91E5-9743A2331F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FFE3662-24F7-B8A1-8F61-C3FE4AD7D7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4487" y="1165679"/>
            <a:ext cx="5350002" cy="29174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F7926F3-5873-4E65-7CD1-52005A2404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0742" y="4377938"/>
            <a:ext cx="5137511" cy="3425007"/>
          </a:xfrm>
          <a:prstGeom prst="rect">
            <a:avLst/>
          </a:prstGeom>
        </p:spPr>
      </p:pic>
      <p:sp>
        <p:nvSpPr>
          <p:cNvPr id="30" name="Text 9">
            <a:extLst>
              <a:ext uri="{FF2B5EF4-FFF2-40B4-BE49-F238E27FC236}">
                <a16:creationId xmlns:a16="http://schemas.microsoft.com/office/drawing/2014/main" id="{27BD08D3-47D0-159F-C5D2-85FAB9E67F37}"/>
              </a:ext>
            </a:extLst>
          </p:cNvPr>
          <p:cNvSpPr/>
          <p:nvPr/>
        </p:nvSpPr>
        <p:spPr>
          <a:xfrm>
            <a:off x="10825644" y="7450306"/>
            <a:ext cx="4054491" cy="450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2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POLINA CHAPLANOVA DESIGN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45636" y="96977"/>
            <a:ext cx="611600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ЧЁРНЫЙ, БЕЛЫЙ И СЕРЫЙ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876064"/>
            <a:ext cx="5147310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Чёрный — строгость и концентрация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837724" y="1424955"/>
            <a:ext cx="7941603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серьёзности, глубины и фокуса.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Используется, когда нужно подчеркнуть важность, элегантность или добавить драматичности.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Может визуально сужать пространство, поэтому лучше использовать акцентами или в сочетании с другими цветами.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307794"/>
            <a:ext cx="4416147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Белый — свобода и чистый лист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5" y="3926205"/>
            <a:ext cx="816849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Символизирует простоту, свежесть и пространство для нового.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Помогает воспринимать интерьер более лёгким и открытым.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Отлично подходит для базовых стен, минималистичных интерьеров, как фон для ярких деталей.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209818"/>
            <a:ext cx="5612368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Серый — стабильность и нейтральность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5828228"/>
            <a:ext cx="848164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Служит связующим цветом между тёплыми и холодными оттенками.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Успокаивает взгляд, создаёт ощущение баланса и равновесия.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Идеален для фона, мебели и больших поверхностей, не отвлекая внимание от акцентов.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7724" y="7111841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37724" y="77302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Чёрный: акценты на мебели, дверях, рамах картин.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Белый: стены, потолки, базовые элементы мебели.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Серый: диваны, ковры, фоны для декоративных деталей.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90138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724" y="9632275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Комбинация чёрного, белого и серого создаёт строгий, чистый и сбалансированный интерьер, позволяя цветным акцентам проявляться максимально эффектно.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9390AA2-F1B5-6CFC-8742-AF70AB8B442D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11FF8C0-A001-4179-9C27-77029DB8E4E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EA8D2917-973E-0934-9793-95D114EE4088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BED17791-E5C3-E86D-3C59-FCFB6AEEF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F4FC187F-633D-32FA-A4A4-F8884442B246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F9F8231-7DBD-C367-53F8-C0CD8575089E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6FF7E531-3F22-0813-8D0D-37D4722373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4EFE6DD8-551C-5906-B360-2665309AAD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B7E4F0D4-7699-D37A-6DE8-0D59DFA328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AC5A799-CEF7-D04D-DF5E-A972CC6B4E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4974" y="677983"/>
            <a:ext cx="3593842" cy="453183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CBEC4EF-8E33-4026-6027-FD9C195C49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5422" y="5321649"/>
            <a:ext cx="3267468" cy="412027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73560" y="139899"/>
            <a:ext cx="5283279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БЕЖЕВЫЙ И РОЗОВЫЙ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838812" y="1022151"/>
            <a:ext cx="4358878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Бежевый — безопасность и уют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837724" y="1840126"/>
            <a:ext cx="8531744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ощущение комфорта, стабильности и спокойствия.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Дает «пещерный эффект»: пространство воспринимается защищённым и уютным.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Отлично подходит для базовых стен, больших поверхностей и мебели, создавая фон для акцентов.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7724" y="3307794"/>
            <a:ext cx="6539746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Розовый — мягкость и эмоциональная теплота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37724" y="3926205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Символизирует нежность, эмоциональную мягкость и заботу.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Используется для акцентов, чтобы интерьер не был скучным и сухим.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Подходит для зон отдыха, спален, детских комнат и текстиля.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7724" y="5209818"/>
            <a:ext cx="28750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Эффект комбинации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837724" y="5828228"/>
            <a:ext cx="9997290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Бежевый фон + розовые акценты: интерьер становится гармоничным и «живым».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баланс между спокойствием и лёгкой эмоциональной динамикой.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Позволяет смягчить холодные или строгие цвета, добавить тепла.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7724" y="7111841"/>
            <a:ext cx="4979789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 в интерьере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37724" y="77302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Бежевые стены с розовыми подушками или коврами.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Мебель в бежевых оттенках с розовыми декоративными деталями.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Комбинации в спальнях и гостиных создают ощущение безопасности и мягкости.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37724" y="90138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724" y="9632275"/>
            <a:ext cx="12954952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Бежевый и розовый вместе создают уютный, мягкий и эмоционально комфортный интерьер, где человек чувствует себя защищённо, но пространство остаётся живым и интересным.</a:t>
            </a:r>
            <a:endParaRPr lang="en-US" sz="160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7F4707C-CD37-681C-26C6-89D5583D848C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075AD07-4748-B45A-8EE9-52635990481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DF61BCA3-9CE8-9721-8F6C-678D825F9D5D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40EC9CC1-9948-1A53-795E-84F56C983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EBED86A7-5B0A-7ACD-83CC-748EE781F88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29D6389-E213-F6AA-8D10-3DF6824B084C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02A1AB8B-FAB0-197D-7E59-88C99017E7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DEA4C4AE-F069-93EC-AD12-3188F9C59A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3CB2BD0A-B7A4-FECC-2422-E74E811434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368B21C-3162-B09A-F985-370345F78D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7922" y="1447830"/>
            <a:ext cx="4829023" cy="362176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3C44C88-AA7F-A591-969F-FC084526AA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6842" y="5512358"/>
            <a:ext cx="4744557" cy="35584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91784" y="483291"/>
            <a:ext cx="10841355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Интерьерные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/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Неинтерьерные Цвета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23239" y="1704209"/>
            <a:ext cx="7756088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Интерьерные цвета — базовые и гармоничные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37724" y="2698330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Приглушённые, разбелённые, сложные по пигменту.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Легко создают спокойную, уютную атмосферу.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Используются для больших поверхностей: стены, полы, мебель.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9595" y="4578523"/>
            <a:ext cx="7121366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Неинтерьерные цвета — акценты и эмоции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837724" y="5663922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Яркие, насыщенные, насыщенность которых может утомлять глаза.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Применяются для декоративных деталей, акцентных предметов.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Помогают выделить фокусные зоны и оживить интерьер.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7339370"/>
            <a:ext cx="4196477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использования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837724" y="8120658"/>
            <a:ext cx="12954952" cy="849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Приглушённые стены + яркий декор (подушки, ковры, арт-объекты).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Нейтральная мебель + яркая деталь для оживления композиции.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837724" y="9239607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Разделение на базовые и акцентные цвета помогает управлять восприятием пространства, создавая баланс между комфортом и визуальным интересом.</a:t>
            </a:r>
            <a:endParaRPr lang="en-US" sz="185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B3DE1DC-6070-D43D-E5C8-583E1DA50BA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EAEC3DE-1AAF-6514-5250-996045F586B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FB553A55-7117-9B2A-F8B2-DCCB232DAD04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06B92D39-BFB0-216A-32D7-D583ADBA0C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3FE7CBBA-B813-8B3D-AEF7-A99450901F55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3AC5B2F-C820-088D-0E16-F8FAF94BD5E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F7FEA419-24B6-824B-A017-E9C58A41D4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7B018F8F-42E1-450F-5D44-7DD1088D7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19CE82F5-35AD-6482-CA57-835E45C099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DAB93A9-1543-E96C-CF30-26D97FF788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9327" y="1606494"/>
            <a:ext cx="5795081" cy="369845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32072A1-7362-6AF5-D512-3385AF7EB7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32330" y="740909"/>
            <a:ext cx="1990725" cy="70485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DBB6D1A-56B1-3DBE-BA2F-B5BCA539A6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8749" y="5482218"/>
            <a:ext cx="4073927" cy="358011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89308" y="121384"/>
            <a:ext cx="571869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Акценты и Гармония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27400" y="1023629"/>
            <a:ext cx="4158734" cy="3739039"/>
          </a:xfrm>
          <a:prstGeom prst="roundRect">
            <a:avLst>
              <a:gd name="adj" fmla="val 960"/>
            </a:avLst>
          </a:prstGeom>
          <a:solidFill>
            <a:srgbClr val="F3E8E8"/>
          </a:solidFill>
          <a:ln/>
        </p:spPr>
      </p:sp>
      <p:sp>
        <p:nvSpPr>
          <p:cNvPr id="5" name="Text 3"/>
          <p:cNvSpPr/>
          <p:nvPr/>
        </p:nvSpPr>
        <p:spPr>
          <a:xfrm>
            <a:off x="866715" y="126294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Правило трёх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6715" y="1758483"/>
            <a:ext cx="3680103" cy="2381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акцент повторяется на трёх уровнях: крупные элементы, средние, мелкие детали.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Создаёт ритм и единство композиции.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5348507" y="1009888"/>
            <a:ext cx="4158734" cy="3739039"/>
          </a:xfrm>
          <a:prstGeom prst="roundRect">
            <a:avLst>
              <a:gd name="adj" fmla="val 960"/>
            </a:avLst>
          </a:prstGeom>
          <a:solidFill>
            <a:srgbClr val="F3E8E8"/>
          </a:solidFill>
          <a:ln/>
        </p:spPr>
      </p:sp>
      <p:sp>
        <p:nvSpPr>
          <p:cNvPr id="8" name="Text 6"/>
          <p:cNvSpPr/>
          <p:nvPr/>
        </p:nvSpPr>
        <p:spPr>
          <a:xfrm>
            <a:off x="5587823" y="1249204"/>
            <a:ext cx="300692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Гармония с природой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587823" y="1744742"/>
            <a:ext cx="3680103" cy="276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Идеальные сочетания цветов часто встречаются в природе.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Использование природной палитры помогает интерьеру быть гармоничным и комфортным.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9746557" y="1009888"/>
            <a:ext cx="4158853" cy="3739039"/>
          </a:xfrm>
          <a:prstGeom prst="roundRect">
            <a:avLst>
              <a:gd name="adj" fmla="val 960"/>
            </a:avLst>
          </a:prstGeom>
          <a:solidFill>
            <a:srgbClr val="F3E8E8"/>
          </a:solidFill>
          <a:ln/>
        </p:spPr>
      </p:sp>
      <p:sp>
        <p:nvSpPr>
          <p:cNvPr id="11" name="Text 9"/>
          <p:cNvSpPr/>
          <p:nvPr/>
        </p:nvSpPr>
        <p:spPr>
          <a:xfrm>
            <a:off x="9985873" y="1249204"/>
            <a:ext cx="29898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Монохромные гаммы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985873" y="1744742"/>
            <a:ext cx="3680222" cy="2381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цвет в разных оттенках создаёт ритм и глубину.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Позволяет управлять визуальным восприятием пространства: расширять, сужать, структурировать.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711143" y="7454566"/>
            <a:ext cx="3738086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применения</a:t>
            </a:r>
            <a:endParaRPr lang="en-US" sz="2650" dirty="0"/>
          </a:p>
        </p:txBody>
      </p:sp>
      <p:sp>
        <p:nvSpPr>
          <p:cNvPr id="14" name="Text 12"/>
          <p:cNvSpPr/>
          <p:nvPr/>
        </p:nvSpPr>
        <p:spPr>
          <a:xfrm>
            <a:off x="711143" y="7911584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Стены и мебель в одном цвете + текстиль и декор в оттенках того же цвета.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Акценты повторяются на разных планах (пол, мебель, аксессуары).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Природные комбинации: зелёный + бежевый, синий + голубой.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37724" y="9196864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Акценты и гармония помогают интерьеру быть живым, выразительным и комфортным, сохраняя баланс между эмоциональной насыщенностью и спокойствием.</a:t>
            </a:r>
            <a:endParaRPr lang="en-US" sz="185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DD087EC5-62E8-782E-4AC7-2CA9A5F1A87F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B0C99F9-B72C-9DA9-4E01-96EE868B0C5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431B47A1-6083-B52C-2F6F-586172AF0D2D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51B076E8-C906-2B5E-9D11-4AC4B6D52F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150C56E8-0503-A04B-2F6D-940462E3933C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E42827F-D9C1-5090-CB51-A857B8F7DAB4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3D55C889-6B95-AE93-445D-6953EEEDC8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ED050F69-B21D-6E0C-42A9-1980A266A2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31EE00B8-7C72-A812-D7AF-0B5E57FE65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A5DC46C-9420-7208-2809-0BACEE40C5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7406" y="4944887"/>
            <a:ext cx="2755739" cy="413518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5547223-BF29-2149-7A5E-B85D4F2592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8005"/>
          <a:stretch>
            <a:fillRect/>
          </a:stretch>
        </p:blipFill>
        <p:spPr>
          <a:xfrm>
            <a:off x="687489" y="4873192"/>
            <a:ext cx="2668459" cy="245484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536063D-A9F0-3117-1DBC-C09CBD37DA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9915" y="4933414"/>
            <a:ext cx="3934590" cy="278221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5A47C55-CE42-670B-BD32-070424055C9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8134"/>
          <a:stretch>
            <a:fillRect/>
          </a:stretch>
        </p:blipFill>
        <p:spPr>
          <a:xfrm>
            <a:off x="4012613" y="4888788"/>
            <a:ext cx="2776494" cy="255066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66941" y="85614"/>
            <a:ext cx="1289256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Практические Рекомендации по Выбору Цвета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929333" y="1003062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Главное: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77605" y="1753890"/>
            <a:ext cx="12954952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Тестировать цвет на маленьких образцах.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Учитывать освещение и климат.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Качественные краски дают глубокие и сложные оттенки.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92612" y="3252811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Детали: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556344" y="4271476"/>
            <a:ext cx="6064117" cy="1699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Тест на образцах: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наносим на небольшую поверхность, смотрим при дневном и искусственном свете, чтобы понять поведение цвета.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Климат: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северные комнаты — серые приглушённые оттенки, южные — более яркие и солнечные.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Дорогие краски: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дают насыщенные, благородные цвета, оттенки раскрываются полно и красиво.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8366515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Пример: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837724" y="887158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Parade: премиальные краски демонстрируют сложность оттенка даже на маленьких образцах. Один и тот же тон раскрывается глубже и гармоничнее, что помогает выбирать правильный цвет для интерьера.</a:t>
            </a:r>
            <a:endParaRPr lang="en-US" sz="1850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A7DF6C-4828-4C21-30B9-DC06D8F01052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A658D293-3A1A-4E07-EB6D-2AC4E4918120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A9F41E9E-FB34-3D83-CC09-9FB8825CD03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0416A4BF-736D-D746-5227-BA1DB36764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75205620-8386-34BE-09A2-5A4DD41C236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84B5E546-DC53-871B-BDE0-A21F982930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C33B0805-B0A4-3FBD-3D28-817EE6276A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B45BA51E-D528-A5B6-00AB-56DD2AD7C7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073DDC97-403E-0AD2-7804-27A591D8C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DE7F124-E864-5A73-0673-10D2C40EF0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080" y="9680144"/>
            <a:ext cx="1635814" cy="57918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AA6BD4D-802F-03AD-540D-A2C8A33D694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6031" b="36986"/>
          <a:stretch>
            <a:fillRect/>
          </a:stretch>
        </p:blipFill>
        <p:spPr>
          <a:xfrm>
            <a:off x="6950439" y="3292733"/>
            <a:ext cx="3132790" cy="350948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B995286-541C-0EF1-C5C2-AEA0363B5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5439" y="1425377"/>
            <a:ext cx="3897096" cy="69281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45104" y="229152"/>
            <a:ext cx="9907786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</a:t>
            </a: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изайнер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</a:t>
            </a: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спользует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</a:t>
            </a: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сихологию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</a:t>
            </a: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вета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37724" y="1018702"/>
            <a:ext cx="2703552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Главное: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9614" y="1858596"/>
            <a:ext cx="7331347" cy="93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формирует настроение и поведение людей в пространстве.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Разные цвета вызывают разные реакции: одни возбуждают, другие успокаивают.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Правильный подбор цвета помогает создать нужную атмосферу для каждой зоны.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37724" y="3550206"/>
            <a:ext cx="2972753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делать дизайнеру: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37724" y="4117896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37724" y="4420433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9" name="Text 7"/>
          <p:cNvSpPr/>
          <p:nvPr/>
        </p:nvSpPr>
        <p:spPr>
          <a:xfrm>
            <a:off x="837724" y="4561880"/>
            <a:ext cx="3319105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Определяем цель помещения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837724" y="4935379"/>
            <a:ext cx="6400919" cy="93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Приватная зона: уют, расслабление, спокойствие.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Рабочая зона: концентрация, мотивация, ясность мышления.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Общественные зоны: активность, общение, дружелюбие.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583210" y="5385095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02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3210" y="5687632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3" name="Text 11"/>
          <p:cNvSpPr/>
          <p:nvPr/>
        </p:nvSpPr>
        <p:spPr>
          <a:xfrm>
            <a:off x="7583210" y="5829079"/>
            <a:ext cx="4261604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Выбираем базовые и акцентные цвета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83210" y="6202578"/>
            <a:ext cx="6400919" cy="93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Базовые: приглушённые, спокойные, создают фон.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Акценты: яркие, задают настроение, усиливают эмоции.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Правило трёх: один акцент повторяем в трёх точках интерьера.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7724" y="6166128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03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37724" y="6468666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7" name="Text 15"/>
          <p:cNvSpPr/>
          <p:nvPr/>
        </p:nvSpPr>
        <p:spPr>
          <a:xfrm>
            <a:off x="837724" y="6610112"/>
            <a:ext cx="334946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Учитываем реакцию человека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837724" y="6983611"/>
            <a:ext cx="6400919" cy="1760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 (красный, оранжевый, жёлтый) — повышают внимание, создают активность.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цвета (синий, зелёный) — успокаивают, помогают сосредоточиться.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Нейтральные (бежевый, серый, белый) — балансируют и поддерживают гармонию.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583210" y="7220665"/>
            <a:ext cx="191453" cy="239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04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583210" y="7523203"/>
            <a:ext cx="6400919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21" name="Text 19"/>
          <p:cNvSpPr/>
          <p:nvPr/>
        </p:nvSpPr>
        <p:spPr>
          <a:xfrm>
            <a:off x="7583210" y="7664649"/>
            <a:ext cx="305609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Проверяем и корректируем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7583210" y="8038148"/>
            <a:ext cx="640091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Тестируем цвета на образцах под разным освещением.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Смотрим, как они взаимодействуют между собой.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Корректируем по ощущениям клиента, чтобы интерьер был комфортным и функциональным.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37724" y="9117925"/>
            <a:ext cx="2703552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7724" y="9685615"/>
            <a:ext cx="1295495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Психология цвета — это инструмент, чтобы управлять эмоциями и поведением людей в интерьере.</a:t>
            </a:r>
            <a:endParaRPr lang="en-US" sz="15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Дизайнер использует её, чтобы каждая зона выполняла свою функцию и вызывала нужные ощущения.</a:t>
            </a:r>
            <a:endParaRPr lang="en-US" sz="150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1B63F18-A70F-0005-0AB6-24A4B780A31D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AC1519B-A6C7-2DEA-CD1A-FEE6E6663CE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5F425704-B517-711A-552D-4B3C374157F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5BB0BEC2-C8BE-52B9-F548-727982B54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F6177FF9-D160-117F-ACBC-8E9D51CAD1D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0760DB3-B419-12D6-3FB5-69A71DC7349A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5613CD8E-42B6-0B3B-81DD-417CBE9ECA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D142FD0F-3823-D889-53A1-EF3A18C18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505BBC5F-9EA4-807F-F8BE-5A0D87F500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D9CDD40-0611-C9C2-6A4E-ED00683688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145"/>
          <a:stretch>
            <a:fillRect/>
          </a:stretch>
        </p:blipFill>
        <p:spPr>
          <a:xfrm>
            <a:off x="9281042" y="963212"/>
            <a:ext cx="3746026" cy="45506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61675" y="92776"/>
            <a:ext cx="4107049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 проектов</a:t>
            </a:r>
            <a:endParaRPr lang="en-US" sz="360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1B63F18-A70F-0005-0AB6-24A4B780A31D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AC1519B-A6C7-2DEA-CD1A-FEE6E6663CE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5F425704-B517-711A-552D-4B3C374157F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5BB0BEC2-C8BE-52B9-F548-727982B54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F6177FF9-D160-117F-ACBC-8E9D51CAD1D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0760DB3-B419-12D6-3FB5-69A71DC7349A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5613CD8E-42B6-0B3B-81DD-417CBE9ECA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D142FD0F-3823-D889-53A1-EF3A18C18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505BBC5F-9EA4-807F-F8BE-5A0D87F500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2C5304-536C-E655-BB9D-5C2C4996CA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1" y="785333"/>
            <a:ext cx="3598099" cy="479746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B6FD98F-668A-4E3E-EF8C-26501EDB9D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38" y="5982444"/>
            <a:ext cx="2301305" cy="409120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BA41A33-E3EF-761B-42FC-85D09541BF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0303" y="5982443"/>
            <a:ext cx="2301306" cy="409121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CA2B1B7-0A2F-47F6-DF3C-6BED846958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9969" y="785333"/>
            <a:ext cx="3436888" cy="6110024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2F1DABA-C7BC-7942-A530-3AE4EAE20A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58943" y="785333"/>
            <a:ext cx="2931024" cy="390803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9E1D883-B9BF-AB37-D839-1C01019E7A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54321" y="5982443"/>
            <a:ext cx="2425441" cy="4311895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C64AD25-5C7E-9BEC-AB30-27F4F40C54E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65739" y="7097685"/>
            <a:ext cx="2115222" cy="317283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A024066-D718-7DB6-72FA-5437C326E129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7681"/>
          <a:stretch>
            <a:fillRect/>
          </a:stretch>
        </p:blipFill>
        <p:spPr>
          <a:xfrm>
            <a:off x="9088671" y="5854931"/>
            <a:ext cx="2690408" cy="4415587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9631CDD-E84D-04EF-6367-01028150940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75280" y="785333"/>
            <a:ext cx="2394169" cy="42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20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9068" y="158241"/>
            <a:ext cx="940784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Приглашение в </a:t>
            </a:r>
            <a:r>
              <a:rPr lang="ru-RU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</a:t>
            </a:r>
            <a:r>
              <a:rPr lang="en-US" sz="375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фир</a:t>
            </a: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«Вокруг Дизайна»</a:t>
            </a:r>
            <a:endParaRPr lang="en-US" sz="3750" dirty="0"/>
          </a:p>
        </p:txBody>
      </p:sp>
      <p:sp>
        <p:nvSpPr>
          <p:cNvPr id="4" name="Text 2"/>
          <p:cNvSpPr/>
          <p:nvPr/>
        </p:nvSpPr>
        <p:spPr>
          <a:xfrm>
            <a:off x="837724" y="1175106"/>
            <a:ext cx="176089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Главная мысль: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798522" y="1779536"/>
            <a:ext cx="7941603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Сегодня мы подробно разобрали психологию цвета — важную тему для любого дизайнера интерьера. </a:t>
            </a:r>
            <a:endParaRPr lang="ru-RU" sz="16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350"/>
              </a:lnSpc>
              <a:buNone/>
            </a:pP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это лишь одна из множества тем, о которых я говорю на своей передаче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«Вокруг дизайна».</a:t>
            </a:r>
            <a:endParaRPr lang="en-US" sz="1600" b="1" dirty="0"/>
          </a:p>
        </p:txBody>
      </p:sp>
      <p:sp>
        <p:nvSpPr>
          <p:cNvPr id="6" name="Text 4"/>
          <p:cNvSpPr/>
          <p:nvPr/>
        </p:nvSpPr>
        <p:spPr>
          <a:xfrm>
            <a:off x="837724" y="3370778"/>
            <a:ext cx="417945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 чём ещё идёт речь в эфире: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837724" y="3989189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Реальные процессы и кейсы в дизайне интерьера.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Сотрудничество с производителями, поставщиками, архитекторами.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тенденции, материалы и технологии.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7724" y="5272802"/>
            <a:ext cx="4297085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Кто приходит в эфир как гость: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837724" y="5891213"/>
            <a:ext cx="8832369" cy="9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Эксперты и профессионалы разных направлений: производители мебели, декора, строительных материалов, дизайнеры, архитекторы.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Обсуждаем практические кейсы, делимся опытом, показываем проекты.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7724" y="7114342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получает гость: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837724" y="77327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показать свой подход к работе и свои проекты профессиональной аудитории.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Глубокий профессиональный обмен, нетворкинг, новые деловые контакты.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найти партнёров для реальных проектов, а не только поверхностный обмен контактами.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7724" y="90163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Призыв к действию: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37724" y="9634776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Присоединяйтесь </a:t>
            </a: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как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слушатель или </a:t>
            </a: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гость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передачи, расскажите о своём опыте и проектах.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Станьте частью профессионального диалога и рабочей среды в индустрии дизайна.</a:t>
            </a:r>
            <a:endParaRPr lang="en-US" sz="16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578FD15-063F-93F9-7CE2-268F5D4EB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015" y="947875"/>
            <a:ext cx="5588534" cy="34373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0A050-07A6-0459-5425-5861F85E8C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0880" y="4512631"/>
            <a:ext cx="3126669" cy="57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9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4" name="Text 0">
            <a:extLst>
              <a:ext uri="{FF2B5EF4-FFF2-40B4-BE49-F238E27FC236}">
                <a16:creationId xmlns:a16="http://schemas.microsoft.com/office/drawing/2014/main" id="{9EA5E030-A38C-12B1-0488-54F44CAD2FE3}"/>
              </a:ext>
            </a:extLst>
          </p:cNvPr>
          <p:cNvSpPr/>
          <p:nvPr/>
        </p:nvSpPr>
        <p:spPr>
          <a:xfrm>
            <a:off x="7801351" y="1062941"/>
            <a:ext cx="5306788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Контакты для участия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772CA616-8509-2DC0-D337-01362A906E38}"/>
              </a:ext>
            </a:extLst>
          </p:cNvPr>
          <p:cNvSpPr/>
          <p:nvPr/>
        </p:nvSpPr>
        <p:spPr>
          <a:xfrm>
            <a:off x="6385268" y="2858535"/>
            <a:ext cx="3668907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Напишите мне в личные сообщения</a:t>
            </a:r>
          </a:p>
          <a:p>
            <a:pPr marL="0" indent="0" algn="l">
              <a:lnSpc>
                <a:spcPct val="150000"/>
              </a:lnSpc>
              <a:buNone/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140B4A24-2093-C300-2718-65C3813683A1}"/>
              </a:ext>
            </a:extLst>
          </p:cNvPr>
          <p:cNvSpPr/>
          <p:nvPr/>
        </p:nvSpPr>
        <p:spPr>
          <a:xfrm>
            <a:off x="6385267" y="3616718"/>
            <a:ext cx="3668907" cy="130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Готовы выйти в эфир?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Напишите мне в личные сообщения.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53857D7F-7CCD-A610-79CD-4B3F27B4D13C}"/>
              </a:ext>
            </a:extLst>
          </p:cNvPr>
          <p:cNvSpPr/>
          <p:nvPr/>
        </p:nvSpPr>
        <p:spPr>
          <a:xfrm>
            <a:off x="10633934" y="2852832"/>
            <a:ext cx="3668907" cy="639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Поделитесь свои м опытом – и вас услышат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64147A05-124F-270F-7903-132812D1D8CA}"/>
              </a:ext>
            </a:extLst>
          </p:cNvPr>
          <p:cNvSpPr/>
          <p:nvPr/>
        </p:nvSpPr>
        <p:spPr>
          <a:xfrm>
            <a:off x="6863455" y="6055066"/>
            <a:ext cx="3668907" cy="333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О передаче, радио и отзывы гостей.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F3A4762-CA11-5FC7-4C0C-9276BFBDC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1502" y="4813350"/>
            <a:ext cx="2867025" cy="4152900"/>
          </a:xfrm>
          <a:prstGeom prst="rect">
            <a:avLst/>
          </a:prstGeom>
        </p:spPr>
      </p:pic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2B05CDF8-7DE1-B4E2-DFE3-0A9EF0CFCF71}"/>
              </a:ext>
            </a:extLst>
          </p:cNvPr>
          <p:cNvSpPr/>
          <p:nvPr/>
        </p:nvSpPr>
        <p:spPr>
          <a:xfrm>
            <a:off x="7779152" y="5427586"/>
            <a:ext cx="935788" cy="47455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29BB854-9B36-E57F-6E14-D704526D21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47138" y="2296016"/>
            <a:ext cx="556816" cy="55681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EC4E4A0-D419-384F-3CE2-30B498D953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45876" y="2170785"/>
            <a:ext cx="738279" cy="73827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C33A1E3-3891-BC55-A04A-8C4B52A0F0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580" y="1213239"/>
            <a:ext cx="5440767" cy="725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26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4" name="Text 0">
            <a:extLst>
              <a:ext uri="{FF2B5EF4-FFF2-40B4-BE49-F238E27FC236}">
                <a16:creationId xmlns:a16="http://schemas.microsoft.com/office/drawing/2014/main" id="{A78C777B-05E8-4BDD-162B-BDF8BBAD38E5}"/>
              </a:ext>
            </a:extLst>
          </p:cNvPr>
          <p:cNvSpPr/>
          <p:nvPr/>
        </p:nvSpPr>
        <p:spPr>
          <a:xfrm>
            <a:off x="9087005" y="695559"/>
            <a:ext cx="3396129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Заключение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757F9A28-6BC3-9A63-C9F5-27551E04B016}"/>
              </a:ext>
            </a:extLst>
          </p:cNvPr>
          <p:cNvSpPr/>
          <p:nvPr/>
        </p:nvSpPr>
        <p:spPr>
          <a:xfrm>
            <a:off x="7120328" y="1809756"/>
            <a:ext cx="6752531" cy="1832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Цвет — инструмент. Без правильного обращения он может навредить, с инструкцией — вдохновлять. Пользуйтесь им осознанно!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6315627-8E79-8D32-A70E-A93C47946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4590" y="5239841"/>
            <a:ext cx="2186633" cy="21165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65EE4EB-493F-9A3D-F117-90B7096B8098}"/>
              </a:ext>
            </a:extLst>
          </p:cNvPr>
          <p:cNvSpPr txBox="1"/>
          <p:nvPr/>
        </p:nvSpPr>
        <p:spPr>
          <a:xfrm>
            <a:off x="6735939" y="4050998"/>
            <a:ext cx="4702133" cy="33053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связи: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сайт.  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olinachaplanova.com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почта.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@bk.ru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тел.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+7(903)792-34-98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соц. Сети 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@polina_chaplanova_design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98A5387-F9D3-793D-DB53-F8F8F48BE042}"/>
              </a:ext>
            </a:extLst>
          </p:cNvPr>
          <p:cNvSpPr txBox="1"/>
          <p:nvPr/>
        </p:nvSpPr>
        <p:spPr>
          <a:xfrm>
            <a:off x="1168196" y="1207921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99EFE9-9575-044A-CB40-4A5A7DD87BE1}"/>
              </a:ext>
            </a:extLst>
          </p:cNvPr>
          <p:cNvSpPr txBox="1"/>
          <p:nvPr/>
        </p:nvSpPr>
        <p:spPr>
          <a:xfrm>
            <a:off x="1833554" y="8421538"/>
            <a:ext cx="2658096" cy="774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дизайнер интерьера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1FFBC07-6926-3400-72EC-28D7521B83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9618"/>
          <a:stretch>
            <a:fillRect/>
          </a:stretch>
        </p:blipFill>
        <p:spPr>
          <a:xfrm>
            <a:off x="757541" y="2131647"/>
            <a:ext cx="5185500" cy="54833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3054</Words>
  <Application>Microsoft Office PowerPoint</Application>
  <PresentationFormat>Произвольный</PresentationFormat>
  <Paragraphs>364</Paragraphs>
  <Slides>20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2</cp:revision>
  <dcterms:created xsi:type="dcterms:W3CDTF">2026-03-30T07:24:00Z</dcterms:created>
  <dcterms:modified xsi:type="dcterms:W3CDTF">2026-03-30T09:36:27Z</dcterms:modified>
</cp:coreProperties>
</file>