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65" r:id="rId13"/>
    <p:sldId id="266" r:id="rId14"/>
    <p:sldId id="267" r:id="rId15"/>
    <p:sldId id="268" r:id="rId16"/>
    <p:sldId id="272" r:id="rId17"/>
    <p:sldId id="271" r:id="rId18"/>
  </p:sldIdLst>
  <p:sldSz cx="14630400" cy="8229600"/>
  <p:notesSz cx="8229600" cy="14630400"/>
  <p:embeddedFontLst>
    <p:embeddedFont>
      <p:font typeface="Inter" panose="020B0502030000000004" pitchFamily="34" charset="0"/>
      <p:regular r:id="rId20"/>
      <p:bold r:id="rId21"/>
    </p:embeddedFont>
    <p:embeddedFont>
      <p:font typeface="Manrope" panose="020B060402020202020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81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A243-9AD5-6399-AD03-D2F3E07D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64A9B-ED48-B025-A30F-EA93A8D8C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B1B61-EE8B-801A-5457-005A177DF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2D583-DEE5-21CB-9069-CAF9284FA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69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953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C17-A85C-87D9-5F69-60831606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5FC10-2917-6ADC-460E-DD3730032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36254-3CAE-3643-26B9-5CD725D4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22321-2B25-8D7A-1463-AA09171C8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2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C17-A85C-87D9-5F69-60831606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5FC10-2917-6ADC-460E-DD3730032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36254-3CAE-3643-26B9-5CD725D4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22321-2B25-8D7A-1463-AA09171C8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1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1.jpg"/><Relationship Id="rId5" Type="http://schemas.openxmlformats.org/officeDocument/2006/relationships/image" Target="../media/image19.png"/><Relationship Id="rId10" Type="http://schemas.openxmlformats.org/officeDocument/2006/relationships/image" Target="../media/image20.jpg"/><Relationship Id="rId4" Type="http://schemas.openxmlformats.org/officeDocument/2006/relationships/image" Target="../media/image18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10" Type="http://schemas.openxmlformats.org/officeDocument/2006/relationships/image" Target="../media/image30.jpeg"/><Relationship Id="rId4" Type="http://schemas.openxmlformats.org/officeDocument/2006/relationships/image" Target="../media/image28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4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5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11" Type="http://schemas.openxmlformats.org/officeDocument/2006/relationships/image" Target="../media/image48.jpg"/><Relationship Id="rId5" Type="http://schemas.openxmlformats.org/officeDocument/2006/relationships/image" Target="../media/image6.png"/><Relationship Id="rId10" Type="http://schemas.openxmlformats.org/officeDocument/2006/relationships/image" Target="../media/image47.jpg"/><Relationship Id="rId4" Type="http://schemas.openxmlformats.org/officeDocument/2006/relationships/image" Target="../media/image5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52.png"/><Relationship Id="rId10" Type="http://schemas.openxmlformats.org/officeDocument/2006/relationships/image" Target="../media/image3.jpg"/><Relationship Id="rId4" Type="http://schemas.openxmlformats.org/officeDocument/2006/relationships/image" Target="../media/image51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56.jpg"/><Relationship Id="rId4" Type="http://schemas.openxmlformats.org/officeDocument/2006/relationships/image" Target="../media/image5.png"/><Relationship Id="rId9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4.png"/><Relationship Id="rId7" Type="http://schemas.openxmlformats.org/officeDocument/2006/relationships/image" Target="../media/image5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04882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Медийность как конкурентное преимущество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89" y="237497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Сегодня мы поговорим о том, почему медийность и публичность — это не про «</a:t>
            </a:r>
            <a:r>
              <a:rPr lang="ru-RU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хвастовство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», а про реальные возможности для роста бизнеса дизайнера интерьера. Заказчики сегодня выбирают не только по портфолио, но и по личности: по голосу, видимости, узнаваемости, доверию.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1091446" y="4303276"/>
            <a:ext cx="72587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Моя цель — показать, как публичность становится </a:t>
            </a:r>
            <a:r>
              <a:rPr lang="en-US" sz="1550" b="1" dirty="0">
                <a:solidFill>
                  <a:srgbClr val="FF7047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конкурентным преимуществом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и открывает новые возможности: от проектов до партнёрств.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93790" y="4080034"/>
            <a:ext cx="22860" cy="1399103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7" name="Shape 4"/>
          <p:cNvSpPr/>
          <p:nvPr/>
        </p:nvSpPr>
        <p:spPr>
          <a:xfrm>
            <a:off x="793790" y="5702379"/>
            <a:ext cx="7556421" cy="1478280"/>
          </a:xfrm>
          <a:prstGeom prst="roundRect">
            <a:avLst>
              <a:gd name="adj" fmla="val 12083"/>
            </a:avLst>
          </a:prstGeom>
          <a:solidFill>
            <a:srgbClr val="D9D9D9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6005274"/>
            <a:ext cx="248007" cy="19835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38513" y="5950268"/>
            <a:ext cx="671333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 вы задумывались, что заказчики приходят не только по вашим работам, но и потому, что они видели вас где-то в медиапространстве?</a:t>
            </a:r>
            <a:endParaRPr lang="en-US" sz="15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26FADB-521D-62EF-009A-F306712CB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302" y="0"/>
            <a:ext cx="5717464" cy="7623285"/>
          </a:xfrm>
          <a:prstGeom prst="rect">
            <a:avLst/>
          </a:prstGeom>
        </p:spPr>
      </p:pic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8EADE7F3-2852-FD76-7B38-7A0BEB6842DF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89AA4AB1-38BC-01E3-F2D6-C88A8864FAA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866C54B0-3850-7265-F0A3-44D83B2745CD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EC40B618-D456-4E53-4C0F-FD59029F3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9E550B07-9772-2810-50B1-B8C3DDAB6264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4A04756-8E1E-2714-4878-27F3743D36D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4CFCF6FF-D340-F912-F825-23A9B93E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0EE2C1-0470-DB58-26F8-8265C356F5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A75F43A9-F3C3-E686-7C1E-3D02BF0CB2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936B-9BCC-2D1C-C1B2-B2490AB20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48BCEAC-7366-5C95-C017-EF3C4B5B17F2}"/>
              </a:ext>
            </a:extLst>
          </p:cNvPr>
          <p:cNvSpPr/>
          <p:nvPr/>
        </p:nvSpPr>
        <p:spPr>
          <a:xfrm>
            <a:off x="793790" y="104882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6E0EE11-F78B-48D6-3ECB-3D82A7037E14}"/>
              </a:ext>
            </a:extLst>
          </p:cNvPr>
          <p:cNvSpPr/>
          <p:nvPr/>
        </p:nvSpPr>
        <p:spPr>
          <a:xfrm>
            <a:off x="630414" y="1109602"/>
            <a:ext cx="5868268" cy="377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Основатель дизайн студии «POLINA CHAPLANOVA DESIGN»</a:t>
            </a: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2500"/>
              </a:lnSpc>
            </a:pPr>
            <a:endParaRPr lang="en-US" sz="15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6E527F-3572-F1E6-3837-13F729442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750" y="461807"/>
            <a:ext cx="4472236" cy="6718852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424526F-8655-369B-1932-54527B4154E6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7EDD63D-A431-CD31-1B9E-DC44C5C8C2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6548C24-2336-2982-91A9-645A11778149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81990C27-9E41-6190-62DC-CACA4B71E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BB5B700B-E4D4-FFA7-BBBE-7B6D09539AF9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014DAA0-F89E-A09F-5F56-3B41FEB77DF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6C560CAD-E3CC-399B-1D9B-7802C54463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A9FF387-42E7-C214-5EA1-5F2E8B693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7AC361E8-DCBC-448C-C3DB-0EEA5DA44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1" name="Text 1">
            <a:extLst>
              <a:ext uri="{FF2B5EF4-FFF2-40B4-BE49-F238E27FC236}">
                <a16:creationId xmlns:a16="http://schemas.microsoft.com/office/drawing/2014/main" id="{A00CE627-73D3-DE1E-E78C-15DA7316E36C}"/>
              </a:ext>
            </a:extLst>
          </p:cNvPr>
          <p:cNvSpPr/>
          <p:nvPr/>
        </p:nvSpPr>
        <p:spPr>
          <a:xfrm>
            <a:off x="537377" y="1673561"/>
            <a:ext cx="8119098" cy="4981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</a:t>
            </a:r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 “</a:t>
            </a:r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Вокруг дизайна</a:t>
            </a:r>
            <a:r>
              <a:rPr lang="en-US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”</a:t>
            </a:r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Manrope" panose="020B0604020202020204" charset="0"/>
              <a:cs typeface="Calibri" panose="020F050202020403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2500"/>
              </a:lnSpc>
            </a:pPr>
            <a:endParaRPr lang="en-US" sz="1550" dirty="0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FB98086C-CED0-F47E-C704-142EF5341162}"/>
              </a:ext>
            </a:extLst>
          </p:cNvPr>
          <p:cNvSpPr/>
          <p:nvPr/>
        </p:nvSpPr>
        <p:spPr>
          <a:xfrm>
            <a:off x="5194580" y="374163"/>
            <a:ext cx="2964264" cy="449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ПОЛИНА ЧАПЛАНОВА</a:t>
            </a:r>
          </a:p>
          <a:p>
            <a: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2500"/>
              </a:lnSpc>
            </a:pPr>
            <a:endParaRPr lang="en-US" sz="1550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53503290-6087-8B13-D0B7-50B77AF0E048}"/>
              </a:ext>
            </a:extLst>
          </p:cNvPr>
          <p:cNvSpPr/>
          <p:nvPr/>
        </p:nvSpPr>
        <p:spPr>
          <a:xfrm>
            <a:off x="537377" y="6264139"/>
            <a:ext cx="8119098" cy="1154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2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333333"/>
                </a:solidFill>
                <a:latin typeface="Manrope" panose="020B0604020202020204" charset="0"/>
                <a:cs typeface="Calibri" panose="020F050202020403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ts val="2500"/>
              </a:lnSpc>
            </a:pP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286924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5098" y="2665771"/>
            <a:ext cx="6578918" cy="613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медийность важна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785098" y="3573503"/>
            <a:ext cx="13060204" cy="314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Медийность — это инструмент роста, который трансформирует подход к ведению дизайнерского бизнеса.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85098" y="4108332"/>
            <a:ext cx="4222552" cy="2716649"/>
          </a:xfrm>
          <a:prstGeom prst="roundRect">
            <a:avLst>
              <a:gd name="adj" fmla="val 650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88933" y="4312167"/>
            <a:ext cx="3606046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клиентской базы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88933" y="4736625"/>
            <a:ext cx="3814882" cy="1884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Расширяет круг заказчиков, которые уже «знакомы» с вами через видео, статьи, эфиры. Потенциальные клиенты получают возможность познакомиться с вашим стилем и подходом еще до первой встречи.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03865" y="4108332"/>
            <a:ext cx="4222552" cy="2716649"/>
          </a:xfrm>
          <a:prstGeom prst="roundRect">
            <a:avLst>
              <a:gd name="adj" fmla="val 650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07700" y="4312167"/>
            <a:ext cx="2506861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Укрепление доверия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407700" y="4736625"/>
            <a:ext cx="3814882" cy="1570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Укрепляет доверие: люди чаще соглашаются на проект, если видят вас как эксперта. Публичная экспертиза создает ощущение надежности и профессионализма.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9622631" y="4108332"/>
            <a:ext cx="4222671" cy="2716649"/>
          </a:xfrm>
          <a:prstGeom prst="roundRect">
            <a:avLst>
              <a:gd name="adj" fmla="val 650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26466" y="4312167"/>
            <a:ext cx="2491026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 возможности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9826466" y="4736625"/>
            <a:ext cx="3815001" cy="1884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Открывает новые возможности: сотрудничество с брендами, партнёрские проекты, приглашения на конференции и эфиры. Медийность становится мостом к профессиональному росту.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785098" y="7045723"/>
            <a:ext cx="13060204" cy="314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Медийность — это не о себе, а о ценности, которую вы даёте рынку и заказчикам.</a:t>
            </a:r>
            <a:endParaRPr lang="en-US" sz="15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661EB8-633C-19CB-A7EE-7523CA004B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8" t="18864" r="48" b="54587"/>
          <a:stretch>
            <a:fillRect/>
          </a:stretch>
        </p:blipFill>
        <p:spPr>
          <a:xfrm>
            <a:off x="-9939" y="-13835"/>
            <a:ext cx="14616322" cy="2587037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861B0E3-49EF-0EEC-CF53-E6E674067E2C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21DF3A9D-7128-1B89-76AD-EA8E1ABBCC2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CD3958B4-91E8-B34A-AE04-A50B601ECBF6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9D998F29-99E7-C74C-BD67-99046DEFB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40C35FD0-5707-9097-D2C4-E67A0DEE41A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B70D0B6-2EB4-74E8-2208-A943D9A44415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33D6163C-6C28-3417-E4C7-DD43C4CF00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2C93E330-9E0D-439C-0018-425E40ADBD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37912A97-7047-CC3E-B3A3-BCB625F62B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11453" y="562570"/>
            <a:ext cx="792515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Моя история. Чертежи и тишина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658898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Моя карьера начиналась с работы «в тишине»: проекты, чертежи, фокус на заказчике. Дизайнер в этом формате кажется «за кулисами», многие думают: «Публичность не для меня».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790111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 без медийности мои работы видели только клиенты, рынок и коллеги оставались в стороне. Это создавало ограничения в развитии бизнеса и профессиональном росте.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3965972"/>
            <a:ext cx="733436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Я поняла: чтобы расти, нужно стать заметной, чтобы ваш стиль и подход увидели и оценили другие.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8402955" y="3965972"/>
            <a:ext cx="22860" cy="635079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8" name="Text 5"/>
          <p:cNvSpPr/>
          <p:nvPr/>
        </p:nvSpPr>
        <p:spPr>
          <a:xfrm>
            <a:off x="8766818" y="6706327"/>
            <a:ext cx="492656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Работа «в тишине» ограничивает возможности профессионального роста и развития бизнеса.</a:t>
            </a:r>
            <a:endParaRPr lang="en-US" sz="15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3DED0C-12BA-1BB6-08DC-FAE7F46DC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979" y="1658898"/>
            <a:ext cx="5080061" cy="4910726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A782289-1D61-BD17-1ED0-C2436820D39C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24FC91C-84B5-B02A-BC72-97BEA04C5F2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88087885-1209-6494-CCDD-C7BC8932D7B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1C6262C3-61F3-6C48-1B0E-2B15077E0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34BDA974-5CA5-6D82-01F4-80F6DF316C6E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C44C7D0-B995-34EE-4D5B-1CA21A25D0C6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6156D20C-460F-53A4-2393-7145C84E6B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7068FE28-EB38-3F97-8C2B-03947AD5CD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5AE70902-E053-F43C-4BFF-92677A5947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573308"/>
            <a:ext cx="7184112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Первый шаг. Страшные сторис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93790" y="1445203"/>
            <a:ext cx="755642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Первый опыт публичности — короткие сторис в соцсетях. Страх камеры был огромным: «Неинтересно, не умею говорить, зачем это нужно?»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93790" y="226066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793790" y="2558080"/>
            <a:ext cx="3683913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7" name="Text 4"/>
          <p:cNvSpPr/>
          <p:nvPr/>
        </p:nvSpPr>
        <p:spPr>
          <a:xfrm>
            <a:off x="793790" y="2697978"/>
            <a:ext cx="2559606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Преодоление страхов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793790" y="3105767"/>
            <a:ext cx="3683913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Первые видео давались с трудом — страх камеры, неуверенность в голосе, сомнения в ценности контента.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666178" y="226066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666178" y="2558080"/>
            <a:ext cx="3684032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1" name="Text 8"/>
          <p:cNvSpPr/>
          <p:nvPr/>
        </p:nvSpPr>
        <p:spPr>
          <a:xfrm>
            <a:off x="4666178" y="2697978"/>
            <a:ext cx="2486620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Публикация контента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4666178" y="3105767"/>
            <a:ext cx="3684032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Короткие видео о работе, деталях проектов и профессиональном подходе к дизайну интерьеров.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93790" y="4340683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793790" y="4638102"/>
            <a:ext cx="7556421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5" name="Text 12"/>
          <p:cNvSpPr/>
          <p:nvPr/>
        </p:nvSpPr>
        <p:spPr>
          <a:xfrm>
            <a:off x="793790" y="4778000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Первые результаты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793790" y="5185789"/>
            <a:ext cx="755642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Вовлечённость аудитории, доверие заказчиков, первые новые обращения от потенциальных клиентов.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793790" y="6142575"/>
            <a:ext cx="7556421" cy="1102757"/>
          </a:xfrm>
          <a:prstGeom prst="roundRect">
            <a:avLst>
              <a:gd name="adj" fmla="val 15388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66" y="6434040"/>
            <a:ext cx="235625" cy="188476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06366" y="6378081"/>
            <a:ext cx="6755368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Даже маленький шаг уже открывает возможности и формирует личный бренд.</a:t>
            </a:r>
            <a:endParaRPr lang="en-US" sz="1450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5572092-A3F7-0919-93C7-254FF76A63E3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1A2E679-79C6-A0C3-69A1-DD5149E523A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94CE9E45-EB69-A62B-B987-F8EF832DAC6F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7CD8B137-9ABA-C830-8370-39C373BDD6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6741C233-6BA7-4861-B92D-CD0FD53AA9B0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173240F-3B24-6971-F7A0-E968F8FE227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2A2780F3-5639-19CE-1FB0-4531F2D1F1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F5CA3A44-7200-8114-2EFE-7AC61BB9BE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19BB624B-B6F7-8BEE-F8A7-C9978B3F2D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77C9BB2-ACAC-3FB1-C15D-77C790D90B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4750" t="31362" r="9018"/>
          <a:stretch>
            <a:fillRect/>
          </a:stretch>
        </p:blipFill>
        <p:spPr>
          <a:xfrm>
            <a:off x="9173816" y="839700"/>
            <a:ext cx="4560733" cy="57599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252234"/>
            <a:ext cx="4217551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Дизайн-интенсивы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280190" y="1032331"/>
            <a:ext cx="75564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Следующий шаг — делиться опытом с коллегами. Я начала проводить интенсивы для дизайнеров.</a:t>
            </a:r>
            <a:endParaRPr lang="en-US" sz="1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1761946"/>
            <a:ext cx="421719" cy="42171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2394525"/>
            <a:ext cx="272986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Структурирование знаний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6280190" y="2759214"/>
            <a:ext cx="75564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Необходимость систематизировать свой профессиональный опыт и методологию работы с проектами.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636347"/>
            <a:ext cx="421719" cy="42171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80190" y="4268926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 навыков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6280190" y="4633615"/>
            <a:ext cx="75564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Учиться говорить о подходах и решениях, объяснять сложные концепции простым языком.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240833"/>
            <a:ext cx="421719" cy="42171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280190" y="5873412"/>
            <a:ext cx="2209443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 ценности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6280190" y="6238101"/>
            <a:ext cx="75564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Осознание ценности своего опыта и возможности передать его другим специалистам.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6280190" y="6697801"/>
            <a:ext cx="75564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FF7047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Фокус сместился с «как я выгляжу» на «чем могу быть полезна другим».</a:t>
            </a:r>
            <a:r>
              <a:rPr lang="en-US" sz="13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Это укрепило уверенность и экспертность.</a:t>
            </a:r>
            <a:endParaRPr lang="en-US" sz="13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698CEF2-467D-D414-9BE5-CB873FF792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495" y="278522"/>
            <a:ext cx="4900773" cy="7007853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BAD8B15-BFC0-7BBC-15AB-01051ABC90C3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587B40C-765B-3AB7-81CA-030C5B26A10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2A78DA6-2CC8-5408-3EC0-F5B027B0CD51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5505C2F4-EBB4-22AC-CF49-6BD900E921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49536269-079F-C74E-7499-BB21444B9F6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CF850C6F-2D6D-7DEA-6EC5-D3E56B47F2EC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0C9249B5-20C5-B925-F57A-32FD51BA20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DFF2C5BB-EBC8-1322-16DD-79CC774AE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11A034DA-13A0-934A-74C3-5EB59D4EEC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1099" y="491568"/>
            <a:ext cx="305585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33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Преподавание в школе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71099" y="1040327"/>
            <a:ext cx="13678614" cy="171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Преподавание в школе дизайна стало новым уровнем публичности и профессионального развития</a:t>
            </a:r>
            <a:r>
              <a:rPr lang="en-US" sz="8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19" y="1400032"/>
            <a:ext cx="978680" cy="11743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55349" y="1601191"/>
            <a:ext cx="1338620" cy="167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Системный подход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755349" y="1832649"/>
            <a:ext cx="13036153" cy="171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Необходимость создания структурированной программы обучения и методических материалов для студентов.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19" y="2042493"/>
            <a:ext cx="978680" cy="11743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55349" y="2384329"/>
            <a:ext cx="1420773" cy="167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Удержание внимания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1755349" y="2615787"/>
            <a:ext cx="13036153" cy="171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Важно удерживать внимание аудитории и доносить ценность каждого урока и практического задания.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19" y="2684954"/>
            <a:ext cx="978680" cy="11743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55349" y="3157420"/>
            <a:ext cx="1340168" cy="167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Работа с вопросами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755349" y="3388877"/>
            <a:ext cx="13036153" cy="1712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Взаимодействие со студентами помогает лучше понимать собственный опыт и находить новые решения</a:t>
            </a:r>
            <a:r>
              <a:rPr lang="en-US" sz="8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dirty="0"/>
          </a:p>
        </p:txBody>
      </p:sp>
      <p:sp>
        <p:nvSpPr>
          <p:cNvPr id="14" name="Text 8"/>
          <p:cNvSpPr/>
          <p:nvPr/>
        </p:nvSpPr>
        <p:spPr>
          <a:xfrm>
            <a:off x="6870455" y="4048824"/>
            <a:ext cx="6708696" cy="606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Это дало навыки публичных выступлений, структурирования</a:t>
            </a:r>
            <a:endParaRPr lang="ru-RU" sz="16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ru-RU" sz="16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мысли и уверенности в себе как эксперте</a:t>
            </a:r>
            <a:r>
              <a:rPr lang="en-US" sz="8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45BC96B-B0A3-6C4A-631F-A95DA122B243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5A338B8-8597-3E82-88C4-C45AC132E44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D676D64B-7F82-824D-6636-83841D5856D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02E0530D-2D1D-63D8-D737-117FEF08DA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9ECD43AA-16EF-661B-3F15-7CC5BACABD5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550F1A7-AE77-3A1C-897B-B28D269851A6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2241A2E1-98C0-9A58-CED9-B47E9B5A8C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6CE11CC1-91F4-62F2-8F7F-3F65AEF079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1A345E35-3849-B5AE-E794-289E6E69E8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6FE81D8-C08F-C303-E7B2-1C0F9C7622F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8167" t="38316"/>
          <a:stretch>
            <a:fillRect/>
          </a:stretch>
        </p:blipFill>
        <p:spPr>
          <a:xfrm>
            <a:off x="811117" y="4017862"/>
            <a:ext cx="5414482" cy="360542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EE1A08E-22BE-9262-FD31-D52D7376B43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0550" b="9038"/>
          <a:stretch>
            <a:fillRect/>
          </a:stretch>
        </p:blipFill>
        <p:spPr>
          <a:xfrm>
            <a:off x="11188335" y="4988476"/>
            <a:ext cx="2862116" cy="230147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837358D-31D2-BD1B-A3A2-B1F0D357F1A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0550" b="10362"/>
          <a:stretch>
            <a:fillRect/>
          </a:stretch>
        </p:blipFill>
        <p:spPr>
          <a:xfrm>
            <a:off x="7315200" y="4988476"/>
            <a:ext cx="2910016" cy="230147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637461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Телевидение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1555194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Выход на ТВ стал серьезным вызовом и мощным инструментом профессионального развития.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503432" y="2413516"/>
            <a:ext cx="22860" cy="4191238"/>
          </a:xfrm>
          <a:prstGeom prst="roundRect">
            <a:avLst>
              <a:gd name="adj" fmla="val 781396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6703814" y="2625328"/>
            <a:ext cx="595313" cy="22860"/>
          </a:xfrm>
          <a:prstGeom prst="roundRect">
            <a:avLst>
              <a:gd name="adj" fmla="val 781396"/>
            </a:avLst>
          </a:prstGeom>
          <a:solidFill>
            <a:srgbClr val="FF7047"/>
          </a:solidFill>
          <a:ln/>
        </p:spPr>
      </p:sp>
      <p:sp>
        <p:nvSpPr>
          <p:cNvPr id="7" name="Shape 4"/>
          <p:cNvSpPr/>
          <p:nvPr/>
        </p:nvSpPr>
        <p:spPr>
          <a:xfrm>
            <a:off x="6280190" y="2413516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354604" y="2450723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495818" y="2481739"/>
            <a:ext cx="252162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Технические навыки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7495818" y="2910959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Работа </a:t>
            </a:r>
            <a:r>
              <a:rPr lang="ru-RU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 оператором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взаимодействие с камерой, понимание </a:t>
            </a:r>
            <a:r>
              <a:rPr lang="ru-RU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озвучки 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 ограничений по времени.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703814" y="4154686"/>
            <a:ext cx="595313" cy="22860"/>
          </a:xfrm>
          <a:prstGeom prst="roundRect">
            <a:avLst>
              <a:gd name="adj" fmla="val 781396"/>
            </a:avLst>
          </a:prstGeom>
          <a:solidFill>
            <a:srgbClr val="FF7047"/>
          </a:solidFill>
          <a:ln/>
        </p:spPr>
      </p:sp>
      <p:sp>
        <p:nvSpPr>
          <p:cNvPr id="12" name="Shape 9"/>
          <p:cNvSpPr/>
          <p:nvPr/>
        </p:nvSpPr>
        <p:spPr>
          <a:xfrm>
            <a:off x="6280190" y="3942874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54604" y="398008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7495818" y="4011097"/>
            <a:ext cx="322754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Коммуникативные навыки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7495818" y="4440317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Научилась формулировать мысли коротко и ясно, доносить сложные идеи простым языком.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6703814" y="5684044"/>
            <a:ext cx="595313" cy="22860"/>
          </a:xfrm>
          <a:prstGeom prst="roundRect">
            <a:avLst>
              <a:gd name="adj" fmla="val 781396"/>
            </a:avLst>
          </a:prstGeom>
          <a:solidFill>
            <a:srgbClr val="FF7047"/>
          </a:solidFill>
          <a:ln/>
        </p:spPr>
      </p:sp>
      <p:sp>
        <p:nvSpPr>
          <p:cNvPr id="17" name="Shape 14"/>
          <p:cNvSpPr/>
          <p:nvPr/>
        </p:nvSpPr>
        <p:spPr>
          <a:xfrm>
            <a:off x="6280190" y="5472232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54604" y="550943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7495818" y="5540454"/>
            <a:ext cx="304776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Профессиональный рост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7495818" y="5969675"/>
            <a:ext cx="634079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Новые знакомства в индустрии, рост авторитета среди коллег и потенциальных заказчиков.</a:t>
            </a:r>
            <a:endParaRPr lang="en-US" sz="1550" dirty="0"/>
          </a:p>
        </p:txBody>
      </p:sp>
      <p:sp>
        <p:nvSpPr>
          <p:cNvPr id="21" name="Text 18"/>
          <p:cNvSpPr/>
          <p:nvPr/>
        </p:nvSpPr>
        <p:spPr>
          <a:xfrm>
            <a:off x="6577846" y="7051238"/>
            <a:ext cx="72587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Телевидение показало, что медийность расширяет границы и возможности.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6280190" y="6827996"/>
            <a:ext cx="22860" cy="764024"/>
          </a:xfrm>
          <a:prstGeom prst="rect">
            <a:avLst/>
          </a:prstGeom>
          <a:solidFill>
            <a:srgbClr val="FF7047"/>
          </a:solidFill>
          <a:ln/>
        </p:spPr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7185823-19D1-AAB5-A5E7-688A6B9BC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75" y="3925306"/>
            <a:ext cx="2538082" cy="338410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E7B7D05-F3D0-CF7A-C0A0-FD3C96AA1EDA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BA6A8091-F9C7-F605-9816-66CF1080EF2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0596C2B7-D358-3B71-CE55-968866737462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AD2AF559-7B11-8287-A102-2476E10FF4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8" name="Группа 27">
                <a:extLst>
                  <a:ext uri="{FF2B5EF4-FFF2-40B4-BE49-F238E27FC236}">
                    <a16:creationId xmlns:a16="http://schemas.microsoft.com/office/drawing/2014/main" id="{EE138065-FDBB-DC18-959B-3362445584A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6F15DA5-3133-FBC6-2FFF-B3BE1D9472C2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485A55B2-3530-F410-0F6D-68D1D2EEA2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F745B77C-5B44-DBEB-59F9-F708D677A8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BE46006F-3043-7C15-2DA2-213F2EB1D0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2970BD8-E45C-EBEF-8A6E-458D51CDDF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1" y="405085"/>
            <a:ext cx="5882759" cy="32657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2EF0FE5-F4D3-C2CC-600F-C241948D83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8453" y="3942874"/>
            <a:ext cx="2931388" cy="163227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F12897C-6FE0-A080-7EDB-8BBE1FA2AA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5358" y="5702406"/>
            <a:ext cx="1849720" cy="18046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57941" y="460533"/>
            <a:ext cx="4465558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Радио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5932230" y="1421622"/>
            <a:ext cx="869817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Радио стало </a:t>
            </a:r>
            <a:r>
              <a:rPr lang="ru-RU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жирной </a:t>
            </a: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точкой медийного пути и открыло новые </a:t>
            </a:r>
            <a:endParaRPr lang="ru-RU" sz="14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горизонты профессионального развития.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192798" y="2342436"/>
            <a:ext cx="3736300" cy="2401610"/>
          </a:xfrm>
          <a:prstGeom prst="roundRect">
            <a:avLst>
              <a:gd name="adj" fmla="val 669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379012" y="2528649"/>
            <a:ext cx="535781" cy="535781"/>
          </a:xfrm>
          <a:prstGeom prst="roundRect">
            <a:avLst>
              <a:gd name="adj" fmla="val 17064968"/>
            </a:avLst>
          </a:prstGeom>
          <a:solidFill>
            <a:srgbClr val="FF7047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6292" y="2645807"/>
            <a:ext cx="241102" cy="3013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79012" y="3243024"/>
            <a:ext cx="2297906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Голос и уверенность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6379012" y="3700582"/>
            <a:ext cx="336387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Развитие навыков работы с голосом, искренность в общении с аудиторией.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10107692" y="2342436"/>
            <a:ext cx="3736419" cy="2401610"/>
          </a:xfrm>
          <a:prstGeom prst="roundRect">
            <a:avLst>
              <a:gd name="adj" fmla="val 669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0293906" y="2528649"/>
            <a:ext cx="535781" cy="535781"/>
          </a:xfrm>
          <a:prstGeom prst="roundRect">
            <a:avLst>
              <a:gd name="adj" fmla="val 17064968"/>
            </a:avLst>
          </a:prstGeom>
          <a:solidFill>
            <a:srgbClr val="FF7047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1186" y="2645807"/>
            <a:ext cx="241102" cy="30134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293906" y="324302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 аудитории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10293906" y="3700582"/>
            <a:ext cx="3363992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Доступ к различным сегментам аудитории, партнёрства, совместные проекты.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192798" y="4922639"/>
            <a:ext cx="7651313" cy="1830110"/>
          </a:xfrm>
          <a:prstGeom prst="roundRect">
            <a:avLst>
              <a:gd name="adj" fmla="val 878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379012" y="5108853"/>
            <a:ext cx="535781" cy="535781"/>
          </a:xfrm>
          <a:prstGeom prst="roundRect">
            <a:avLst>
              <a:gd name="adj" fmla="val 17064968"/>
            </a:avLst>
          </a:prstGeom>
          <a:solidFill>
            <a:srgbClr val="FF7047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6292" y="5226010"/>
            <a:ext cx="241102" cy="30134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379012" y="5823228"/>
            <a:ext cx="228385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Доверие экспертизе</a:t>
            </a:r>
            <a:endParaRPr lang="en-US" sz="1750" dirty="0"/>
          </a:p>
        </p:txBody>
      </p:sp>
      <p:sp>
        <p:nvSpPr>
          <p:cNvPr id="19" name="Text 13"/>
          <p:cNvSpPr/>
          <p:nvPr/>
        </p:nvSpPr>
        <p:spPr>
          <a:xfrm>
            <a:off x="6379012" y="6280785"/>
            <a:ext cx="727888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Радио формирует доверие к эксперту, открывает двери для совместных инициатив.</a:t>
            </a:r>
            <a:endParaRPr lang="en-US" sz="14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2AD62CC-DC9E-2702-02DB-8E26C905B65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DC5AADB-D4A3-30EE-A601-DE87A1DB4A6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3E81EBF3-6C81-E422-992B-7223F9F3552B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9830F9FA-E442-45AC-35DA-A0B02E7B0B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3F68560D-0959-4A93-15C6-86BCC4A8851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C172884-6572-26AE-57C4-F5F930EABAB2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6D53BC2F-84DD-866D-B09D-8AB4829246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F9408986-17DF-44A2-EC6B-C897BD69E3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7930367F-C803-517D-76B2-FDA5DC2338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028CD37-2C5F-974F-EDE7-8353E03030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242" y="624389"/>
            <a:ext cx="4749127" cy="63321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57941" y="460533"/>
            <a:ext cx="4465558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ru-RU" sz="35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Мои гости:</a:t>
            </a:r>
            <a:endParaRPr lang="en-US" sz="3500" dirty="0"/>
          </a:p>
        </p:txBody>
      </p:sp>
      <p:sp>
        <p:nvSpPr>
          <p:cNvPr id="20" name="Text 14"/>
          <p:cNvSpPr/>
          <p:nvPr/>
        </p:nvSpPr>
        <p:spPr>
          <a:xfrm>
            <a:off x="6357941" y="6956558"/>
            <a:ext cx="676988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Медийность здесь становится реальным конкурентным преимуществом.</a:t>
            </a:r>
            <a:endParaRPr lang="en-US" sz="14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2AD62CC-DC9E-2702-02DB-8E26C905B65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DC5AADB-D4A3-30EE-A601-DE87A1DB4A6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3E81EBF3-6C81-E422-992B-7223F9F3552B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9830F9FA-E442-45AC-35DA-A0B02E7B0B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3F68560D-0959-4A93-15C6-86BCC4A88515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C172884-6572-26AE-57C4-F5F930EABAB2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6D53BC2F-84DD-866D-B09D-8AB4829246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F9408986-17DF-44A2-EC6B-C897BD69E3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7930367F-C803-517D-76B2-FDA5DC2338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FE02972-60F5-5C5C-1633-6576DC6D39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55" y="0"/>
            <a:ext cx="5401465" cy="764046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D2EA207-4A1E-A96E-76F3-51C872AE31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487" b="1671"/>
          <a:stretch>
            <a:fillRect/>
          </a:stretch>
        </p:blipFill>
        <p:spPr>
          <a:xfrm>
            <a:off x="5981948" y="1138226"/>
            <a:ext cx="2924907" cy="5564646"/>
          </a:xfrm>
          <a:prstGeom prst="rect">
            <a:avLst/>
          </a:prstGeom>
        </p:spPr>
      </p:pic>
      <p:sp>
        <p:nvSpPr>
          <p:cNvPr id="34" name="Text 0">
            <a:extLst>
              <a:ext uri="{FF2B5EF4-FFF2-40B4-BE49-F238E27FC236}">
                <a16:creationId xmlns:a16="http://schemas.microsoft.com/office/drawing/2014/main" id="{4F1BD372-1B36-DA55-D933-5083447666D9}"/>
              </a:ext>
            </a:extLst>
          </p:cNvPr>
          <p:cNvSpPr/>
          <p:nvPr/>
        </p:nvSpPr>
        <p:spPr>
          <a:xfrm>
            <a:off x="9742884" y="476672"/>
            <a:ext cx="4373807" cy="2326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350"/>
              </a:lnSpc>
            </a:pPr>
            <a:r>
              <a:rPr lang="ru-RU" sz="1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Гости моей программы эксперты, </a:t>
            </a:r>
          </a:p>
          <a:p>
            <a:pPr>
              <a:lnSpc>
                <a:spcPts val="4350"/>
              </a:lnSpc>
            </a:pPr>
            <a:r>
              <a:rPr lang="ru-RU" sz="1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предприниматели, </a:t>
            </a:r>
          </a:p>
          <a:p>
            <a:pPr>
              <a:lnSpc>
                <a:spcPts val="4350"/>
              </a:lnSpc>
            </a:pPr>
            <a:r>
              <a:rPr lang="ru-RU" sz="1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руководители в разных </a:t>
            </a:r>
          </a:p>
          <a:p>
            <a:pPr>
              <a:lnSpc>
                <a:spcPts val="4350"/>
              </a:lnSpc>
            </a:pPr>
            <a:r>
              <a:rPr lang="ru-RU" sz="1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сферах бизнеса. </a:t>
            </a:r>
            <a:endParaRPr lang="en-US" sz="16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001FC97-09FA-0E14-A046-CBA45C890E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2883" y="3056726"/>
            <a:ext cx="1825817" cy="324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14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91629"/>
            <a:ext cx="8522613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Медийность как ресурс для бизнеса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93790" y="1357822"/>
            <a:ext cx="13042821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Медийность трансформирует дизайнерский бизнес, создавая множественные точки роста и развития.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2455783" y="2304011"/>
            <a:ext cx="240827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Укрепление доверия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93790" y="2711800"/>
            <a:ext cx="4070271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Заказчики быстрее соглашаются на проект, видя вашу экспертность в медиапространстве.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834" y="1871576"/>
            <a:ext cx="4336733" cy="4336733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160" y="2971416"/>
            <a:ext cx="282059" cy="35254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66340" y="1944204"/>
            <a:ext cx="3464243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клиентской базы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766340" y="2351993"/>
            <a:ext cx="4070271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Привлечение новых заказчиков через сторис, публикации, эфиры и другие медийные активности.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834" y="1871576"/>
            <a:ext cx="4336733" cy="4336733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3158" y="2420038"/>
            <a:ext cx="282059" cy="35254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60637" y="3685136"/>
            <a:ext cx="3158490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Партнёрские предложения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9860637" y="4092925"/>
            <a:ext cx="3975973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Производители, школы, бренды сами ищут сотрудничество с медийными экспертами.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6834" y="1871576"/>
            <a:ext cx="4336733" cy="4336733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1979" y="3863670"/>
            <a:ext cx="282059" cy="352544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766340" y="5124364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экспертности</a:t>
            </a:r>
            <a:endParaRPr lang="en-US" sz="1850" dirty="0"/>
          </a:p>
        </p:txBody>
      </p:sp>
      <p:sp>
        <p:nvSpPr>
          <p:cNvPr id="17" name="Text 9"/>
          <p:cNvSpPr/>
          <p:nvPr/>
        </p:nvSpPr>
        <p:spPr>
          <a:xfrm>
            <a:off x="9766340" y="5532153"/>
            <a:ext cx="407027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Чем больше делишься знаниями, тем глубже понимаешь свои процессы и методологию.</a:t>
            </a:r>
            <a:endParaRPr lang="en-US" sz="14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6834" y="1871576"/>
            <a:ext cx="4336733" cy="433673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3158" y="5307184"/>
            <a:ext cx="282059" cy="352544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2507218" y="4764557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Личный бренд</a:t>
            </a:r>
            <a:endParaRPr lang="en-US" sz="1850" dirty="0"/>
          </a:p>
        </p:txBody>
      </p:sp>
      <p:sp>
        <p:nvSpPr>
          <p:cNvPr id="21" name="Text 11"/>
          <p:cNvSpPr/>
          <p:nvPr/>
        </p:nvSpPr>
        <p:spPr>
          <a:xfrm>
            <a:off x="793790" y="5172346"/>
            <a:ext cx="407027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Узнаваемость равняется новым возможностям в профессиональной сфере.</a:t>
            </a:r>
            <a:endParaRPr lang="en-US" sz="14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6834" y="1871576"/>
            <a:ext cx="4336733" cy="4336733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6160" y="4755806"/>
            <a:ext cx="282059" cy="352544"/>
          </a:xfrm>
          <a:prstGeom prst="rect">
            <a:avLst/>
          </a:prstGeom>
        </p:spPr>
      </p:pic>
      <p:sp>
        <p:nvSpPr>
          <p:cNvPr id="24" name="Shape 12"/>
          <p:cNvSpPr/>
          <p:nvPr/>
        </p:nvSpPr>
        <p:spPr>
          <a:xfrm>
            <a:off x="793790" y="6666935"/>
            <a:ext cx="13042821" cy="801053"/>
          </a:xfrm>
          <a:prstGeom prst="roundRect">
            <a:avLst>
              <a:gd name="adj" fmla="val 21184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266" y="6958400"/>
            <a:ext cx="235625" cy="188476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1406366" y="6902441"/>
            <a:ext cx="1224176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Примеры:</a:t>
            </a: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сторис привели к проекту квартиры, эфир — к новым партнёрствам.</a:t>
            </a:r>
            <a:endParaRPr lang="en-US" sz="1450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3C98177-3E99-12A7-0958-C4C3E0320DD5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3BAD5EBF-0A26-AF59-79B7-06671F7CC22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E24FA1C2-32C0-25A0-DB25-E7BE511BE598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34A4BD04-D7EA-734F-BEFC-99ADA3468A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4AD981DB-02A2-10A0-DEDE-C94F79C97F6A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AA58539-4E7F-BA09-556B-DE83655621BD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958C3F5D-E392-7BC9-498A-3E857E09B9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9C6CBA00-EAD0-B203-86AF-3035310852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F01DBFA3-AA4F-10D0-8183-B80DCCE5B3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653883"/>
            <a:ext cx="7556421" cy="868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медийности: выставка </a:t>
            </a:r>
            <a:endParaRPr lang="ru-RU" sz="2700" dirty="0">
              <a:solidFill>
                <a:srgbClr val="0C0D0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«Русский дом»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6280190" y="1730446"/>
            <a:ext cx="7556421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Недавно я участвовала в крупнейшей выставке «Русский дом» — яркий пример того, как медийность открывает профессиональные возможности.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10235446" y="2487445"/>
            <a:ext cx="138827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050" dirty="0"/>
          </a:p>
        </p:txBody>
      </p:sp>
      <p:sp>
        <p:nvSpPr>
          <p:cNvPr id="7" name="Shape 3"/>
          <p:cNvSpPr/>
          <p:nvPr/>
        </p:nvSpPr>
        <p:spPr>
          <a:xfrm>
            <a:off x="10235446" y="2708187"/>
            <a:ext cx="3608784" cy="1524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8" name="Text 4"/>
          <p:cNvSpPr/>
          <p:nvPr/>
        </p:nvSpPr>
        <p:spPr>
          <a:xfrm>
            <a:off x="10235446" y="2808081"/>
            <a:ext cx="2580084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Отбор среди профессионалов</a:t>
            </a:r>
            <a:endParaRPr lang="en-US" sz="1400" b="1" dirty="0"/>
          </a:p>
        </p:txBody>
      </p:sp>
      <p:sp>
        <p:nvSpPr>
          <p:cNvPr id="9" name="Text 5"/>
          <p:cNvSpPr/>
          <p:nvPr/>
        </p:nvSpPr>
        <p:spPr>
          <a:xfrm>
            <a:off x="10235446" y="3163958"/>
            <a:ext cx="3608784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Среди 120 дизайнеров стала автором капсульной коллекции — это признание статуса и экспертности.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235446" y="3851544"/>
            <a:ext cx="138827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10235446" y="4072286"/>
            <a:ext cx="3608784" cy="1524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2" name="Text 8"/>
          <p:cNvSpPr/>
          <p:nvPr/>
        </p:nvSpPr>
        <p:spPr>
          <a:xfrm>
            <a:off x="10235446" y="4172180"/>
            <a:ext cx="19272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Демонстрация уровня</a:t>
            </a:r>
            <a:endParaRPr lang="en-US" sz="1400" b="1" dirty="0"/>
          </a:p>
        </p:txBody>
      </p:sp>
      <p:sp>
        <p:nvSpPr>
          <p:cNvPr id="13" name="Text 9"/>
          <p:cNvSpPr/>
          <p:nvPr/>
        </p:nvSpPr>
        <p:spPr>
          <a:xfrm>
            <a:off x="10235446" y="4528057"/>
            <a:ext cx="3608784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Возможность показать профессиональный уровень, заявить о себе в индустрии.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0235446" y="5215643"/>
            <a:ext cx="138827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10235446" y="5436385"/>
            <a:ext cx="3608784" cy="1524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6" name="Text 12"/>
          <p:cNvSpPr/>
          <p:nvPr/>
        </p:nvSpPr>
        <p:spPr>
          <a:xfrm>
            <a:off x="10235446" y="5536279"/>
            <a:ext cx="173664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Новые связи</a:t>
            </a:r>
            <a:endParaRPr lang="en-US" sz="1350" b="1" dirty="0"/>
          </a:p>
        </p:txBody>
      </p:sp>
      <p:sp>
        <p:nvSpPr>
          <p:cNvPr id="17" name="Text 13"/>
          <p:cNvSpPr/>
          <p:nvPr/>
        </p:nvSpPr>
        <p:spPr>
          <a:xfrm>
            <a:off x="10235446" y="5892156"/>
            <a:ext cx="3608784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Найти партнёров, закрепиться в профессиональной среде, расширить деловые контакты.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5739396" y="7095540"/>
            <a:ext cx="7348061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Выставки — это серьёзная медийная история, которая формирует конкурентное преимущество.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5674015" y="6897172"/>
            <a:ext cx="15240" cy="534710"/>
          </a:xfrm>
          <a:prstGeom prst="rect">
            <a:avLst/>
          </a:prstGeom>
          <a:solidFill>
            <a:srgbClr val="FF7047"/>
          </a:solidFill>
          <a:ln/>
        </p:spPr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AD473EC-A8BA-D30B-0183-A01F779793B7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7880E30-0773-4E93-0C60-1584335F776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EFFB30D-5BCF-617C-DA53-CF485654AA95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1E7E0E26-881A-D805-2965-B4DBFB403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64293CFC-514D-8E2A-6AE2-19434E4EA4ED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AB8866B-34A8-9042-B33E-3BB7B484ACFA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07014FA5-31DC-8E24-3F43-A9144636A3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67AF82AA-CF5F-15E3-8AB3-A4942173A7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FF263E84-2AC8-17CC-0B34-BA4B04E9ED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8BD0E05-2E3B-90A4-F4CF-DAB8858DD77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455" b="19902"/>
          <a:stretch>
            <a:fillRect/>
          </a:stretch>
        </p:blipFill>
        <p:spPr>
          <a:xfrm>
            <a:off x="6108948" y="2383384"/>
            <a:ext cx="3712964" cy="420097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EB5DCA4-3F2C-A99B-4059-89233F6B10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55" y="204512"/>
            <a:ext cx="2476855" cy="547560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48BE466-0739-CEFE-2F6B-F41367FCB5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4593" y="240910"/>
            <a:ext cx="2559813" cy="280868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D665615-3308-7C85-C47E-67C36401FCB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632" b="10810"/>
          <a:stretch>
            <a:fillRect/>
          </a:stretch>
        </p:blipFill>
        <p:spPr>
          <a:xfrm>
            <a:off x="367805" y="5251250"/>
            <a:ext cx="4835175" cy="238139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C558B87-C86D-CFBA-9C05-34CFBE6234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46811" y="3147743"/>
            <a:ext cx="2848604" cy="20163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18625"/>
            <a:ext cx="7043380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начать путь к медийности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93790" y="1584817"/>
            <a:ext cx="13042821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Начинать можно с маленьких шагов — не нужно сразу покорять большие площадки. Медийность строится постепенно, через практику и постоянное развитие навыков публичного выступления.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93790" y="2400276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93790" y="2697694"/>
            <a:ext cx="6427113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2837593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Короткие форматы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93790" y="3245382"/>
            <a:ext cx="6427113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Начните с коротких сторис длительностью 15 секунд, создавайте рилсы и публикации. Эти форматы позволяют быстро получить обратную связь и привыкнуть к камере без больших временных затрат.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409378" y="2400276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09378" y="2697694"/>
            <a:ext cx="6427232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0" name="Text 8"/>
          <p:cNvSpPr/>
          <p:nvPr/>
        </p:nvSpPr>
        <p:spPr>
          <a:xfrm>
            <a:off x="7409378" y="2837593"/>
            <a:ext cx="250388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Совместные проекты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409378" y="3245382"/>
            <a:ext cx="6427232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Участвуйте в совместных эфирах и вебинарах с коллегами. Это поможет снизить напряжение и получить поддержку от единомышленников, а также расширить аудиторию.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93790" y="4480298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793790" y="4777716"/>
            <a:ext cx="6427113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4" name="Text 12"/>
          <p:cNvSpPr/>
          <p:nvPr/>
        </p:nvSpPr>
        <p:spPr>
          <a:xfrm>
            <a:off x="793790" y="4917615"/>
            <a:ext cx="2478524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Безопасная практика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93790" y="5325404"/>
            <a:ext cx="6427113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Тренируйтесь на безопасной аудитории — коллегах и друзьях. Они дадут честную обратную связь и помогут преодолеть первоначальный страх перед камерой.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7409378" y="4480298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7409378" y="4777716"/>
            <a:ext cx="6427232" cy="2286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8" name="Text 16"/>
          <p:cNvSpPr/>
          <p:nvPr/>
        </p:nvSpPr>
        <p:spPr>
          <a:xfrm>
            <a:off x="7409378" y="4917615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 форматов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7409378" y="5325404"/>
            <a:ext cx="6427232" cy="905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Подкасты, интервью и радио оставьте на потом, когда наберётесь опыта в более простых форматах. Постепенное усложнение — ключ к успеху.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93790" y="6573620"/>
            <a:ext cx="13042821" cy="801053"/>
          </a:xfrm>
          <a:prstGeom prst="roundRect">
            <a:avLst>
              <a:gd name="adj" fmla="val 21184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66" y="6865085"/>
            <a:ext cx="235625" cy="1884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406366" y="6809126"/>
            <a:ext cx="1224176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Главное правило:</a:t>
            </a: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не ждите идеала, а действуйте. Каждый шаг приближает вас к цели, даже если кажется несовершенным.</a:t>
            </a:r>
            <a:endParaRPr lang="en-US" sz="145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969C083-CA60-AF3B-3704-561593CD9A69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1D26DFF-767C-CD7A-7114-7A9F8EF8459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B4ABA39-D4F2-D255-A854-AA1228A83B1F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0357C20E-DF36-B4AC-B605-2C555A92D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C40AEBB2-F5F5-E00C-26D7-17C9CADE36A0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56F7900-F3C7-51D9-DD26-7283CCF48EC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77BFF8AE-3DEC-FEA7-7858-85E2059139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202FB783-CE80-043B-0364-BAE436C1F2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543B8219-829B-5207-E49A-43F3FE629E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3879" y="380762"/>
            <a:ext cx="4531757" cy="389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3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Принципы уверенного старта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53760" y="909077"/>
            <a:ext cx="13522643" cy="659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Успешное начало медийного пути основывается на трёх фундаментальных принципах, которые помогут </a:t>
            </a:r>
            <a:endParaRPr lang="ru-RU" sz="16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преодолеть страхи и сомнения. Эти принципы проверены практикой и работают для всех, кто готов действовать</a:t>
            </a:r>
            <a:r>
              <a:rPr lang="en-US" sz="9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553879" y="1780217"/>
            <a:ext cx="3972059" cy="1672697"/>
          </a:xfrm>
          <a:prstGeom prst="roundRect">
            <a:avLst>
              <a:gd name="adj" fmla="val 842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6038" y="1912378"/>
            <a:ext cx="2514124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Действие важнее совершенства</a:t>
            </a:r>
            <a:endParaRPr lang="en-US" sz="1400" b="1" dirty="0"/>
          </a:p>
        </p:txBody>
      </p:sp>
      <p:sp>
        <p:nvSpPr>
          <p:cNvPr id="6" name="Text 4"/>
          <p:cNvSpPr/>
          <p:nvPr/>
        </p:nvSpPr>
        <p:spPr>
          <a:xfrm>
            <a:off x="686038" y="2181816"/>
            <a:ext cx="3711301" cy="797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Делайте, даже если не идеально — идеала не существует. Каждый контент можно улучшить, но только через практику и реальный опыт. Стремление к совершенству часто становится препятствием для начала.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856323" y="1780218"/>
            <a:ext cx="4424482" cy="1672696"/>
          </a:xfrm>
          <a:prstGeom prst="roundRect">
            <a:avLst>
              <a:gd name="adj" fmla="val 842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88482" y="1912378"/>
            <a:ext cx="155769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Фокус на аудитории</a:t>
            </a:r>
            <a:endParaRPr lang="en-US" sz="1400" b="1" dirty="0"/>
          </a:p>
        </p:txBody>
      </p:sp>
      <p:sp>
        <p:nvSpPr>
          <p:cNvPr id="9" name="Text 7"/>
          <p:cNvSpPr/>
          <p:nvPr/>
        </p:nvSpPr>
        <p:spPr>
          <a:xfrm>
            <a:off x="4988482" y="2181816"/>
            <a:ext cx="4160163" cy="598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Концентрируйтесь на ценности для аудитории, а не на оценке себя. Когда вы думаете о том, как помочь зрителям, страх отходит на второй план. Ваша экспертность важнее внешнего вида.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651921" y="1780218"/>
            <a:ext cx="4424482" cy="1672696"/>
          </a:xfrm>
          <a:prstGeom prst="roundRect">
            <a:avLst>
              <a:gd name="adj" fmla="val 842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84080" y="1912378"/>
            <a:ext cx="1557695" cy="194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Ошибки как рост</a:t>
            </a:r>
            <a:endParaRPr lang="en-US" sz="1400" b="1" dirty="0"/>
          </a:p>
        </p:txBody>
      </p:sp>
      <p:sp>
        <p:nvSpPr>
          <p:cNvPr id="12" name="Text 10"/>
          <p:cNvSpPr/>
          <p:nvPr/>
        </p:nvSpPr>
        <p:spPr>
          <a:xfrm>
            <a:off x="9784080" y="2181816"/>
            <a:ext cx="4160163" cy="598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Ошибки — это рост и обучение, с каждой попыткой становится легче. Не бойтесь оговорок или технических сбоев — они делают вас человечнее и ближе к аудитории.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23426" y="3727988"/>
            <a:ext cx="7805023" cy="887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Медийность — это не талант, а навык, который развивается через</a:t>
            </a:r>
            <a:endParaRPr lang="ru-RU" sz="16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постоянную практику и готовность выходить из зоны комфорта.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53879" y="3846324"/>
            <a:ext cx="15240" cy="199430"/>
          </a:xfrm>
          <a:prstGeom prst="rect">
            <a:avLst/>
          </a:prstGeom>
          <a:solidFill>
            <a:srgbClr val="FF7047"/>
          </a:solidFill>
          <a:ln/>
        </p:spPr>
      </p:sp>
      <p:sp>
        <p:nvSpPr>
          <p:cNvPr id="16" name="Text 13"/>
          <p:cNvSpPr/>
          <p:nvPr/>
        </p:nvSpPr>
        <p:spPr>
          <a:xfrm>
            <a:off x="553760" y="5203696"/>
            <a:ext cx="7670755" cy="167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Помните: каждый успешный медийный эксперт когда-то делал свой первый неуверенный шаг. Разница между теми, кто достиг успеха, и теми, кто остался в тени, заключается в готовности начать действовать несмотря на страхи.</a:t>
            </a:r>
            <a:endParaRPr lang="en-US" sz="1600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19FDCD6-6DA3-BCE1-553C-B9739BA0C3E9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3402AEF-7048-A61F-5DF9-6C493571356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D620AA56-A36E-8AB0-AB76-0FD02BD333E1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BA3625DC-871F-E543-6156-E96D973FC3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281D48DC-3787-A40C-3EAC-45093F90C77D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279447F-3061-821F-A4A3-A3736EC6C7A3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F108654F-26ED-DC87-D9BE-0D0000ED93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60E3070D-ED71-0CFE-82B3-034C100D1F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90DB0594-0A69-62FB-2809-CFADC6D0C1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F4CCC26-D6A5-8114-3BB9-E73D4214962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237" b="14897"/>
          <a:stretch>
            <a:fillRect/>
          </a:stretch>
        </p:blipFill>
        <p:spPr>
          <a:xfrm>
            <a:off x="10028343" y="3585074"/>
            <a:ext cx="3671636" cy="403821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1256" y="358378"/>
            <a:ext cx="2817733" cy="325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Финал и приглашение</a:t>
            </a:r>
            <a:r>
              <a:rPr lang="ru-RU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 передачу на радио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521256" y="1085008"/>
            <a:ext cx="6666786" cy="333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Я тоже когда-то боялась публичности. Но именно она открыла новые горизонты: радио, телевидение, выставки, партнёрства. Страх перед камерой и микрофоном казался непреодолимым, но каждый маленький шаг приводил к большим изменениям.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21256" y="2228504"/>
            <a:ext cx="6666786" cy="1627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Сегодня я приглашаю архитекторов, </a:t>
            </a:r>
            <a:r>
              <a:rPr lang="ru-RU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строителей, </a:t>
            </a: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поставщиков к себе на эфир: показать себя, рассказать опыт, стать заметными. Медийность стала не просто инструментом продвижения, а способом создания сообщества профессионалов.</a:t>
            </a: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Я уверена, что с каждым гостем из любой сферы я найду о чем поговорить)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200" dirty="0">
              <a:solidFill>
                <a:srgbClr val="55575A"/>
              </a:solidFill>
              <a:latin typeface="Manrope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35" y="4139377"/>
            <a:ext cx="4529257" cy="41695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5554" y="4687162"/>
            <a:ext cx="1303258" cy="162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Первый шаг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625554" y="4912547"/>
            <a:ext cx="4320897" cy="449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Каждый путь начинается с первого шага. </a:t>
            </a: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Возможно, сегодня кто-то из вас сделает его</a:t>
            </a:r>
            <a:r>
              <a:rPr lang="en-US" sz="8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691" y="4139377"/>
            <a:ext cx="4529257" cy="4169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154811" y="4687162"/>
            <a:ext cx="1303258" cy="162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5154811" y="4912547"/>
            <a:ext cx="4320897" cy="333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Медийность — это инструмент, который работает на вас и ваш бизнес, открывая новые возможности.</a:t>
            </a:r>
            <a:endParaRPr lang="en-US" sz="12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3948" y="4139377"/>
            <a:ext cx="4529257" cy="41695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684067" y="4687161"/>
            <a:ext cx="1303258" cy="2253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</a:t>
            </a:r>
            <a:r>
              <a:rPr lang="en-US" sz="10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</a:t>
            </a:r>
            <a:endParaRPr lang="en-US" sz="1000" dirty="0"/>
          </a:p>
        </p:txBody>
      </p:sp>
      <p:sp>
        <p:nvSpPr>
          <p:cNvPr id="14" name="Text 8"/>
          <p:cNvSpPr/>
          <p:nvPr/>
        </p:nvSpPr>
        <p:spPr>
          <a:xfrm>
            <a:off x="9684067" y="4912547"/>
            <a:ext cx="4320897" cy="449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Публичность приводит к партнёрствам,</a:t>
            </a:r>
            <a:endParaRPr lang="ru-RU" sz="1200" dirty="0">
              <a:solidFill>
                <a:srgbClr val="55575A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новым проектам и профессиональному росту.</a:t>
            </a:r>
            <a:endParaRPr lang="en-US" sz="1200" dirty="0"/>
          </a:p>
        </p:txBody>
      </p:sp>
      <p:sp>
        <p:nvSpPr>
          <p:cNvPr id="15" name="Shape 9"/>
          <p:cNvSpPr/>
          <p:nvPr/>
        </p:nvSpPr>
        <p:spPr>
          <a:xfrm>
            <a:off x="421240" y="5789552"/>
            <a:ext cx="13792203" cy="937464"/>
          </a:xfrm>
          <a:prstGeom prst="roundRect">
            <a:avLst>
              <a:gd name="adj" fmla="val 21192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</p:sp>
      <p:sp>
        <p:nvSpPr>
          <p:cNvPr id="17" name="Text 10"/>
          <p:cNvSpPr/>
          <p:nvPr/>
        </p:nvSpPr>
        <p:spPr>
          <a:xfrm>
            <a:off x="521256" y="5939883"/>
            <a:ext cx="13342751" cy="740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7047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Приглашение к действию:</a:t>
            </a:r>
            <a:r>
              <a:rPr lang="en-US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Если </a:t>
            </a:r>
            <a:r>
              <a:rPr lang="ru-RU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Вы </a:t>
            </a:r>
            <a:r>
              <a:rPr lang="en-US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архитектор </a:t>
            </a:r>
            <a:r>
              <a:rPr lang="ru-RU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строитель, </a:t>
            </a:r>
            <a:r>
              <a:rPr lang="en-US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мебельщик , </a:t>
            </a:r>
            <a:r>
              <a:rPr lang="en-US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поставщик</a:t>
            </a:r>
            <a:r>
              <a:rPr lang="ru-RU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предприниматель </a:t>
            </a:r>
            <a:r>
              <a:rPr lang="en-US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 готовы поделиться своим опытом</a:t>
            </a:r>
            <a:r>
              <a:rPr lang="ru-RU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ru-RU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рассказать о себе и своем бизнесе  </a:t>
            </a:r>
            <a:r>
              <a:rPr lang="en-US" sz="14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— добро пожаловать в мой эфир. 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3908762" y="6960521"/>
            <a:ext cx="6812875" cy="449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Ваша медийность начинается сегодня</a:t>
            </a:r>
            <a:endParaRPr lang="en-US" sz="28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8E3725C5-CD6F-572D-15F1-C8BF653A5F6A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53B68FEB-C6DD-0D70-97AE-480358466873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F9984FF9-44AE-16DD-7A3D-F5879918E78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BFF3BD3C-9F54-304D-5672-5C3878E63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AB2B5AE3-D0F3-C148-8E96-613251F49E83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979F846-BAEF-AA17-DCB9-0E02A5131A5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80F45594-31B0-6014-C025-9BA0D41D6C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F677B4F7-6A06-7E0D-2240-FB2BB5D3D3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67754173-8900-8FC1-7A46-13C41F0264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01C5CEC-F1CC-99A7-CB45-F42FE1F3D9C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3551" b="31320"/>
          <a:stretch>
            <a:fillRect/>
          </a:stretch>
        </p:blipFill>
        <p:spPr>
          <a:xfrm>
            <a:off x="8494286" y="905671"/>
            <a:ext cx="4986077" cy="30002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9A58-7425-F682-ACCE-8BF7610F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C7DEA3-5EE5-C785-3445-D3C9B6DDBC80}"/>
              </a:ext>
            </a:extLst>
          </p:cNvPr>
          <p:cNvSpPr/>
          <p:nvPr/>
        </p:nvSpPr>
        <p:spPr>
          <a:xfrm>
            <a:off x="7415897" y="461276"/>
            <a:ext cx="5306788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Контакты для участия</a:t>
            </a:r>
            <a:endParaRPr lang="en-US" sz="37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9E5CAE-A38C-3668-BE15-B3CF06A4D9DB}"/>
              </a:ext>
            </a:extLst>
          </p:cNvPr>
          <p:cNvSpPr/>
          <p:nvPr/>
        </p:nvSpPr>
        <p:spPr>
          <a:xfrm>
            <a:off x="6022013" y="1868979"/>
            <a:ext cx="3668907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Напишите мне в личные сообщения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600" dirty="0">
              <a:solidFill>
                <a:srgbClr val="55575A"/>
              </a:solidFill>
              <a:latin typeface="Manrope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176D5A1-AC2F-0CFB-E8B4-80305AB61D94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4107DC4-EEF3-D5AD-8320-D86A31C26CC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7B48C31-2512-D594-9872-F08765BB367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E13A3B79-4C3C-CBA8-6C8A-A021035F3E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1D9E43EE-F946-2B5C-F58D-3CEAF8F17D53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D07210-CDEB-570A-3257-B4B4C62E031F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AF7680A-A1D8-E6DC-1B1F-7CDBECA94B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7B1D572-FB8B-701C-CB3F-E000F3FFC6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0F723CFE-F8C9-F784-7FDB-FF264BA7FE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5" name="Text 2">
            <a:extLst>
              <a:ext uri="{FF2B5EF4-FFF2-40B4-BE49-F238E27FC236}">
                <a16:creationId xmlns:a16="http://schemas.microsoft.com/office/drawing/2014/main" id="{0E1552E5-12AF-03CB-192D-51054ED8C3C1}"/>
              </a:ext>
            </a:extLst>
          </p:cNvPr>
          <p:cNvSpPr/>
          <p:nvPr/>
        </p:nvSpPr>
        <p:spPr>
          <a:xfrm>
            <a:off x="6022012" y="2361250"/>
            <a:ext cx="3668907" cy="130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55575A"/>
                </a:solidFill>
                <a:latin typeface="Manrope" pitchFamily="34" charset="0"/>
              </a:rPr>
              <a:t>Готовы выйти в эфир?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55575A"/>
                </a:solidFill>
                <a:latin typeface="Manrope" pitchFamily="34" charset="0"/>
              </a:rPr>
              <a:t>Напишите мне в личные сообщения</a:t>
            </a:r>
            <a:r>
              <a:rPr lang="ru-RU" sz="1400" dirty="0">
                <a:solidFill>
                  <a:srgbClr val="55575A"/>
                </a:solidFill>
                <a:latin typeface="Manrope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Manrope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Manrope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Manrope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/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A5FE6B8A-9B8F-20A7-E9FF-36D2AC869BEA}"/>
              </a:ext>
            </a:extLst>
          </p:cNvPr>
          <p:cNvSpPr/>
          <p:nvPr/>
        </p:nvSpPr>
        <p:spPr>
          <a:xfrm>
            <a:off x="10270679" y="1863276"/>
            <a:ext cx="3668907" cy="63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Поделитесь свои м опытом – и вас услышат.</a:t>
            </a:r>
            <a:endParaRPr lang="ru-RU" sz="1600" dirty="0">
              <a:solidFill>
                <a:srgbClr val="55575A"/>
              </a:solidFill>
              <a:latin typeface="Manrope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/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B95C07A7-CBC3-B4ED-A23C-C22584B821BF}"/>
              </a:ext>
            </a:extLst>
          </p:cNvPr>
          <p:cNvSpPr/>
          <p:nvPr/>
        </p:nvSpPr>
        <p:spPr>
          <a:xfrm>
            <a:off x="6500200" y="5065510"/>
            <a:ext cx="3668907" cy="3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55575A"/>
                </a:solidFill>
                <a:latin typeface="Manrope" pitchFamily="34" charset="0"/>
              </a:rPr>
              <a:t>О передаче, радио и отзывы гостей.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Manrope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Manrope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B83EEE7-8BF3-48B4-DE42-5EC48A7DF1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1490" y="3063301"/>
            <a:ext cx="2867025" cy="4152900"/>
          </a:xfrm>
          <a:prstGeom prst="rect">
            <a:avLst/>
          </a:prstGeom>
        </p:spPr>
      </p:pic>
      <p:sp>
        <p:nvSpPr>
          <p:cNvPr id="39" name="Стрелка: вправо 38">
            <a:extLst>
              <a:ext uri="{FF2B5EF4-FFF2-40B4-BE49-F238E27FC236}">
                <a16:creationId xmlns:a16="http://schemas.microsoft.com/office/drawing/2014/main" id="{0B4AE803-3E1A-B393-240A-05BEA5DDF356}"/>
              </a:ext>
            </a:extLst>
          </p:cNvPr>
          <p:cNvSpPr/>
          <p:nvPr/>
        </p:nvSpPr>
        <p:spPr>
          <a:xfrm>
            <a:off x="7415897" y="4438030"/>
            <a:ext cx="935788" cy="47455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95702FB-EC06-91DC-4D69-16140A0150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183883" y="1306460"/>
            <a:ext cx="556816" cy="55681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9DABFE7-5430-5832-E133-173116E8A6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82621" y="1181229"/>
            <a:ext cx="738279" cy="73827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A43954E-C41B-018E-2B95-B7C07D0F85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170" y="568070"/>
            <a:ext cx="4919784" cy="655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71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9A58-7425-F682-ACCE-8BF7610F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C7DEA3-5EE5-C785-3445-D3C9B6DDBC80}"/>
              </a:ext>
            </a:extLst>
          </p:cNvPr>
          <p:cNvSpPr/>
          <p:nvPr/>
        </p:nvSpPr>
        <p:spPr>
          <a:xfrm>
            <a:off x="9562386" y="577416"/>
            <a:ext cx="3396129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</a:rPr>
              <a:t>Заключение</a:t>
            </a:r>
            <a:endParaRPr lang="en-US" sz="37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9E5CAE-A38C-3668-BE15-B3CF06A4D9DB}"/>
              </a:ext>
            </a:extLst>
          </p:cNvPr>
          <p:cNvSpPr/>
          <p:nvPr/>
        </p:nvSpPr>
        <p:spPr>
          <a:xfrm>
            <a:off x="8351685" y="1156118"/>
            <a:ext cx="5617445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55575A"/>
                </a:solidFill>
                <a:latin typeface="Manrope" pitchFamily="34" charset="0"/>
              </a:rPr>
              <a:t>Я тоже боялась говорить. Теперь веду эфиры.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176D5A1-AC2F-0CFB-E8B4-80305AB61D94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4107DC4-EEF3-D5AD-8320-D86A31C26CC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17B48C31-2512-D594-9872-F08765BB367A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E13A3B79-4C3C-CBA8-6C8A-A021035F3E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1D9E43EE-F946-2B5C-F58D-3CEAF8F17D53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D07210-CDEB-570A-3257-B4B4C62E031F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AF7680A-A1D8-E6DC-1B1F-7CDBECA94B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7B1D572-FB8B-701C-CB3F-E000F3FFC6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0F723CFE-F8C9-F784-7FDB-FF264BA7FE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50" name="Text 2">
            <a:extLst>
              <a:ext uri="{FF2B5EF4-FFF2-40B4-BE49-F238E27FC236}">
                <a16:creationId xmlns:a16="http://schemas.microsoft.com/office/drawing/2014/main" id="{9FFC76B4-6C98-D2B3-0FB6-5B5B43C68298}"/>
              </a:ext>
            </a:extLst>
          </p:cNvPr>
          <p:cNvSpPr/>
          <p:nvPr/>
        </p:nvSpPr>
        <p:spPr>
          <a:xfrm>
            <a:off x="8351685" y="1685290"/>
            <a:ext cx="5617445" cy="873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55575A"/>
                </a:solidFill>
                <a:latin typeface="Manrope" pitchFamily="34" charset="0"/>
              </a:rPr>
              <a:t>Каждый путь начинается с первого шага.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55575A"/>
                </a:solidFill>
                <a:latin typeface="Manrope" pitchFamily="34" charset="0"/>
              </a:rPr>
              <a:t>Ваш – начинается сейчас)</a:t>
            </a:r>
          </a:p>
          <a:p>
            <a:pPr>
              <a:lnSpc>
                <a:spcPct val="150000"/>
              </a:lnSpc>
            </a:pPr>
            <a:endParaRPr lang="en-US" sz="1200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E7E5395-D801-69E4-9416-EC520C648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8653" y="3550721"/>
            <a:ext cx="2186633" cy="211654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95854A7A-62D4-A2F7-FBB6-F50C6D0BE5F1}"/>
              </a:ext>
            </a:extLst>
          </p:cNvPr>
          <p:cNvSpPr txBox="1"/>
          <p:nvPr/>
        </p:nvSpPr>
        <p:spPr>
          <a:xfrm>
            <a:off x="6735940" y="3128422"/>
            <a:ext cx="4702133" cy="33053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Manrope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Для связи:</a:t>
            </a:r>
            <a:endParaRPr lang="ru-RU" dirty="0">
              <a:effectLst/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 сайт.    </a:t>
            </a:r>
            <a:r>
              <a:rPr lang="en-US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600" dirty="0">
                <a:effectLst/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olinachaplanova.com</a:t>
            </a:r>
            <a:endParaRPr lang="ru-RU" sz="1600" dirty="0">
              <a:effectLst/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  почта. </a:t>
            </a:r>
            <a:r>
              <a:rPr lang="en-US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600" dirty="0">
                <a:effectLst/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olinachaplanova</a:t>
            </a:r>
            <a:r>
              <a:rPr lang="en-US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@bk.ru</a:t>
            </a:r>
            <a:endParaRPr lang="ru-RU" sz="1600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  тел.  </a:t>
            </a:r>
            <a:r>
              <a:rPr lang="en-US" sz="1600" dirty="0"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+7(903)792-34-98</a:t>
            </a:r>
            <a:endParaRPr lang="ru-RU" sz="1600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Manrope" panose="020B060402020202020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   соц. Сети </a:t>
            </a:r>
            <a:r>
              <a:rPr lang="en-US" sz="1600" dirty="0">
                <a:effectLst/>
                <a:latin typeface="Manrope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@polina_chaplanova_design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992E70-0781-ED30-1148-A598E9F95351}"/>
              </a:ext>
            </a:extLst>
          </p:cNvPr>
          <p:cNvSpPr txBox="1"/>
          <p:nvPr/>
        </p:nvSpPr>
        <p:spPr>
          <a:xfrm>
            <a:off x="1332036" y="590943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tx1"/>
                </a:solidFill>
                <a:latin typeface="Manrope" panose="020B0604020202020204" charset="0"/>
                <a:ea typeface="Cambria" panose="02040503050406030204" pitchFamily="18" charset="0"/>
                <a:cs typeface="Calibri" panose="020F050202020403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tx1"/>
                </a:solidFill>
                <a:latin typeface="Manrope" panose="020B0604020202020204" charset="0"/>
                <a:ea typeface="Cambria" panose="02040503050406030204" pitchFamily="18" charset="0"/>
                <a:cs typeface="Calibri" panose="020F0502020204030204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Manrope" panose="020B060402020202020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21BF045-2C84-B863-B0BB-A877AE851F0E}"/>
              </a:ext>
            </a:extLst>
          </p:cNvPr>
          <p:cNvSpPr txBox="1"/>
          <p:nvPr/>
        </p:nvSpPr>
        <p:spPr>
          <a:xfrm>
            <a:off x="1752244" y="6566694"/>
            <a:ext cx="2658096" cy="774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Manrope" panose="020B0604020202020204" charset="0"/>
                <a:ea typeface="Cambria" panose="02040503050406030204" pitchFamily="18" charset="0"/>
                <a:cs typeface="Calibri" panose="020F0502020204030204" pitchFamily="34" charset="0"/>
              </a:rPr>
              <a:t>ПОЛИНА ЧАПЛАНОВА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Manrope" panose="020B0604020202020204" charset="0"/>
                <a:ea typeface="Cambria" panose="02040503050406030204" pitchFamily="18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E99B1C7-02D1-7C3E-FD86-828986347D3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9618"/>
          <a:stretch>
            <a:fillRect/>
          </a:stretch>
        </p:blipFill>
        <p:spPr>
          <a:xfrm>
            <a:off x="885114" y="1209071"/>
            <a:ext cx="4814084" cy="509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86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1994</Words>
  <Application>Microsoft Office PowerPoint</Application>
  <PresentationFormat>Произвольный</PresentationFormat>
  <Paragraphs>239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Arial</vt:lpstr>
      <vt:lpstr>Inter</vt:lpstr>
      <vt:lpstr>Inter Light</vt:lpstr>
      <vt:lpstr>Manrope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12</cp:revision>
  <dcterms:created xsi:type="dcterms:W3CDTF">2025-09-16T15:07:21Z</dcterms:created>
  <dcterms:modified xsi:type="dcterms:W3CDTF">2025-09-17T11:27:26Z</dcterms:modified>
</cp:coreProperties>
</file>