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2"/>
  </p:notesMasterIdLst>
  <p:sldIdLst>
    <p:sldId id="266" r:id="rId2"/>
    <p:sldId id="269" r:id="rId3"/>
    <p:sldId id="256" r:id="rId4"/>
    <p:sldId id="257" r:id="rId5"/>
    <p:sldId id="258" r:id="rId6"/>
    <p:sldId id="259" r:id="rId7"/>
    <p:sldId id="274" r:id="rId8"/>
    <p:sldId id="260" r:id="rId9"/>
    <p:sldId id="261" r:id="rId10"/>
    <p:sldId id="262" r:id="rId11"/>
    <p:sldId id="263" r:id="rId12"/>
    <p:sldId id="264" r:id="rId13"/>
    <p:sldId id="277" r:id="rId14"/>
    <p:sldId id="275" r:id="rId15"/>
    <p:sldId id="276" r:id="rId16"/>
    <p:sldId id="265" r:id="rId17"/>
    <p:sldId id="272" r:id="rId18"/>
    <p:sldId id="268" r:id="rId19"/>
    <p:sldId id="273" r:id="rId20"/>
    <p:sldId id="271" r:id="rId21"/>
  </p:sldIdLst>
  <p:sldSz cx="12192000" cy="6858000"/>
  <p:notesSz cx="6858000" cy="12192000"/>
  <p:embeddedFontLst>
    <p:embeddedFont>
      <p:font typeface="Abadi" panose="020B0604020104020204" pitchFamily="34" charset="0"/>
      <p:regular r:id="rId23"/>
      <p:bold r:id="rId24"/>
      <p:italic r:id="rId25"/>
      <p:boldItalic r:id="rId26"/>
    </p:embeddedFont>
    <p:embeddedFont>
      <p:font typeface="Inter" panose="020B0502030000000004" pitchFamily="34" charset="0"/>
      <p:regular r:id="rId27"/>
      <p:bold r:id="rId28"/>
    </p:embeddedFont>
    <p:embeddedFont>
      <p:font typeface="Manrope" panose="020B0604020202020204" charset="0"/>
      <p:regular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9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62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A243-9AD5-6399-AD03-D2F3E07DB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64A9B-ED48-B025-A30F-EA93A8D8C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EB1B61-EE8B-801A-5457-005A177DF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F2D583-DEE5-21CB-9069-CAF9284FAC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469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98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68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7519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9850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421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85C17-A85C-87D9-5F69-608316065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5FC10-2917-6ADC-460E-DD3730032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36254-3CAE-3643-26B9-5CD725D4E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22321-2B25-8D7A-1463-AA09171C8D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321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85C17-A85C-87D9-5F69-608316065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5FC10-2917-6ADC-460E-DD3730032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36254-3CAE-3643-26B9-5CD725D4E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22321-2B25-8D7A-1463-AA09171C8D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61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31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85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19.jpg"/><Relationship Id="rId5" Type="http://schemas.openxmlformats.org/officeDocument/2006/relationships/image" Target="../media/image17.png"/><Relationship Id="rId10" Type="http://schemas.openxmlformats.org/officeDocument/2006/relationships/image" Target="../media/image6.png"/><Relationship Id="rId4" Type="http://schemas.openxmlformats.org/officeDocument/2006/relationships/image" Target="../media/image16.sv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5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.pn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.pn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46.png"/><Relationship Id="rId5" Type="http://schemas.openxmlformats.org/officeDocument/2006/relationships/image" Target="../media/image5.png"/><Relationship Id="rId10" Type="http://schemas.openxmlformats.org/officeDocument/2006/relationships/image" Target="../media/image45.jpg"/><Relationship Id="rId4" Type="http://schemas.openxmlformats.org/officeDocument/2006/relationships/image" Target="../media/image4.png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3.png"/><Relationship Id="rId7" Type="http://schemas.openxmlformats.org/officeDocument/2006/relationships/image" Target="../media/image4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490" y="664225"/>
            <a:ext cx="6297018" cy="16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042"/>
              </a:lnSpc>
            </a:pPr>
            <a:r>
              <a:rPr lang="ru-RU" sz="3600" dirty="0"/>
              <a:t>Дом с отделкой или без отделки: как принять решение при покупке загородного дома</a:t>
            </a:r>
            <a:endParaRPr lang="en-US" sz="3250" dirty="0">
              <a:latin typeface="Abadi" panose="020B0604020104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530621" y="2899767"/>
            <a:ext cx="6297018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83"/>
              </a:lnSpc>
            </a:pPr>
            <a:r>
              <a:rPr lang="ru-RU" sz="1600" dirty="0"/>
              <a:t>📌 </a:t>
            </a:r>
            <a:r>
              <a:rPr lang="ru-RU" sz="1600" b="1" dirty="0"/>
              <a:t>Как не ошибиться с выбором и понять, какой формат дома подойдёт именно вам?</a:t>
            </a:r>
            <a:endParaRPr lang="en-US" sz="1600" dirty="0">
              <a:latin typeface="Abadi" panose="020B0604020104020204" pitchFamily="34" charset="0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48" y="4174881"/>
            <a:ext cx="206673" cy="165298"/>
          </a:xfrm>
          <a:prstGeom prst="rect">
            <a:avLst/>
          </a:prstGeom>
        </p:spPr>
      </p:pic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8EADE7F3-2852-FD76-7B38-7A0BEB6842DF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89AA4AB1-38BC-01E3-F2D6-C88A8864FAA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id="{866C54B0-3850-7265-F0A3-44D83B2745CD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EC40B618-D456-4E53-4C0F-FD59029F3C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50" name="Группа 49">
                <a:extLst>
                  <a:ext uri="{FF2B5EF4-FFF2-40B4-BE49-F238E27FC236}">
                    <a16:creationId xmlns:a16="http://schemas.microsoft.com/office/drawing/2014/main" id="{9E550B07-9772-2810-50B1-B8C3DDAB6264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04A04756-8E1E-2714-4878-27F3743D36D9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4CFCF6FF-D340-F912-F825-23A9B93ED6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:a16="http://schemas.microsoft.com/office/drawing/2014/main" id="{C50EE2C1-0470-DB58-26F8-8265C356F5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A75F43A9-F3C3-E686-7C1E-3D02BF0CB2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" name="Text 5">
            <a:extLst>
              <a:ext uri="{FF2B5EF4-FFF2-40B4-BE49-F238E27FC236}">
                <a16:creationId xmlns:a16="http://schemas.microsoft.com/office/drawing/2014/main" id="{5D301EE9-E1BA-6384-A02A-14D839A09F9E}"/>
              </a:ext>
            </a:extLst>
          </p:cNvPr>
          <p:cNvSpPr/>
          <p:nvPr/>
        </p:nvSpPr>
        <p:spPr>
          <a:xfrm>
            <a:off x="661490" y="4149746"/>
            <a:ext cx="6387010" cy="1774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400" dirty="0"/>
              <a:t>Покупка загородного дома — это не только про стены и планировку.</a:t>
            </a:r>
            <a:br>
              <a:rPr lang="ru-RU" sz="1400" dirty="0"/>
            </a:br>
            <a:r>
              <a:rPr lang="ru-RU" sz="1400" dirty="0"/>
              <a:t>Это выбор образа жизни: готовое решение или пространство, которое вы создаёте с нуля под себя.</a:t>
            </a:r>
          </a:p>
          <a:p>
            <a:endParaRPr lang="ru-RU" sz="1400" dirty="0"/>
          </a:p>
          <a:p>
            <a:r>
              <a:rPr lang="ru-RU" sz="1400" dirty="0"/>
              <a:t>В этом выступлении разберём, как по-разному может выглядеть путь к дому мечты — и на что действительно стоит обращать внимание при выборе.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52D3323-B5DE-782C-923D-300E8F377C4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7500"/>
          <a:stretch>
            <a:fillRect/>
          </a:stretch>
        </p:blipFill>
        <p:spPr>
          <a:xfrm>
            <a:off x="7620000" y="8389"/>
            <a:ext cx="4572000" cy="63436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1936B-9BCC-2D1C-C1B2-B2490AB20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148BCEAC-7366-5C95-C017-EF3C4B5B17F2}"/>
              </a:ext>
            </a:extLst>
          </p:cNvPr>
          <p:cNvSpPr/>
          <p:nvPr/>
        </p:nvSpPr>
        <p:spPr>
          <a:xfrm>
            <a:off x="661492" y="874019"/>
            <a:ext cx="6297018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042"/>
              </a:lnSpc>
            </a:pPr>
            <a:endParaRPr lang="en-US" sz="325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6E0EE11-F78B-48D6-3ECB-3D82A7037E14}"/>
              </a:ext>
            </a:extLst>
          </p:cNvPr>
          <p:cNvSpPr/>
          <p:nvPr/>
        </p:nvSpPr>
        <p:spPr>
          <a:xfrm>
            <a:off x="525345" y="800435"/>
            <a:ext cx="4890223" cy="314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Основатель студии дизайна</a:t>
            </a:r>
            <a:r>
              <a:rPr lang="en-US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POLINA CHAPLANOVA DESIGN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​</a:t>
            </a:r>
            <a:b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69" indent="-142869">
              <a:lnSpc>
                <a:spcPts val="2083"/>
              </a:lnSpc>
              <a:buFontTx/>
              <a:buChar char="-"/>
            </a:pPr>
            <a:endParaRPr lang="ru-RU" sz="10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>
              <a:lnSpc>
                <a:spcPts val="2083"/>
              </a:lnSpc>
            </a:pPr>
            <a:endParaRPr lang="en-US" sz="1292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6E527F-3572-F1E6-3837-13F729442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792" y="384839"/>
            <a:ext cx="3726863" cy="5599043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6424526F-8655-369B-1932-54527B4154E6}"/>
              </a:ext>
            </a:extLst>
          </p:cNvPr>
          <p:cNvGrpSpPr/>
          <p:nvPr/>
        </p:nvGrpSpPr>
        <p:grpSpPr>
          <a:xfrm>
            <a:off x="0" y="6352737"/>
            <a:ext cx="12192000" cy="565453"/>
            <a:chOff x="0" y="7623285"/>
            <a:chExt cx="14630400" cy="678543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E7EDD63D-A431-CD31-1B9E-DC44C5C8C21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96548C24-2336-2982-91A9-645A11778149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8"/>
              <a:chOff x="1551731" y="7683760"/>
              <a:chExt cx="11451599" cy="618068"/>
            </a:xfrm>
          </p:grpSpPr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81990C27-9E41-6190-62DC-CACA4B71E7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BB5B700B-E4D4-FFA7-BBBE-7B6D09539AF9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8"/>
                <a:chOff x="583893" y="6408179"/>
                <a:chExt cx="11451599" cy="618068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014DAA0-F89E-A09F-5F56-3B41FEB77DF9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6C560CAD-E3CC-399B-1D9B-7802C54463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FA9FF387-42E7-C214-5EA1-5F2E8B6932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7AC361E8-DCBC-448C-C3DB-0EEA5DA44F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7" name="Text 4">
            <a:extLst>
              <a:ext uri="{FF2B5EF4-FFF2-40B4-BE49-F238E27FC236}">
                <a16:creationId xmlns:a16="http://schemas.microsoft.com/office/drawing/2014/main" id="{135E8F93-F91A-CB67-78D3-26168E54DDEC}"/>
              </a:ext>
            </a:extLst>
          </p:cNvPr>
          <p:cNvSpPr/>
          <p:nvPr/>
        </p:nvSpPr>
        <p:spPr>
          <a:xfrm>
            <a:off x="502177" y="5200402"/>
            <a:ext cx="6296860" cy="1142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ru-RU" sz="1200" dirty="0"/>
              <a:t>Считаю что моя  ГЛАВНАЯ ЗАДАЧА сделать так, что бы человек был счастлив у себя дома. Испытывал те эмоции которые он хочет испытывать.​</a:t>
            </a:r>
          </a:p>
          <a:p>
            <a:r>
              <a:rPr lang="ru-RU" sz="1200" dirty="0"/>
              <a:t>Делаю проекты разного ценового сегмента от VIP до бюджета. Это дома, квартиры, общественные интерьеры практически во всех стилях, в зависимости от ситуации, вида за окном и предпочтений клиента</a:t>
            </a:r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10102235-2E7F-718C-EA1B-5E88E96CD038}"/>
              </a:ext>
            </a:extLst>
          </p:cNvPr>
          <p:cNvSpPr/>
          <p:nvPr/>
        </p:nvSpPr>
        <p:spPr>
          <a:xfrm>
            <a:off x="502177" y="1188712"/>
            <a:ext cx="6296860" cy="46223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400" dirty="0"/>
              <a:t>- Боле 20 лет​ создаю​ жилые и общественные интерьеры на территории России, Испании, Великобритании, Франции и на Ближнем Востоке.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- 12 лет опыта работы и реализации в сегменте ПРЕМИУМ класса.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-​ Создала​ и реализовала проект салона красоты, который победил в номинации «Лучший салон красоты РФ класса LUX».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-​ Член Союза Дизайнеров и Архитекторов.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- Наставник в  бизнес-клубе для дизайнеров ГРАНИ.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- Вхожу в золотую сотню самых развивающихся дизайнеров России.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-Спикер и преподаватель  образовательных программ.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-Эксперт на 1 канале в программе Доброе утро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- Радиоведущая своей авторской передачи “Вокруг дизайна”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-Участник ведущих интерьерных выставок Москвы​</a:t>
            </a:r>
          </a:p>
        </p:txBody>
      </p:sp>
      <p:sp>
        <p:nvSpPr>
          <p:cNvPr id="25" name="Text 1">
            <a:extLst>
              <a:ext uri="{FF2B5EF4-FFF2-40B4-BE49-F238E27FC236}">
                <a16:creationId xmlns:a16="http://schemas.microsoft.com/office/drawing/2014/main" id="{623BB955-9992-17E1-5F6A-677B007718D1}"/>
              </a:ext>
            </a:extLst>
          </p:cNvPr>
          <p:cNvSpPr/>
          <p:nvPr/>
        </p:nvSpPr>
        <p:spPr>
          <a:xfrm>
            <a:off x="3119107" y="214913"/>
            <a:ext cx="2296461" cy="314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  <a:p>
            <a:pPr marL="142869" indent="-142869">
              <a:lnSpc>
                <a:spcPts val="2083"/>
              </a:lnSpc>
              <a:buFontTx/>
              <a:buChar char="-"/>
            </a:pPr>
            <a:endParaRPr lang="ru-RU" sz="10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>
              <a:lnSpc>
                <a:spcPts val="2083"/>
              </a:lnSpc>
            </a:pPr>
            <a:endParaRPr lang="en-US" sz="1292" dirty="0"/>
          </a:p>
        </p:txBody>
      </p:sp>
    </p:spTree>
    <p:extLst>
      <p:ext uri="{BB962C8B-B14F-4D97-AF65-F5344CB8AC3E}">
        <p14:creationId xmlns:p14="http://schemas.microsoft.com/office/powerpoint/2010/main" val="2869240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90747" y="382592"/>
            <a:ext cx="6296860" cy="1151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Почему сегодня вопрос «дом с отделкой или без отделки» стал особенно актуальным?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090747" y="1279132"/>
            <a:ext cx="6463444" cy="3135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📈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Рынок загородной недвижимости изменился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5090747" y="1735290"/>
            <a:ext cx="6296860" cy="6484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Ещё несколько лет назад большинство покупателей загородных домов были готовы строить или делать ремонт самостоятельно. Сегодня ситуация изменилась. Современный рынок предлагает разные форматы готовности домов — от коробки без отделки до полностью готового дома, в который можно заехать практически сразу после покупки.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090747" y="2633101"/>
            <a:ext cx="6508786" cy="3135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⏳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Покупатели стали больше ценить своё время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5090747" y="3064045"/>
            <a:ext cx="6296860" cy="683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Всё больше семей хотят сократить путь от покупки дома до переезда. Не все готовы тратить год или два на ремонт, искать подрядчиков, контролировать работы и ежедневно принимать десятки решений.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61103" y="3808238"/>
            <a:ext cx="6296860" cy="620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🎨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Желание создать интерьер под себя никуда не исчезло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090747" y="4294142"/>
            <a:ext cx="6296860" cy="6292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Несмотря на рост популярности готовых домов, многие по-прежнему мечтают самостоятельно выбрать планировку, материалы, цветовые решения, мебель и создать пространство, которое полностью отражает их образ жизни.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061103" y="5038303"/>
            <a:ext cx="6656816" cy="3135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🤝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Именно поэтому вопрос выбора стал сложнее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5090747" y="5425088"/>
            <a:ext cx="6296860" cy="486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Сегодня недостаточно просто выбрать красивый дом. Важно понять, какой уровень готовности действительно подходит именно вам. Однозначного ответа здесь нет — всё зависит от задач семьи, бюджета, сроков переезда и личных ожиданий.</a:t>
            </a:r>
            <a:endParaRPr lang="en-US" sz="1200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7BF1806E-E9F1-3DFF-62FE-3E25F605B57B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FC471332-5195-19A5-16D1-E0937945E4F4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BF90EE6D-B819-4E96-CC6C-CF9136661DB3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48D92C4A-3F98-CAF3-D743-B2C26F3E2B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5" name="Группа 24">
                <a:extLst>
                  <a:ext uri="{FF2B5EF4-FFF2-40B4-BE49-F238E27FC236}">
                    <a16:creationId xmlns:a16="http://schemas.microsoft.com/office/drawing/2014/main" id="{55A47B7B-823D-CB64-8867-7FD5917D71F0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717A4574-A105-2A12-23DC-BE20D218BE2B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21791C7B-71C1-A083-3965-DA62449882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F82DC184-7BFC-BD66-59F0-94D735A64B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426A7C35-F08C-D898-4280-C213BA5ECF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C926A2C-271C-BBD0-5777-C8FE72C32B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19876"/>
            <a:ext cx="4227065" cy="63405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19173" y="178289"/>
            <a:ext cx="8366968" cy="4691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Дом с отделкой или без отделки: с чего начать выбор?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19173" y="842474"/>
            <a:ext cx="6574318" cy="51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Не существует универсально правильного решения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38899" y="1275822"/>
            <a:ext cx="6165240" cy="9258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Очень </a:t>
            </a:r>
            <a:r>
              <a:rPr lang="en-US" sz="1200" b="1" dirty="0" err="1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часто</a:t>
            </a:r>
            <a:r>
              <a:rPr lang="en-US" sz="1200" b="1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b="1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Заказчики</a:t>
            </a:r>
            <a:r>
              <a:rPr lang="en-US" sz="1200" b="1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спрашивают:</a:t>
            </a:r>
            <a:r>
              <a:rPr lang="ru-RU" sz="1200" b="1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b="1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«Что лучше — дом с отделкой или без?». </a:t>
            </a:r>
            <a:endParaRPr lang="ru-RU" sz="1200" dirty="0">
              <a:solidFill>
                <a:srgbClr val="0C0D0F"/>
              </a:solidFill>
              <a:latin typeface="Abadi" panose="020B0604020104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ru-RU" sz="1200" dirty="0">
              <a:solidFill>
                <a:srgbClr val="0C0D0F"/>
              </a:solidFill>
              <a:latin typeface="Abadi" panose="020B0604020104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На самом деле правильного ответа не существует. Один и тот же вариант может идеально подойти одной семье и совершенно не подойти другой. Всё зависит от ваших целей, привычек и ожиданий.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93761" y="2351024"/>
            <a:ext cx="5649096" cy="43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⏱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Определите, что для вас действительно важно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19173" y="2757040"/>
            <a:ext cx="6752132" cy="7395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Перед покупкой честно ответьте себе на несколько вопросов. </a:t>
            </a:r>
            <a:endParaRPr lang="ru-RU" sz="1200" b="1" dirty="0">
              <a:solidFill>
                <a:srgbClr val="0C0D0F"/>
              </a:solidFill>
              <a:latin typeface="Abadi" panose="020B0604020104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Насколько быстро вы хотите переехать? Готовы ли заниматься ремонтом? Хотите ли самостоятельно выбирать каждую деталь будущего интерьера или предпочитаете получить готовое решение?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14401" y="3515843"/>
            <a:ext cx="4788108" cy="431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💰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Считайте не только стоимость покупки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74175" y="3883782"/>
            <a:ext cx="10753654" cy="469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Цена дома — это только часть будущих расходов. Важно учитывать стоимость ремонта, комплектации мебелью, сроки переезда, а также время и силы, которые потребуются для реализации проекта. Иногда более дорогой на первый взгляд вариант оказывается выгоднее в долгосрочной перспективе.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61475" y="4431454"/>
            <a:ext cx="5927961" cy="3085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❤️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Выбирайте не отделку, а будущий образ жизни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661475" y="4818547"/>
            <a:ext cx="10753654" cy="239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Покупка дома — это решение на долгие годы. Поэтому важно оценивать не только качество отделки или дизайн интерьера, но и то, насколько этот формат покупки соответствует вашему образу жизни, составу семьи, привычкам и планам на будущее.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4401" y="5326107"/>
            <a:ext cx="4561606" cy="4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📋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Начните с понимания своих задач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67825" y="5820316"/>
            <a:ext cx="10753654" cy="532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Одни семьи готовы вложить время в создание дома своей мечты. Другим важно как можно быстрее переехать и начать жить. Именно поэтому дальше мы рассмотрим оба варианта покупки — без отделки и с готовой отделкой — чтобы вы могли понять, какой из них подходит именно вам.</a:t>
            </a:r>
            <a:endParaRPr lang="en-US" sz="1200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23645998-91D9-F8F4-0013-D71FBBB66C85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55A7B6C9-0800-F18A-29C5-AA1BC5B1948D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66E8C23B-ED3C-813F-297B-36B850212A55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FA2C2486-F801-6C7A-D28A-6F78A1360D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06CAAD27-74FB-A7F5-6A4D-2CB0702ADA4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152F130-333C-FAC5-D757-A22B0C5AA537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F73180E6-2C75-67A8-69F2-54219D392F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2AD42B9D-6BB3-F12A-8EA9-F17D1BBB79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869E186B-A49E-A7E0-503F-D363D38F0A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30A728FC-BF7A-C4FB-DD81-DC7621B453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6688620"/>
              </p:ext>
            </p:extLst>
          </p:nvPr>
        </p:nvGraphicFramePr>
        <p:xfrm>
          <a:off x="8281148" y="110975"/>
          <a:ext cx="3693159" cy="3694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5526196" imgH="15529508" progId="">
                  <p:embed/>
                </p:oleObj>
              </mc:Choice>
              <mc:Fallback>
                <p:oleObj r:id="rId7" imgW="15526196" imgH="15529508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81148" y="110975"/>
                        <a:ext cx="3693159" cy="3694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1">
            <a:extLst>
              <a:ext uri="{FF2B5EF4-FFF2-40B4-BE49-F238E27FC236}">
                <a16:creationId xmlns:a16="http://schemas.microsoft.com/office/drawing/2014/main" id="{E0EA154A-9F80-2058-24E0-00CBC53624DD}"/>
              </a:ext>
            </a:extLst>
          </p:cNvPr>
          <p:cNvSpPr/>
          <p:nvPr/>
        </p:nvSpPr>
        <p:spPr>
          <a:xfrm>
            <a:off x="382116" y="5996603"/>
            <a:ext cx="10868745" cy="313840"/>
          </a:xfrm>
          <a:prstGeom prst="roundRect">
            <a:avLst>
              <a:gd name="adj" fmla="val 33228"/>
            </a:avLst>
          </a:prstGeom>
          <a:solidFill>
            <a:srgbClr val="FFD7CC"/>
          </a:solidFill>
          <a:ln/>
        </p:spPr>
      </p:sp>
      <p:sp>
        <p:nvSpPr>
          <p:cNvPr id="2" name="Text 0"/>
          <p:cNvSpPr/>
          <p:nvPr/>
        </p:nvSpPr>
        <p:spPr>
          <a:xfrm>
            <a:off x="722890" y="91459"/>
            <a:ext cx="9704626" cy="4463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Cценарий №1: дом без отделки — как на самом деле устроен путь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61475" y="604231"/>
            <a:ext cx="10868745" cy="313840"/>
          </a:xfrm>
          <a:prstGeom prst="roundRect">
            <a:avLst>
              <a:gd name="adj" fmla="val 33228"/>
            </a:avLst>
          </a:prstGeom>
          <a:solidFill>
            <a:srgbClr val="FFD7CC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90" y="828377"/>
            <a:ext cx="76694" cy="6141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1944" y="638081"/>
            <a:ext cx="11217391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📌 Важно: «дом без отделки» бывает разный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61474" y="1002584"/>
            <a:ext cx="11478330" cy="195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200" b="1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На рынке есть два варианта, и это важно для понимания</a:t>
            </a: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: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61476" y="1241285"/>
            <a:ext cx="10868745" cy="432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91440" indent="-91440" algn="l">
              <a:lnSpc>
                <a:spcPct val="88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дом без внутренних стен (свободная коробка внутри)</a:t>
            </a:r>
            <a:endParaRPr lang="en-US" sz="1200" dirty="0"/>
          </a:p>
          <a:p>
            <a:pPr marL="91440" indent="-91440" algn="l">
              <a:lnSpc>
                <a:spcPct val="88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дом с уже возведёнными перегородками (готовая планировка)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052749" y="1303238"/>
            <a:ext cx="11478330" cy="173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И от этого во многом зависит свобода будущего интерьера</a:t>
            </a:r>
            <a:r>
              <a:rPr lang="en-US" sz="4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450" dirty="0"/>
          </a:p>
        </p:txBody>
      </p:sp>
      <p:sp>
        <p:nvSpPr>
          <p:cNvPr id="9" name="Text 6"/>
          <p:cNvSpPr/>
          <p:nvPr/>
        </p:nvSpPr>
        <p:spPr>
          <a:xfrm>
            <a:off x="614214" y="1735929"/>
            <a:ext cx="6752438" cy="296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🧱</a:t>
            </a:r>
            <a:r>
              <a:rPr lang="en-US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Если внутри нет стен — у вас больше свободы, но не абсолютная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14214" y="2111528"/>
            <a:ext cx="11478330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Да, кажется, что можно сделать любую планировку. Но даже в этом случае есть ограничения: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14214" y="2395461"/>
            <a:ext cx="3177100" cy="8498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91440" indent="-91440" algn="l">
              <a:lnSpc>
                <a:spcPct val="88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расположение стояков и инженерных выводов</a:t>
            </a:r>
            <a:endParaRPr lang="en-US" sz="1200" dirty="0"/>
          </a:p>
          <a:p>
            <a:pPr marL="91440" indent="-91440" algn="l">
              <a:lnSpc>
                <a:spcPct val="88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мокрые зоны (кухня, санузлы)</a:t>
            </a:r>
            <a:endParaRPr lang="en-US" sz="1200" dirty="0"/>
          </a:p>
          <a:p>
            <a:pPr marL="91440" indent="-91440" algn="l">
              <a:lnSpc>
                <a:spcPct val="88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несущие конструкции и пролёты</a:t>
            </a:r>
            <a:endParaRPr lang="en-US" sz="1200" dirty="0"/>
          </a:p>
          <a:p>
            <a:pPr marL="91440" indent="-91440" algn="l">
              <a:lnSpc>
                <a:spcPct val="88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окна и фасадная логика дома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531005" y="3333114"/>
            <a:ext cx="11478330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То есть вы действительно проектируете пространство почти с нуля, но в рамках инженерной логики дома</a:t>
            </a:r>
            <a:r>
              <a:rPr lang="en-US" sz="4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450" dirty="0"/>
          </a:p>
        </p:txBody>
      </p:sp>
      <p:sp>
        <p:nvSpPr>
          <p:cNvPr id="13" name="Text 10"/>
          <p:cNvSpPr/>
          <p:nvPr/>
        </p:nvSpPr>
        <p:spPr>
          <a:xfrm>
            <a:off x="548638" y="3605636"/>
            <a:ext cx="4267490" cy="159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🌞</a:t>
            </a:r>
            <a:r>
              <a:rPr lang="en-US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Планировка часто опирается на свет и ориентацию дома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48638" y="3938450"/>
            <a:ext cx="10868745" cy="152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8000"/>
              </a:lnSpc>
              <a:spcAft>
                <a:spcPts val="150"/>
              </a:spcAft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Это момент, который нередко учитывается в проектировании.</a:t>
            </a:r>
            <a:endParaRPr lang="en-US" sz="1200" dirty="0"/>
          </a:p>
          <a:p>
            <a:pPr marL="0" indent="0" algn="l">
              <a:lnSpc>
                <a:spcPct val="88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Мы смотрим: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05436" y="4376648"/>
            <a:ext cx="4091500" cy="809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91440" indent="-91440" algn="l">
              <a:lnSpc>
                <a:spcPct val="88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где восток и запад</a:t>
            </a:r>
            <a:endParaRPr lang="en-US" sz="1200" dirty="0"/>
          </a:p>
          <a:p>
            <a:pPr marL="91440" indent="-91440" algn="l">
              <a:lnSpc>
                <a:spcPct val="88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куда выходят окна (во двор или на улицу)</a:t>
            </a:r>
            <a:endParaRPr lang="en-US" sz="1200" dirty="0"/>
          </a:p>
          <a:p>
            <a:pPr marL="91440" indent="-91440" algn="l">
              <a:lnSpc>
                <a:spcPct val="88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где будет утренний и вечерний свет</a:t>
            </a:r>
            <a:endParaRPr lang="en-US" sz="1200" dirty="0"/>
          </a:p>
          <a:p>
            <a:pPr marL="91440" indent="-91440" algn="l">
              <a:lnSpc>
                <a:spcPct val="88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какие зоны будут более активными, а какие более приватными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31005" y="5250083"/>
            <a:ext cx="11478330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Например: спальни чаще располагаются в более спокойной, теневой зоне, а кухню и гостиную — там, где больше дневного света и активности.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31005" y="5470606"/>
            <a:ext cx="4571390" cy="159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📐</a:t>
            </a:r>
            <a:r>
              <a:rPr lang="en-US" sz="16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Дальше начинается не «ремонт», а последовательный проект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453739" y="1789549"/>
            <a:ext cx="11478330" cy="327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200" b="1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Обычно последовательность выглядит так:</a:t>
            </a:r>
            <a:endParaRPr lang="en-US" sz="1200" b="1" dirty="0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462" y="2447680"/>
            <a:ext cx="4267491" cy="2342066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8310749" y="2142200"/>
            <a:ext cx="989867" cy="146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Дом</a:t>
            </a:r>
            <a:endParaRPr lang="en-US" sz="1200" b="1" dirty="0"/>
          </a:p>
        </p:txBody>
      </p:sp>
      <p:sp>
        <p:nvSpPr>
          <p:cNvPr id="21" name="Text 17"/>
          <p:cNvSpPr/>
          <p:nvPr/>
        </p:nvSpPr>
        <p:spPr>
          <a:xfrm>
            <a:off x="8316188" y="2373313"/>
            <a:ext cx="989867" cy="4961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Исходное состояние без отделки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8958449" y="4438470"/>
            <a:ext cx="995306" cy="146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Замеры</a:t>
            </a:r>
            <a:endParaRPr lang="en-US" sz="1200" b="1" dirty="0"/>
          </a:p>
        </p:txBody>
      </p:sp>
      <p:sp>
        <p:nvSpPr>
          <p:cNvPr id="23" name="Text 19"/>
          <p:cNvSpPr/>
          <p:nvPr/>
        </p:nvSpPr>
        <p:spPr>
          <a:xfrm>
            <a:off x="9034649" y="4679282"/>
            <a:ext cx="995306" cy="7844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Точные размеры и планировка</a:t>
            </a:r>
            <a:endParaRPr lang="en-US" sz="1000" dirty="0"/>
          </a:p>
        </p:txBody>
      </p:sp>
      <p:sp>
        <p:nvSpPr>
          <p:cNvPr id="24" name="Text 20"/>
          <p:cNvSpPr/>
          <p:nvPr/>
        </p:nvSpPr>
        <p:spPr>
          <a:xfrm>
            <a:off x="9752672" y="2124342"/>
            <a:ext cx="989867" cy="146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Дизайн</a:t>
            </a:r>
            <a:endParaRPr lang="en-US" sz="1200" b="1" dirty="0"/>
          </a:p>
        </p:txBody>
      </p:sp>
      <p:sp>
        <p:nvSpPr>
          <p:cNvPr id="25" name="Text 21"/>
          <p:cNvSpPr/>
          <p:nvPr/>
        </p:nvSpPr>
        <p:spPr>
          <a:xfrm>
            <a:off x="9752672" y="2380213"/>
            <a:ext cx="989867" cy="5100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Проект и инженерные решения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10427516" y="4438470"/>
            <a:ext cx="989867" cy="146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Реализация</a:t>
            </a:r>
            <a:endParaRPr lang="en-US" sz="1200" b="1" dirty="0"/>
          </a:p>
        </p:txBody>
      </p:sp>
      <p:sp>
        <p:nvSpPr>
          <p:cNvPr id="27" name="Text 23"/>
          <p:cNvSpPr/>
          <p:nvPr/>
        </p:nvSpPr>
        <p:spPr>
          <a:xfrm>
            <a:off x="10427516" y="4710601"/>
            <a:ext cx="989867" cy="543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Ремонт, комплектация и декор</a:t>
            </a:r>
            <a:endParaRPr lang="en-US" sz="1000" dirty="0"/>
          </a:p>
        </p:txBody>
      </p:sp>
      <p:sp>
        <p:nvSpPr>
          <p:cNvPr id="28" name="Text 24"/>
          <p:cNvSpPr/>
          <p:nvPr/>
        </p:nvSpPr>
        <p:spPr>
          <a:xfrm>
            <a:off x="3295484" y="5801726"/>
            <a:ext cx="11478330" cy="280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200" b="1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Важно: дизайн и инженерия идут параллельно, а не строго один за другим.</a:t>
            </a:r>
            <a:endParaRPr lang="en-US" sz="1200" b="1" dirty="0"/>
          </a:p>
        </p:txBody>
      </p:sp>
      <p:sp>
        <p:nvSpPr>
          <p:cNvPr id="29" name="Text 25"/>
          <p:cNvSpPr/>
          <p:nvPr/>
        </p:nvSpPr>
        <p:spPr>
          <a:xfrm>
            <a:off x="661475" y="6032341"/>
            <a:ext cx="1838180" cy="159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95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ru-RU" sz="95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Вы создаёте дом под себя, но внутри уже существующих физических и инженерных рамок</a:t>
            </a:r>
            <a:endParaRPr lang="en-US" sz="1200" dirty="0"/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25BC9499-E066-F96C-B20E-E3C2075DBAD2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959D1953-5A65-C324-2AD2-25C0C68E4AB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2FA92EF0-C775-0D3D-BACD-FD21D2C54CBE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48" name="Рисунок 47">
                <a:extLst>
                  <a:ext uri="{FF2B5EF4-FFF2-40B4-BE49-F238E27FC236}">
                    <a16:creationId xmlns:a16="http://schemas.microsoft.com/office/drawing/2014/main" id="{1F0BD8E1-4C3B-99D2-066C-7BC2F73B8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9" name="Группа 48">
                <a:extLst>
                  <a:ext uri="{FF2B5EF4-FFF2-40B4-BE49-F238E27FC236}">
                    <a16:creationId xmlns:a16="http://schemas.microsoft.com/office/drawing/2014/main" id="{FB825053-1F6E-7F36-50C3-C3CC9928A0B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ABBD676-E7B6-6143-B287-4DC6D2BC8DE0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CEDC9638-0227-AFD7-82A3-8C0B3AC777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D88D42BA-5927-7D2B-B8D2-7B86871A98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080C54B2-E20B-8B91-909A-F20B2803B3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6021"/>
            <a:ext cx="8453821" cy="329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Когда дом без отделки — может быть хорошим выбором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2847861" y="614709"/>
            <a:ext cx="6959128" cy="3521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📌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Когда вы хотите не просто «дом», а свой сценарий жизни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2847861" y="978047"/>
            <a:ext cx="11478330" cy="175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Это вариант для тех, кому важно не только купить объект, а создать пространство под образ жизни семьи</a:t>
            </a:r>
            <a:r>
              <a:rPr lang="en-US" sz="8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: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2847861" y="1198015"/>
            <a:ext cx="10868745" cy="784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привычки</a:t>
            </a:r>
            <a:endParaRPr lang="en-US" sz="1200" dirty="0"/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ритм дня</a:t>
            </a:r>
            <a:endParaRPr lang="en-US" sz="1200" dirty="0"/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состав семьи</a:t>
            </a:r>
            <a:endParaRPr lang="en-US" sz="1200" dirty="0"/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будущие планы (дети, работа, гости)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93718" y="2146811"/>
            <a:ext cx="5859117" cy="263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🧭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Когда важна настройка пространства под себя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61475" y="2656395"/>
            <a:ext cx="11478330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Вы хотите сами решить</a:t>
            </a:r>
            <a:r>
              <a:rPr lang="en-US" sz="8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: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61475" y="2906525"/>
            <a:ext cx="10868745" cy="588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где будет кухня</a:t>
            </a:r>
            <a:endParaRPr lang="en-US" sz="1200" dirty="0"/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где будет мастер-спальня</a:t>
            </a:r>
            <a:endParaRPr lang="en-US" sz="1200" dirty="0"/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как связаны зоны дома</a:t>
            </a:r>
            <a:endParaRPr lang="en-US" sz="1200" dirty="0"/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где приватность, а где общая зона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61475" y="3803265"/>
            <a:ext cx="11478330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Это про </a:t>
            </a:r>
            <a:r>
              <a:rPr lang="en-US" sz="1200" b="1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управление</a:t>
            </a: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 пространством, а не только про дизайн</a:t>
            </a:r>
            <a:r>
              <a:rPr lang="en-US" sz="8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780013" y="2623584"/>
            <a:ext cx="5949305" cy="263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⏳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Когда вы готовы к более длительному процессу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5780013" y="3106177"/>
            <a:ext cx="10868745" cy="263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Важно проговорить: это не быстрый формат.</a:t>
            </a:r>
            <a:endParaRPr lang="en-US" sz="1200" dirty="0"/>
          </a:p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Даже при хорошем проекте: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780013" y="3660211"/>
            <a:ext cx="10868745" cy="588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есть этапы согласований</a:t>
            </a:r>
            <a:endParaRPr lang="en-US" sz="1200" dirty="0"/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есть стройка и реализация</a:t>
            </a:r>
            <a:endParaRPr lang="en-US" sz="1200" dirty="0"/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есть комплектация</a:t>
            </a:r>
            <a:endParaRPr lang="en-US" sz="1200" dirty="0"/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есть ожидание поставок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791055" y="4468887"/>
            <a:ext cx="11478330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И всё это занимает время</a:t>
            </a:r>
            <a:r>
              <a:rPr lang="en-US" sz="800" b="1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800" b="1" dirty="0"/>
          </a:p>
        </p:txBody>
      </p:sp>
      <p:sp>
        <p:nvSpPr>
          <p:cNvPr id="14" name="Text 12"/>
          <p:cNvSpPr/>
          <p:nvPr/>
        </p:nvSpPr>
        <p:spPr>
          <a:xfrm>
            <a:off x="661475" y="4606361"/>
            <a:ext cx="4794527" cy="263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💰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Когда вы готовы к гибкости бюджета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701339" y="5043873"/>
            <a:ext cx="11478330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Не в смысле «дороже», а в том смысле: финальная стоимость формируется по ходу проекта, потому что решения принимаются постепенно</a:t>
            </a:r>
            <a:r>
              <a:rPr lang="en-US" sz="8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661475" y="5421219"/>
            <a:ext cx="7249137" cy="263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🧠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И главное — когда вы готовы быть вовлечёнными в процесс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713670" y="5907547"/>
            <a:ext cx="11478330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Дом без отделки — это всегда вовлечённость: не обязательно постоянный контроль, но регулярные решения и участие в ключевых моментах здесь присутствуют.</a:t>
            </a:r>
            <a:endParaRPr lang="en-US" sz="1200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19EB7F5D-8D02-F75A-1842-F58A451A3807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D6DBD2F-EFE5-E52E-ACDB-81320B487362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E84B06D2-7DA4-27DA-E2F4-D0DC31713FFF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291AB9F0-33E9-CCF9-A2EF-B544C11674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2" name="Группа 21">
                <a:extLst>
                  <a:ext uri="{FF2B5EF4-FFF2-40B4-BE49-F238E27FC236}">
                    <a16:creationId xmlns:a16="http://schemas.microsoft.com/office/drawing/2014/main" id="{B3BECA8E-4AB9-8752-81C6-B3BC79EAFD14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B23CC8-DD39-0384-64A7-8F6936B5B9FD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A23DED67-B161-C858-C603-FFE24A02F5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5B05AB14-D1C4-3DD3-5EE1-96A88533F9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13694106-4BF7-2946-C8BB-C8C9F70D01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25BC9499-E066-F96C-B20E-E3C2075DBAD2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959D1953-5A65-C324-2AD2-25C0C68E4AB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2FA92EF0-C775-0D3D-BACD-FD21D2C54CBE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48" name="Рисунок 47">
                <a:extLst>
                  <a:ext uri="{FF2B5EF4-FFF2-40B4-BE49-F238E27FC236}">
                    <a16:creationId xmlns:a16="http://schemas.microsoft.com/office/drawing/2014/main" id="{1F0BD8E1-4C3B-99D2-066C-7BC2F73B8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9" name="Группа 48">
                <a:extLst>
                  <a:ext uri="{FF2B5EF4-FFF2-40B4-BE49-F238E27FC236}">
                    <a16:creationId xmlns:a16="http://schemas.microsoft.com/office/drawing/2014/main" id="{FB825053-1F6E-7F36-50C3-C3CC9928A0B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ABBD676-E7B6-6143-B287-4DC6D2BC8DE0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CEDC9638-0227-AFD7-82A3-8C0B3AC777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D88D42BA-5927-7D2B-B8D2-7B86871A98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080C54B2-E20B-8B91-909A-F20B2803B3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674D37C-E58C-E6ED-534D-6C189EB8F71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7521"/>
          <a:stretch>
            <a:fillRect/>
          </a:stretch>
        </p:blipFill>
        <p:spPr>
          <a:xfrm>
            <a:off x="6167743" y="1094253"/>
            <a:ext cx="5511568" cy="4855058"/>
          </a:xfrm>
          <a:prstGeom prst="rect">
            <a:avLst/>
          </a:prstGeom>
        </p:spPr>
      </p:pic>
      <p:sp>
        <p:nvSpPr>
          <p:cNvPr id="39" name="Text 6">
            <a:extLst>
              <a:ext uri="{FF2B5EF4-FFF2-40B4-BE49-F238E27FC236}">
                <a16:creationId xmlns:a16="http://schemas.microsoft.com/office/drawing/2014/main" id="{E3AF5A58-DFC9-5FB2-A6BA-A61B7A88D6D9}"/>
              </a:ext>
            </a:extLst>
          </p:cNvPr>
          <p:cNvSpPr/>
          <p:nvPr/>
        </p:nvSpPr>
        <p:spPr>
          <a:xfrm>
            <a:off x="756827" y="794601"/>
            <a:ext cx="6752438" cy="296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Было 188,3 м2</a:t>
            </a:r>
            <a:endParaRPr lang="en-US" sz="1600" dirty="0"/>
          </a:p>
        </p:txBody>
      </p:sp>
      <p:sp>
        <p:nvSpPr>
          <p:cNvPr id="40" name="Text 6">
            <a:extLst>
              <a:ext uri="{FF2B5EF4-FFF2-40B4-BE49-F238E27FC236}">
                <a16:creationId xmlns:a16="http://schemas.microsoft.com/office/drawing/2014/main" id="{227755B7-782D-D754-44E9-2E4326A49134}"/>
              </a:ext>
            </a:extLst>
          </p:cNvPr>
          <p:cNvSpPr/>
          <p:nvPr/>
        </p:nvSpPr>
        <p:spPr>
          <a:xfrm>
            <a:off x="6227848" y="785810"/>
            <a:ext cx="6752438" cy="296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Было стало 256 м2</a:t>
            </a:r>
            <a:endParaRPr lang="en-US" sz="1600" dirty="0"/>
          </a:p>
        </p:txBody>
      </p:sp>
      <p:sp>
        <p:nvSpPr>
          <p:cNvPr id="41" name="Text 0">
            <a:extLst>
              <a:ext uri="{FF2B5EF4-FFF2-40B4-BE49-F238E27FC236}">
                <a16:creationId xmlns:a16="http://schemas.microsoft.com/office/drawing/2014/main" id="{BB6F30C6-6611-C26C-ABB9-FC9B3D418D96}"/>
              </a:ext>
            </a:extLst>
          </p:cNvPr>
          <p:cNvSpPr/>
          <p:nvPr/>
        </p:nvSpPr>
        <p:spPr>
          <a:xfrm>
            <a:off x="664167" y="250687"/>
            <a:ext cx="9033506" cy="296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Cценарий №1</a:t>
            </a:r>
            <a:r>
              <a:rPr lang="ru-RU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.2 </a:t>
            </a: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: </a:t>
            </a:r>
            <a:r>
              <a:rPr lang="ru-RU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без дома)</a:t>
            </a:r>
            <a:endParaRPr lang="en-US" sz="2400" dirty="0"/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995FB919-73BE-463D-0BEA-C9F6972543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689" y="1154290"/>
            <a:ext cx="5065086" cy="485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00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7860" y="373741"/>
            <a:ext cx="6296860" cy="898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Сценарий №2: Почему выбирают дом с готовой отделкой</a:t>
            </a:r>
            <a:endParaRPr lang="en-US" sz="2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7860" y="1618152"/>
            <a:ext cx="6296860" cy="100984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04788" y="1778886"/>
            <a:ext cx="3009329" cy="22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📌</a:t>
            </a:r>
            <a:r>
              <a:rPr lang="en-US" sz="14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Когда важно быстро переехать</a:t>
            </a:r>
            <a:endParaRPr lang="en-US" sz="1400" b="1" dirty="0"/>
          </a:p>
        </p:txBody>
      </p:sp>
      <p:sp>
        <p:nvSpPr>
          <p:cNvPr id="6" name="Text 2"/>
          <p:cNvSpPr/>
          <p:nvPr/>
        </p:nvSpPr>
        <p:spPr>
          <a:xfrm>
            <a:off x="604788" y="2070391"/>
            <a:ext cx="5899201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Для части покупателей ключевым становится возможность достаточно быстро начать жить в доме, без длительного этапа ремонта и стройки.</a:t>
            </a:r>
            <a:endParaRPr lang="en-US" sz="12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7860" y="2734264"/>
            <a:ext cx="6296860" cy="100984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04788" y="2894998"/>
            <a:ext cx="4310550" cy="22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⏱</a:t>
            </a: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Когда не хочется заходить в процесс ремонта</a:t>
            </a:r>
            <a:endParaRPr lang="en-US" sz="1400" b="1" dirty="0"/>
          </a:p>
        </p:txBody>
      </p:sp>
      <p:sp>
        <p:nvSpPr>
          <p:cNvPr id="9" name="Text 4"/>
          <p:cNvSpPr/>
          <p:nvPr/>
        </p:nvSpPr>
        <p:spPr>
          <a:xfrm>
            <a:off x="604788" y="3186503"/>
            <a:ext cx="5899201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Дом с отделкой позволяет сразу перейти к жизни в готовом пространстве, без погружения в выбор подрядчиков, материалов и контроля работ.</a:t>
            </a:r>
            <a:endParaRPr lang="en-US" sz="12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60" y="3850375"/>
            <a:ext cx="6296860" cy="81141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04788" y="4011110"/>
            <a:ext cx="3758610" cy="22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💰</a:t>
            </a: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Когда важно понимать бюджет заранее</a:t>
            </a:r>
            <a:endParaRPr lang="en-US" sz="1400" b="1" dirty="0"/>
          </a:p>
        </p:txBody>
      </p:sp>
      <p:sp>
        <p:nvSpPr>
          <p:cNvPr id="12" name="Text 6"/>
          <p:cNvSpPr/>
          <p:nvPr/>
        </p:nvSpPr>
        <p:spPr>
          <a:xfrm>
            <a:off x="604788" y="4302614"/>
            <a:ext cx="5899201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Часто такой формат даёт более понятную финансовую картину на этапе покупки.</a:t>
            </a:r>
            <a:endParaRPr lang="en-US" sz="12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7860" y="4768050"/>
            <a:ext cx="6296860" cy="100984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04788" y="4928784"/>
            <a:ext cx="4245365" cy="22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Когда важен уже сформированный результат</a:t>
            </a:r>
            <a:endParaRPr lang="en-US" sz="1400" b="1" dirty="0"/>
          </a:p>
        </p:txBody>
      </p:sp>
      <p:sp>
        <p:nvSpPr>
          <p:cNvPr id="15" name="Text 8"/>
          <p:cNvSpPr/>
          <p:nvPr/>
        </p:nvSpPr>
        <p:spPr>
          <a:xfrm>
            <a:off x="604788" y="5220289"/>
            <a:ext cx="5899201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Можно сразу увидеть и оценить пространство: планировку, отделку, общее восприятие дома.</a:t>
            </a:r>
            <a:endParaRPr lang="en-US" sz="1400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9C934062-9B54-9B64-A000-FEFA3557395A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8F43DA0-1C2B-94D2-B430-E8A335EC75D4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420E4699-FAD3-168A-DC2D-A476B09AF197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AD21C51D-3C94-6404-A87C-D30776647B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27995E2C-375D-19DC-57D3-631FC3EDEDFB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5D473D7-B887-93B4-2BF6-A97DBACDD0B2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19D54C20-0BA8-EB8C-0124-FABD4DE6C6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C5D0404F-ACE9-D20A-8DA5-A01E9F8A72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AB40F52A-7B29-1D25-3FDE-40840CF0C5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75DA611-C7B4-C324-D435-7D3821D5E6C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19860"/>
          <a:stretch>
            <a:fillRect/>
          </a:stretch>
        </p:blipFill>
        <p:spPr>
          <a:xfrm>
            <a:off x="6859703" y="784680"/>
            <a:ext cx="4996737" cy="46762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6456" y="229600"/>
            <a:ext cx="9087813" cy="508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315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Что входит в понятие «дом с отделкой»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61475" y="1293970"/>
            <a:ext cx="10868745" cy="583605"/>
          </a:xfrm>
          <a:prstGeom prst="roundRect">
            <a:avLst>
              <a:gd name="adj" fmla="val 24777"/>
            </a:avLst>
          </a:prstGeom>
          <a:solidFill>
            <a:srgbClr val="FFD7CC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06" y="1512846"/>
            <a:ext cx="200814" cy="16063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83551" y="1397873"/>
            <a:ext cx="10795623" cy="244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📌 Это не всегда одинаковый формат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94838" y="2040694"/>
            <a:ext cx="1147833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Под «отделкой» у разных проектов может пониматься разный уровень готовности.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61475" y="2422484"/>
            <a:ext cx="3531901" cy="2324596"/>
          </a:xfrm>
          <a:prstGeom prst="roundRect">
            <a:avLst>
              <a:gd name="adj" fmla="val 6220"/>
            </a:avLst>
          </a:prstGeom>
          <a:solidFill>
            <a:srgbClr val="FFFFFF"/>
          </a:solidFill>
          <a:ln w="6350">
            <a:solidFill>
              <a:srgbClr val="FF704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8456" y="2589469"/>
            <a:ext cx="2008236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🧱</a:t>
            </a:r>
            <a:r>
              <a:rPr lang="en-US" sz="16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Базовая отделка</a:t>
            </a:r>
            <a:endParaRPr lang="en-US" sz="1600" b="1" dirty="0"/>
          </a:p>
        </p:txBody>
      </p:sp>
      <p:sp>
        <p:nvSpPr>
          <p:cNvPr id="9" name="Text 6"/>
          <p:cNvSpPr/>
          <p:nvPr/>
        </p:nvSpPr>
        <p:spPr>
          <a:xfrm>
            <a:off x="828456" y="2928698"/>
            <a:ext cx="3197939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Когда выполнены основные работы: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8456" y="3511385"/>
            <a:ext cx="3197939" cy="1046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стены, пол, потолок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базовая сантехника и электрика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подготовленное пространство без наполнения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329897" y="2422484"/>
            <a:ext cx="3531901" cy="2324596"/>
          </a:xfrm>
          <a:prstGeom prst="roundRect">
            <a:avLst>
              <a:gd name="adj" fmla="val 6220"/>
            </a:avLst>
          </a:prstGeom>
          <a:solidFill>
            <a:srgbClr val="FFFFFF"/>
          </a:solidFill>
          <a:ln w="6350">
            <a:solidFill>
              <a:srgbClr val="FF704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496878" y="2589469"/>
            <a:ext cx="2486657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🛋</a:t>
            </a:r>
            <a:r>
              <a:rPr lang="en-US" sz="16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Расширенный формат</a:t>
            </a:r>
            <a:endParaRPr lang="en-US" sz="1600" b="1" dirty="0"/>
          </a:p>
        </p:txBody>
      </p:sp>
      <p:sp>
        <p:nvSpPr>
          <p:cNvPr id="13" name="Text 10"/>
          <p:cNvSpPr/>
          <p:nvPr/>
        </p:nvSpPr>
        <p:spPr>
          <a:xfrm>
            <a:off x="4496878" y="2928698"/>
            <a:ext cx="3197939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Когда дом уже ближе к «готовому решению»: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496878" y="3486010"/>
            <a:ext cx="3197939" cy="1046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подобраны материалы и стилистика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установлена часть мебели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может быть частично оформлено освещение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998319" y="2422484"/>
            <a:ext cx="3531901" cy="2324596"/>
          </a:xfrm>
          <a:prstGeom prst="roundRect">
            <a:avLst>
              <a:gd name="adj" fmla="val 6220"/>
            </a:avLst>
          </a:prstGeom>
          <a:solidFill>
            <a:srgbClr val="FFFFFF"/>
          </a:solidFill>
          <a:ln w="6350">
            <a:solidFill>
              <a:srgbClr val="FF704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165300" y="2589469"/>
            <a:ext cx="2807920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16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Практически «под ключ»</a:t>
            </a:r>
            <a:endParaRPr lang="en-US" sz="1600" b="1" dirty="0"/>
          </a:p>
        </p:txBody>
      </p:sp>
      <p:sp>
        <p:nvSpPr>
          <p:cNvPr id="17" name="Text 14"/>
          <p:cNvSpPr/>
          <p:nvPr/>
        </p:nvSpPr>
        <p:spPr>
          <a:xfrm>
            <a:off x="8165300" y="2928698"/>
            <a:ext cx="3197939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Когда пространство уже собрано как цельная картинка: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165300" y="3486010"/>
            <a:ext cx="3197939" cy="10940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отделка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мебель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освещение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базовый интерьерный образ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661475" y="4900671"/>
            <a:ext cx="10868745" cy="583605"/>
          </a:xfrm>
          <a:prstGeom prst="roundRect">
            <a:avLst>
              <a:gd name="adj" fmla="val 24777"/>
            </a:avLst>
          </a:prstGeom>
          <a:solidFill>
            <a:srgbClr val="FFD7CC"/>
          </a:solidFill>
          <a:ln/>
        </p:spPr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06" y="5119547"/>
            <a:ext cx="200814" cy="160635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183551" y="5005901"/>
            <a:ext cx="10795623" cy="244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📌 Поэтому важно понимать уровень готовности конкретного дома</a:t>
            </a:r>
            <a:endParaRPr lang="en-US" sz="1900" dirty="0"/>
          </a:p>
        </p:txBody>
      </p:sp>
      <p:sp>
        <p:nvSpPr>
          <p:cNvPr id="22" name="Text 18"/>
          <p:cNvSpPr/>
          <p:nvPr/>
        </p:nvSpPr>
        <p:spPr>
          <a:xfrm>
            <a:off x="713670" y="5886450"/>
            <a:ext cx="1147833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Потому что под одним и тем же названием могут скрываться очень разные по наполнению решения.</a:t>
            </a:r>
            <a:endParaRPr lang="en-US" sz="1400" dirty="0"/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772315E-44CC-1414-FAF4-7A887CA3BF89}"/>
              </a:ext>
            </a:extLst>
          </p:cNvPr>
          <p:cNvGrpSpPr/>
          <p:nvPr/>
        </p:nvGrpSpPr>
        <p:grpSpPr>
          <a:xfrm>
            <a:off x="0" y="6361122"/>
            <a:ext cx="12192000" cy="565451"/>
            <a:chOff x="0" y="7623285"/>
            <a:chExt cx="14630400" cy="678541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86AFCDC9-D5B9-3925-E7BE-8F685945DD55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AD51C666-27CB-148C-AC32-EF011E2974E4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A5DB6502-FB33-E9AF-FBCA-C8D303F207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7" name="Группа 26">
                <a:extLst>
                  <a:ext uri="{FF2B5EF4-FFF2-40B4-BE49-F238E27FC236}">
                    <a16:creationId xmlns:a16="http://schemas.microsoft.com/office/drawing/2014/main" id="{DAB91B19-C85E-53DB-F49C-9ED124DA83D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2B0D86A9-DF25-25FA-75B9-056DCAC8C3C0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05E374BE-3AD0-CD7F-7224-EA002FF486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0" name="Рисунок 29">
                  <a:extLst>
                    <a:ext uri="{FF2B5EF4-FFF2-40B4-BE49-F238E27FC236}">
                      <a16:creationId xmlns:a16="http://schemas.microsoft.com/office/drawing/2014/main" id="{FAAB068C-7D41-7515-8579-4B97605D14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63BE21FA-C6C1-672C-8873-4A68DD3D26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97991"/>
            <a:ext cx="9007647" cy="419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Что важно понимать при покупке готового дома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61475" y="997137"/>
            <a:ext cx="6397366" cy="337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📌</a:t>
            </a:r>
            <a:r>
              <a:rPr lang="en-US" sz="205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Это уже не про «нравится / не нравится»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661475" y="1430179"/>
            <a:ext cx="1147833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Здесь важно смотреть глубже, чем визуальное впечатление.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61475" y="1791979"/>
            <a:ext cx="4654830" cy="337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📄</a:t>
            </a:r>
            <a:r>
              <a:rPr lang="en-US" sz="205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Что входит в комплектацию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661475" y="2236038"/>
            <a:ext cx="10868745" cy="816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что именно включено в стоимость</a:t>
            </a:r>
            <a:endParaRPr lang="en-US" sz="1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какие работы уже выполнены</a:t>
            </a:r>
            <a:endParaRPr lang="en-US" sz="1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какие материалы используются</a:t>
            </a:r>
            <a:endParaRPr lang="en-US" sz="1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где есть базовый уровень, а где улучшения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61475" y="3223805"/>
            <a:ext cx="4942359" cy="337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🔍</a:t>
            </a:r>
            <a:r>
              <a:rPr lang="en-US" sz="205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Что проверить до подписания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661475" y="3699757"/>
            <a:ext cx="10868745" cy="816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инженерные решения (электрика, сантехника, вентиляция)</a:t>
            </a:r>
            <a:endParaRPr lang="en-US" sz="1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качество отделочных материалов</a:t>
            </a:r>
            <a:endParaRPr lang="en-US" sz="1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планировка и логика пространства</a:t>
            </a:r>
            <a:endParaRPr lang="en-US" sz="1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освещение и естественный свет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61475" y="4655630"/>
            <a:ext cx="5600361" cy="337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🧩</a:t>
            </a:r>
            <a:r>
              <a:rPr lang="en-US" sz="205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На что обратить внимание в целом</a:t>
            </a:r>
            <a:endParaRPr lang="en-US" sz="2050" dirty="0"/>
          </a:p>
        </p:txBody>
      </p:sp>
      <p:sp>
        <p:nvSpPr>
          <p:cNvPr id="10" name="Text 8"/>
          <p:cNvSpPr/>
          <p:nvPr/>
        </p:nvSpPr>
        <p:spPr>
          <a:xfrm>
            <a:off x="661475" y="5209440"/>
            <a:ext cx="10868745" cy="816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насколько дом удобен для вашей жизни</a:t>
            </a:r>
            <a:endParaRPr lang="en-US" sz="1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можно ли его адаптировать под себя</a:t>
            </a:r>
            <a:endParaRPr lang="en-US" sz="1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какие изменения потребуются сразу после покупки</a:t>
            </a:r>
            <a:endParaRPr lang="en-US" sz="1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насколько он соответствует вашему образу жизни</a:t>
            </a:r>
            <a:endParaRPr lang="en-US" sz="120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1B1696D-E3E4-1943-D99C-89BF658DE14F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2B3CD18-1E77-5554-4970-7E07CBB7059A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5E6EE2C5-3B99-1C17-FE81-04EF9CAB1849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855B999E-8953-3A1D-933E-21586DF8D3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9283EBF9-CD72-FF5E-50EF-E0147F0E96B0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B2C234C-3DFC-A4AC-EAC7-F0A3AF9198D5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4309FEB6-CD5B-1330-2BD9-3F5343C41A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934E8D16-CF0D-234B-D4FF-EFAFF7B163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E8333190-F70A-0BFB-6426-4296E19D33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9AD125C-ECAD-84B8-7CA9-2820ABC05C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7863" y="746313"/>
            <a:ext cx="4099220" cy="552157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882" y="423098"/>
            <a:ext cx="10490235" cy="419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Дом нравится, а интерьер — не совсем ваш. Что делать?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51850" y="1090890"/>
            <a:ext cx="11257673" cy="337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📌</a:t>
            </a:r>
            <a:r>
              <a:rPr lang="en-US" sz="205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Такая ситуация действительно может встречаться при покупке готового дома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661475" y="1608683"/>
            <a:ext cx="10868745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Дом может полностью подходить по ключевым параметрам: локация, планировка, бюджет, ощущение пространства. Но интерьер внутри может не совпадать с вашим вкусом или образом жизни.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61475" y="2257723"/>
            <a:ext cx="7008538" cy="337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🧠</a:t>
            </a:r>
            <a:r>
              <a:rPr lang="en-US" sz="205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Это не повод отказываться от хорошего дома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661475" y="2689340"/>
            <a:ext cx="10868745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Важно разделять сам дом и его текущее интерьерное решение. Дом — это архитектура, планировка, свет и пространство. Интерьер — это уже оформление, которое можно менять и адаптировать.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61475" y="3306117"/>
            <a:ext cx="5767144" cy="337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205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Интерьер можно изменить под себя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650660" y="3725301"/>
            <a:ext cx="1147833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Даже без капитальных решений пространство можно постепенно адаптировать: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61475" y="4066232"/>
            <a:ext cx="3561170" cy="973336"/>
          </a:xfrm>
          <a:prstGeom prst="roundRect">
            <a:avLst>
              <a:gd name="adj" fmla="val 12234"/>
            </a:avLst>
          </a:prstGeom>
          <a:solidFill>
            <a:srgbClr val="FFFFFF"/>
          </a:solidFill>
          <a:ln w="6350">
            <a:solidFill>
              <a:srgbClr val="FF704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00080" y="4204840"/>
            <a:ext cx="396865" cy="396875"/>
          </a:xfrm>
          <a:prstGeom prst="roundRect">
            <a:avLst>
              <a:gd name="adj" fmla="val 19198084"/>
            </a:avLst>
          </a:prstGeom>
          <a:solidFill>
            <a:srgbClr val="FF7047"/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9218" y="4313981"/>
            <a:ext cx="178589" cy="178594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00080" y="4694286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Через цвет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315213" y="4066232"/>
            <a:ext cx="3561170" cy="973336"/>
          </a:xfrm>
          <a:prstGeom prst="roundRect">
            <a:avLst>
              <a:gd name="adj" fmla="val 12234"/>
            </a:avLst>
          </a:prstGeom>
          <a:solidFill>
            <a:srgbClr val="FFFFFF"/>
          </a:solidFill>
          <a:ln w="6350">
            <a:solidFill>
              <a:srgbClr val="FF7047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453818" y="4204840"/>
            <a:ext cx="396865" cy="396875"/>
          </a:xfrm>
          <a:prstGeom prst="roundRect">
            <a:avLst>
              <a:gd name="adj" fmla="val 19198084"/>
            </a:avLst>
          </a:prstGeom>
          <a:solidFill>
            <a:srgbClr val="FF7047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2956" y="4313981"/>
            <a:ext cx="178589" cy="17859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453818" y="4694286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Через свет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7968951" y="4066232"/>
            <a:ext cx="3561170" cy="973336"/>
          </a:xfrm>
          <a:prstGeom prst="roundRect">
            <a:avLst>
              <a:gd name="adj" fmla="val 12234"/>
            </a:avLst>
          </a:prstGeom>
          <a:solidFill>
            <a:srgbClr val="FFFFFF"/>
          </a:solidFill>
          <a:ln w="6350">
            <a:solidFill>
              <a:srgbClr val="FF7047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107557" y="4204840"/>
            <a:ext cx="396865" cy="396875"/>
          </a:xfrm>
          <a:prstGeom prst="roundRect">
            <a:avLst>
              <a:gd name="adj" fmla="val 19198084"/>
            </a:avLst>
          </a:prstGeom>
          <a:solidFill>
            <a:srgbClr val="FF7047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16694" y="4313981"/>
            <a:ext cx="178589" cy="17859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107557" y="4694286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Через мебель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661475" y="5132139"/>
            <a:ext cx="5388039" cy="973336"/>
          </a:xfrm>
          <a:prstGeom prst="roundRect">
            <a:avLst>
              <a:gd name="adj" fmla="val 12234"/>
            </a:avLst>
          </a:prstGeom>
          <a:solidFill>
            <a:srgbClr val="FFFFFF"/>
          </a:solidFill>
          <a:ln w="6350">
            <a:solidFill>
              <a:srgbClr val="FF7047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800080" y="5270747"/>
            <a:ext cx="396865" cy="396875"/>
          </a:xfrm>
          <a:prstGeom prst="roundRect">
            <a:avLst>
              <a:gd name="adj" fmla="val 19198084"/>
            </a:avLst>
          </a:prstGeom>
          <a:solidFill>
            <a:srgbClr val="FF7047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9218" y="5379888"/>
            <a:ext cx="178589" cy="17859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00080" y="5760193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Через текстиль</a:t>
            </a:r>
            <a:endParaRPr lang="en-US" sz="1300" dirty="0"/>
          </a:p>
        </p:txBody>
      </p:sp>
      <p:sp>
        <p:nvSpPr>
          <p:cNvPr id="25" name="Shape 19"/>
          <p:cNvSpPr/>
          <p:nvPr/>
        </p:nvSpPr>
        <p:spPr>
          <a:xfrm>
            <a:off x="6142082" y="5132139"/>
            <a:ext cx="5388039" cy="973336"/>
          </a:xfrm>
          <a:prstGeom prst="roundRect">
            <a:avLst>
              <a:gd name="adj" fmla="val 12234"/>
            </a:avLst>
          </a:prstGeom>
          <a:solidFill>
            <a:srgbClr val="FFFFFF"/>
          </a:solidFill>
          <a:ln w="6350">
            <a:solidFill>
              <a:srgbClr val="FF7047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6280687" y="5270747"/>
            <a:ext cx="396865" cy="396875"/>
          </a:xfrm>
          <a:prstGeom prst="roundRect">
            <a:avLst>
              <a:gd name="adj" fmla="val 19198084"/>
            </a:avLst>
          </a:prstGeom>
          <a:solidFill>
            <a:srgbClr val="FF7047"/>
          </a:solidFill>
          <a:ln/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89825" y="5379888"/>
            <a:ext cx="178589" cy="17859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280687" y="5760193"/>
            <a:ext cx="165383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Через декор</a:t>
            </a:r>
            <a:endParaRPr lang="en-US" sz="13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1803908F-E224-ACA3-06C5-8AB8A52A3A92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F3388976-47C6-8E0F-7F2D-317CFA6D796A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D9FA250F-4E7F-029D-EF90-B6DBC11407B6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F6B3AB2E-516F-61D3-CF41-CA0F17E9E5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3" name="Группа 32">
                <a:extLst>
                  <a:ext uri="{FF2B5EF4-FFF2-40B4-BE49-F238E27FC236}">
                    <a16:creationId xmlns:a16="http://schemas.microsoft.com/office/drawing/2014/main" id="{DD6B4857-8560-A2F9-CDCA-368D3316EC2C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6E7B198B-4FED-B3B7-178A-54C8E38D0545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35" name="Рисунок 34">
                  <a:extLst>
                    <a:ext uri="{FF2B5EF4-FFF2-40B4-BE49-F238E27FC236}">
                      <a16:creationId xmlns:a16="http://schemas.microsoft.com/office/drawing/2014/main" id="{5BB19BA4-8B49-320F-5A06-62A8D970DD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6" name="Рисунок 35">
                  <a:extLst>
                    <a:ext uri="{FF2B5EF4-FFF2-40B4-BE49-F238E27FC236}">
                      <a16:creationId xmlns:a16="http://schemas.microsoft.com/office/drawing/2014/main" id="{2E5F1DF0-DD04-F074-1D07-52EF519F52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7" name="Рисунок 36">
                  <a:extLst>
                    <a:ext uri="{FF2B5EF4-FFF2-40B4-BE49-F238E27FC236}">
                      <a16:creationId xmlns:a16="http://schemas.microsoft.com/office/drawing/2014/main" id="{80ED51CA-070F-26E8-7584-95921DE5EF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303072"/>
            <a:ext cx="9538850" cy="455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Что можно изменить без капитального ремонта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61475" y="1098411"/>
            <a:ext cx="10868745" cy="477540"/>
          </a:xfrm>
          <a:prstGeom prst="roundRect">
            <a:avLst>
              <a:gd name="adj" fmla="val 26718"/>
            </a:avLst>
          </a:prstGeom>
          <a:solidFill>
            <a:srgbClr val="FFD7CC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56" y="1291193"/>
            <a:ext cx="177200" cy="1416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22037" y="1144184"/>
            <a:ext cx="10876087" cy="204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📌 Пространство можно заметно изменить без стройки и глобальных работ</a:t>
            </a:r>
            <a:endParaRPr lang="en-US" sz="1900" dirty="0"/>
          </a:p>
        </p:txBody>
      </p:sp>
      <p:sp>
        <p:nvSpPr>
          <p:cNvPr id="6" name="Shape 3"/>
          <p:cNvSpPr/>
          <p:nvPr/>
        </p:nvSpPr>
        <p:spPr>
          <a:xfrm>
            <a:off x="661475" y="1769079"/>
            <a:ext cx="5381193" cy="1518345"/>
          </a:xfrm>
          <a:prstGeom prst="roundRect">
            <a:avLst>
              <a:gd name="adj" fmla="val 8403"/>
            </a:avLst>
          </a:prstGeom>
          <a:solidFill>
            <a:srgbClr val="FFFFFF"/>
          </a:solidFill>
          <a:ln w="19050">
            <a:solidFill>
              <a:srgbClr val="FF704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205" y="1929814"/>
            <a:ext cx="1772003" cy="22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🎨</a:t>
            </a:r>
            <a:r>
              <a:rPr lang="en-US" sz="14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Стены и цвет</a:t>
            </a:r>
            <a:endParaRPr lang="en-US" sz="1400" b="1" dirty="0"/>
          </a:p>
        </p:txBody>
      </p:sp>
      <p:sp>
        <p:nvSpPr>
          <p:cNvPr id="8" name="Text 5"/>
          <p:cNvSpPr/>
          <p:nvPr/>
        </p:nvSpPr>
        <p:spPr>
          <a:xfrm>
            <a:off x="822205" y="2221318"/>
            <a:ext cx="5059732" cy="9053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перекраска стен</a:t>
            </a:r>
            <a:endParaRPr lang="en-US" sz="12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изменение цветовой гаммы</a:t>
            </a:r>
            <a:endParaRPr lang="en-US" sz="12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выделение акцентных зон</a:t>
            </a:r>
            <a:endParaRPr lang="en-US" sz="12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выравнивание общей палитры интерьера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148928" y="1769079"/>
            <a:ext cx="5381292" cy="1518345"/>
          </a:xfrm>
          <a:prstGeom prst="roundRect">
            <a:avLst>
              <a:gd name="adj" fmla="val 8403"/>
            </a:avLst>
          </a:prstGeom>
          <a:solidFill>
            <a:srgbClr val="FFFFFF"/>
          </a:solidFill>
          <a:ln w="19050">
            <a:solidFill>
              <a:srgbClr val="FF704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309659" y="1929814"/>
            <a:ext cx="2246951" cy="22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🪑</a:t>
            </a:r>
            <a:r>
              <a:rPr lang="en-US" sz="1400" b="1" dirty="0">
                <a:solidFill>
                  <a:srgbClr val="55575A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Мебель и расстановка</a:t>
            </a:r>
            <a:endParaRPr lang="en-US" sz="1400" b="1" dirty="0"/>
          </a:p>
        </p:txBody>
      </p:sp>
      <p:sp>
        <p:nvSpPr>
          <p:cNvPr id="11" name="Text 8"/>
          <p:cNvSpPr/>
          <p:nvPr/>
        </p:nvSpPr>
        <p:spPr>
          <a:xfrm>
            <a:off x="6309659" y="2221318"/>
            <a:ext cx="5059831" cy="9053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замена отдельных предметов мебели</a:t>
            </a:r>
            <a:endParaRPr lang="en-US" sz="12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добавление недостающих функциональных зон</a:t>
            </a:r>
            <a:endParaRPr lang="en-US" sz="12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изменение расстановки мебели в пространстве</a:t>
            </a:r>
            <a:endParaRPr lang="en-US" sz="12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убирание лишних предметов, которые перегружают интерьер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61475" y="3393687"/>
            <a:ext cx="5381193" cy="1780480"/>
          </a:xfrm>
          <a:prstGeom prst="roundRect">
            <a:avLst>
              <a:gd name="adj" fmla="val 7166"/>
            </a:avLst>
          </a:prstGeom>
          <a:solidFill>
            <a:srgbClr val="FFFFFF"/>
          </a:solidFill>
          <a:ln w="19050">
            <a:solidFill>
              <a:srgbClr val="FF704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2205" y="3554421"/>
            <a:ext cx="1772003" cy="22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00" b="1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</a:rPr>
              <a:t>🧵 Текстиль</a:t>
            </a:r>
          </a:p>
        </p:txBody>
      </p:sp>
      <p:sp>
        <p:nvSpPr>
          <p:cNvPr id="14" name="Text 11"/>
          <p:cNvSpPr/>
          <p:nvPr/>
        </p:nvSpPr>
        <p:spPr>
          <a:xfrm>
            <a:off x="822205" y="3845926"/>
            <a:ext cx="5059732" cy="9053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шторы</a:t>
            </a:r>
            <a:endParaRPr lang="en-US" sz="12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ковры</a:t>
            </a:r>
            <a:endParaRPr lang="en-US" sz="12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подушки</a:t>
            </a:r>
            <a:endParaRPr lang="en-US" sz="12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покрывала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822205" y="4814996"/>
            <a:ext cx="5059732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Позволяет быстро изменить атмосферу и ощущение дома</a:t>
            </a:r>
            <a:r>
              <a:rPr lang="en-US" sz="11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148928" y="3393687"/>
            <a:ext cx="5381292" cy="1780480"/>
          </a:xfrm>
          <a:prstGeom prst="roundRect">
            <a:avLst>
              <a:gd name="adj" fmla="val 7166"/>
            </a:avLst>
          </a:prstGeom>
          <a:solidFill>
            <a:srgbClr val="FFFFFF"/>
          </a:solidFill>
          <a:ln w="19050">
            <a:solidFill>
              <a:srgbClr val="FF704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09659" y="3554421"/>
            <a:ext cx="1772003" cy="227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</a:rPr>
              <a:t>🖼 Декор и детали</a:t>
            </a:r>
          </a:p>
        </p:txBody>
      </p:sp>
      <p:sp>
        <p:nvSpPr>
          <p:cNvPr id="18" name="Text 15"/>
          <p:cNvSpPr/>
          <p:nvPr/>
        </p:nvSpPr>
        <p:spPr>
          <a:xfrm>
            <a:off x="6309659" y="3845926"/>
            <a:ext cx="5059831" cy="9053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картины</a:t>
            </a:r>
            <a:endParaRPr lang="en-US" sz="12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зеркала</a:t>
            </a:r>
            <a:endParaRPr lang="en-US" sz="12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предметы декора</a:t>
            </a:r>
            <a:endParaRPr lang="en-US" sz="12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акцентные элементы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309659" y="4814996"/>
            <a:ext cx="5059831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Формируют характер и индивидуальность пространства.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661475" y="5333612"/>
            <a:ext cx="3444789" cy="360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22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Итог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680524" y="5748247"/>
            <a:ext cx="1131760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Даже без капитального ремонта можно существенно изменить восприятие дома и сделать его более подходящим </a:t>
            </a:r>
            <a:endParaRPr lang="ru-RU" sz="1400" dirty="0">
              <a:solidFill>
                <a:srgbClr val="55575A"/>
              </a:solidFill>
              <a:latin typeface="Abadi" panose="020B060402010402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под себя за счёт точечных изменений.</a:t>
            </a:r>
            <a:endParaRPr lang="en-US" sz="1400" dirty="0"/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1F7744A-773E-9C1C-D17F-B22C2C836759}"/>
              </a:ext>
            </a:extLst>
          </p:cNvPr>
          <p:cNvGrpSpPr/>
          <p:nvPr/>
        </p:nvGrpSpPr>
        <p:grpSpPr>
          <a:xfrm>
            <a:off x="0" y="6369511"/>
            <a:ext cx="12192000" cy="565451"/>
            <a:chOff x="0" y="7623285"/>
            <a:chExt cx="14630400" cy="678541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108F8C54-7215-69E7-B427-AAC4A58B348D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62402EB5-8F3D-764C-470F-BFDD22945AAE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62249B75-B2FD-3E07-3828-EABFC1387B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7E11DBF4-9186-8C61-E394-4B7631D4EB0A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EDDE101-F38E-3F25-0324-922188829B66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37" name="Рисунок 36">
                  <a:extLst>
                    <a:ext uri="{FF2B5EF4-FFF2-40B4-BE49-F238E27FC236}">
                      <a16:creationId xmlns:a16="http://schemas.microsoft.com/office/drawing/2014/main" id="{D4D87765-E9E8-8435-AEA7-EFA0E30B6E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8" name="Рисунок 37">
                  <a:extLst>
                    <a:ext uri="{FF2B5EF4-FFF2-40B4-BE49-F238E27FC236}">
                      <a16:creationId xmlns:a16="http://schemas.microsoft.com/office/drawing/2014/main" id="{811F7E6C-A326-765B-2C30-13534B057B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9" name="Рисунок 38">
                  <a:extLst>
                    <a:ext uri="{FF2B5EF4-FFF2-40B4-BE49-F238E27FC236}">
                      <a16:creationId xmlns:a16="http://schemas.microsoft.com/office/drawing/2014/main" id="{95D3D9EF-78CD-5805-6674-C8B8737B0D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25BC9499-E066-F96C-B20E-E3C2075DBAD2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959D1953-5A65-C324-2AD2-25C0C68E4AB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2FA92EF0-C775-0D3D-BACD-FD21D2C54CBE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48" name="Рисунок 47">
                <a:extLst>
                  <a:ext uri="{FF2B5EF4-FFF2-40B4-BE49-F238E27FC236}">
                    <a16:creationId xmlns:a16="http://schemas.microsoft.com/office/drawing/2014/main" id="{1F0BD8E1-4C3B-99D2-066C-7BC2F73B8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9" name="Группа 48">
                <a:extLst>
                  <a:ext uri="{FF2B5EF4-FFF2-40B4-BE49-F238E27FC236}">
                    <a16:creationId xmlns:a16="http://schemas.microsoft.com/office/drawing/2014/main" id="{FB825053-1F6E-7F36-50C3-C3CC9928A0B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ABBD676-E7B6-6143-B287-4DC6D2BC8DE0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CEDC9638-0227-AFD7-82A3-8C0B3AC777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D88D42BA-5927-7D2B-B8D2-7B86871A98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080C54B2-E20B-8B91-909A-F20B2803B3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284F77-E03C-FB9B-CB89-3CA48205495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7286"/>
          <a:stretch>
            <a:fillRect/>
          </a:stretch>
        </p:blipFill>
        <p:spPr>
          <a:xfrm>
            <a:off x="659710" y="662730"/>
            <a:ext cx="5501304" cy="5100506"/>
          </a:xfrm>
          <a:prstGeom prst="rect">
            <a:avLst/>
          </a:prstGeom>
        </p:spPr>
      </p:pic>
      <p:sp>
        <p:nvSpPr>
          <p:cNvPr id="4" name="Text 6">
            <a:extLst>
              <a:ext uri="{FF2B5EF4-FFF2-40B4-BE49-F238E27FC236}">
                <a16:creationId xmlns:a16="http://schemas.microsoft.com/office/drawing/2014/main" id="{AA002E3F-F9A9-BB1F-97AE-6D29AD355619}"/>
              </a:ext>
            </a:extLst>
          </p:cNvPr>
          <p:cNvSpPr/>
          <p:nvPr/>
        </p:nvSpPr>
        <p:spPr>
          <a:xfrm>
            <a:off x="1887851" y="309604"/>
            <a:ext cx="627357" cy="296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Было</a:t>
            </a:r>
            <a:endParaRPr lang="en-US" sz="1600" dirty="0"/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2026EBAF-E644-C8B6-C132-EE3E11DEE0E1}"/>
              </a:ext>
            </a:extLst>
          </p:cNvPr>
          <p:cNvSpPr/>
          <p:nvPr/>
        </p:nvSpPr>
        <p:spPr>
          <a:xfrm>
            <a:off x="4328816" y="309604"/>
            <a:ext cx="627357" cy="296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Стало</a:t>
            </a:r>
            <a:endParaRPr lang="en-US" sz="1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E0B575-9223-C85B-2FEE-86AB27D0E74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373"/>
          <a:stretch>
            <a:fillRect/>
          </a:stretch>
        </p:blipFill>
        <p:spPr>
          <a:xfrm>
            <a:off x="6509856" y="1155583"/>
            <a:ext cx="5166831" cy="4114800"/>
          </a:xfrm>
          <a:prstGeom prst="rect">
            <a:avLst/>
          </a:prstGeom>
        </p:spPr>
      </p:pic>
      <p:sp>
        <p:nvSpPr>
          <p:cNvPr id="14" name="Text 6">
            <a:extLst>
              <a:ext uri="{FF2B5EF4-FFF2-40B4-BE49-F238E27FC236}">
                <a16:creationId xmlns:a16="http://schemas.microsoft.com/office/drawing/2014/main" id="{A2E4A36C-C7F2-0ED2-061D-07CC17839077}"/>
              </a:ext>
            </a:extLst>
          </p:cNvPr>
          <p:cNvSpPr/>
          <p:nvPr/>
        </p:nvSpPr>
        <p:spPr>
          <a:xfrm>
            <a:off x="7602152" y="892906"/>
            <a:ext cx="627357" cy="296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Было</a:t>
            </a:r>
            <a:endParaRPr lang="en-US" sz="160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5481C599-B6AE-A3DD-474D-C9CF3F7D14DE}"/>
              </a:ext>
            </a:extLst>
          </p:cNvPr>
          <p:cNvSpPr/>
          <p:nvPr/>
        </p:nvSpPr>
        <p:spPr>
          <a:xfrm>
            <a:off x="10208751" y="897587"/>
            <a:ext cx="627357" cy="296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Стало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99106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25BC9499-E066-F96C-B20E-E3C2075DBAD2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959D1953-5A65-C324-2AD2-25C0C68E4AB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2FA92EF0-C775-0D3D-BACD-FD21D2C54CBE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48" name="Рисунок 47">
                <a:extLst>
                  <a:ext uri="{FF2B5EF4-FFF2-40B4-BE49-F238E27FC236}">
                    <a16:creationId xmlns:a16="http://schemas.microsoft.com/office/drawing/2014/main" id="{1F0BD8E1-4C3B-99D2-066C-7BC2F73B8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9" name="Группа 48">
                <a:extLst>
                  <a:ext uri="{FF2B5EF4-FFF2-40B4-BE49-F238E27FC236}">
                    <a16:creationId xmlns:a16="http://schemas.microsoft.com/office/drawing/2014/main" id="{FB825053-1F6E-7F36-50C3-C3CC9928A0B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ABBD676-E7B6-6143-B287-4DC6D2BC8DE0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CEDC9638-0227-AFD7-82A3-8C0B3AC777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D88D42BA-5927-7D2B-B8D2-7B86871A98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080C54B2-E20B-8B91-909A-F20B2803B3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8" name="Text 6">
            <a:extLst>
              <a:ext uri="{FF2B5EF4-FFF2-40B4-BE49-F238E27FC236}">
                <a16:creationId xmlns:a16="http://schemas.microsoft.com/office/drawing/2014/main" id="{95C6E796-F27D-0A8E-FE70-D364B2DB3F61}"/>
              </a:ext>
            </a:extLst>
          </p:cNvPr>
          <p:cNvSpPr/>
          <p:nvPr/>
        </p:nvSpPr>
        <p:spPr>
          <a:xfrm>
            <a:off x="2399181" y="872144"/>
            <a:ext cx="627357" cy="296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Было</a:t>
            </a:r>
            <a:endParaRPr lang="en-US" sz="16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B7D9819-B8A2-9FFE-D0D4-983CC4DD0131}"/>
              </a:ext>
            </a:extLst>
          </p:cNvPr>
          <p:cNvSpPr/>
          <p:nvPr/>
        </p:nvSpPr>
        <p:spPr>
          <a:xfrm>
            <a:off x="7982561" y="380912"/>
            <a:ext cx="1265509" cy="296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Визуализация</a:t>
            </a:r>
            <a:endParaRPr lang="en-US" sz="16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737F308-B48F-3B71-E92E-99EEBAC200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625" y="1419838"/>
            <a:ext cx="4597166" cy="344787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D9AF4AC-5936-D75D-2F98-3C9C24CC64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2274" y="734038"/>
            <a:ext cx="6815680" cy="481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91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25BC9499-E066-F96C-B20E-E3C2075DBAD2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959D1953-5A65-C324-2AD2-25C0C68E4AB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2FA92EF0-C775-0D3D-BACD-FD21D2C54CBE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48" name="Рисунок 47">
                <a:extLst>
                  <a:ext uri="{FF2B5EF4-FFF2-40B4-BE49-F238E27FC236}">
                    <a16:creationId xmlns:a16="http://schemas.microsoft.com/office/drawing/2014/main" id="{1F0BD8E1-4C3B-99D2-066C-7BC2F73B8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9" name="Группа 48">
                <a:extLst>
                  <a:ext uri="{FF2B5EF4-FFF2-40B4-BE49-F238E27FC236}">
                    <a16:creationId xmlns:a16="http://schemas.microsoft.com/office/drawing/2014/main" id="{FB825053-1F6E-7F36-50C3-C3CC9928A0B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ABBD676-E7B6-6143-B287-4DC6D2BC8DE0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CEDC9638-0227-AFD7-82A3-8C0B3AC777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D88D42BA-5927-7D2B-B8D2-7B86871A98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080C54B2-E20B-8B91-909A-F20B2803B3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8" name="Text 6">
            <a:extLst>
              <a:ext uri="{FF2B5EF4-FFF2-40B4-BE49-F238E27FC236}">
                <a16:creationId xmlns:a16="http://schemas.microsoft.com/office/drawing/2014/main" id="{95C6E796-F27D-0A8E-FE70-D364B2DB3F61}"/>
              </a:ext>
            </a:extLst>
          </p:cNvPr>
          <p:cNvSpPr/>
          <p:nvPr/>
        </p:nvSpPr>
        <p:spPr>
          <a:xfrm>
            <a:off x="1832832" y="377683"/>
            <a:ext cx="627357" cy="296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Было</a:t>
            </a:r>
            <a:endParaRPr lang="en-US" sz="16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B7D9819-B8A2-9FFE-D0D4-983CC4DD0131}"/>
              </a:ext>
            </a:extLst>
          </p:cNvPr>
          <p:cNvSpPr/>
          <p:nvPr/>
        </p:nvSpPr>
        <p:spPr>
          <a:xfrm>
            <a:off x="8114012" y="377683"/>
            <a:ext cx="1265509" cy="296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6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Визуализация</a:t>
            </a:r>
            <a:endParaRPr lang="en-US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ED8B68-DD66-6646-B5E5-E988236AB20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0887" r="20291" b="11315"/>
          <a:stretch>
            <a:fillRect/>
          </a:stretch>
        </p:blipFill>
        <p:spPr>
          <a:xfrm>
            <a:off x="677367" y="787767"/>
            <a:ext cx="2938288" cy="50983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A41942-29CC-91E9-F887-6B4BD2F2FF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2921" y="737372"/>
            <a:ext cx="7017366" cy="496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9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46658"/>
            <a:ext cx="7735496" cy="312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Когда стоит задуматься о более серьёзных изменениях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61475" y="885595"/>
            <a:ext cx="10868745" cy="344587"/>
          </a:xfrm>
          <a:prstGeom prst="roundRect">
            <a:avLst>
              <a:gd name="adj" fmla="val 32807"/>
            </a:avLst>
          </a:prstGeom>
          <a:solidFill>
            <a:srgbClr val="FFD7CC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302" y="1006853"/>
            <a:ext cx="122334" cy="9783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6934" y="912659"/>
            <a:ext cx="11062515" cy="118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📌 Когда становится понятно, что точечных изменений недостаточно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61475" y="1397366"/>
            <a:ext cx="6042866" cy="25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😕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Интерьер не совпадает с ощущением «своего дома»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70914" y="1744786"/>
            <a:ext cx="11478330" cy="317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Дом может быть хороший по планировке и локации, но внутри не складывается ощущение комфорта и «своего» пространства. </a:t>
            </a:r>
            <a:endParaRPr lang="ru-RU" sz="1200" dirty="0">
              <a:solidFill>
                <a:srgbClr val="55575A"/>
              </a:solidFill>
              <a:latin typeface="Abadi" panose="020B060402010402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И тогда простые изменения уже не дают нужного результата.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70914" y="2315351"/>
            <a:ext cx="3825382" cy="25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📦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Не хватает функциональности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670914" y="2749039"/>
            <a:ext cx="11478330" cy="118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Со временем может проявиться, что: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61475" y="3055655"/>
            <a:ext cx="3764868" cy="5284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мало систем хранения</a:t>
            </a:r>
            <a:endParaRPr lang="en-US" sz="120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неудобно организована кухня</a:t>
            </a:r>
            <a:endParaRPr lang="en-US" sz="120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не продуманы бытовые сценарии</a:t>
            </a:r>
            <a:endParaRPr lang="en-US" sz="120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пространство не соответствует реальной жизни семьи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749597" y="2291952"/>
            <a:ext cx="4823498" cy="25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🧱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Есть ограничения в базовой планировке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6749597" y="2598444"/>
            <a:ext cx="11478330" cy="118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Иногда становится понятно, что текущая структура дома: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819514" y="2935439"/>
            <a:ext cx="10868745" cy="391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неудачно распределяет зоны</a:t>
            </a:r>
            <a:endParaRPr lang="en-US" sz="120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не поддерживает привычный образ жизни</a:t>
            </a:r>
            <a:endParaRPr lang="en-US" sz="120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требует перераспределения помещений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670914" y="4128390"/>
            <a:ext cx="6078683" cy="25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🏗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Появляется желание изменить «основу», а не детали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631119" y="4582663"/>
            <a:ext cx="11478330" cy="273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Если речь уже идёт не про декор и мебель, а про напольные покрытия, кухню, санузлы </a:t>
            </a:r>
            <a:endParaRPr lang="ru-RU" sz="1200" dirty="0">
              <a:solidFill>
                <a:srgbClr val="55575A"/>
              </a:solidFill>
              <a:latin typeface="Abadi" panose="020B060402010402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или перепланировку — это уже другой уровень работы с домом.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499245" y="4080041"/>
            <a:ext cx="2567618" cy="25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🧠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Суть этого этапа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7499245" y="4518105"/>
            <a:ext cx="5241927" cy="78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Это момент, когда становится понятно: простыми точечными </a:t>
            </a:r>
            <a:endParaRPr lang="ru-RU" sz="1200" dirty="0">
              <a:solidFill>
                <a:srgbClr val="55575A"/>
              </a:solidFill>
              <a:latin typeface="Abadi" panose="020B060402010402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изменениями ситуацию уже не решить, и требуется более </a:t>
            </a:r>
            <a:endParaRPr lang="ru-RU" sz="1200" dirty="0">
              <a:solidFill>
                <a:srgbClr val="55575A"/>
              </a:solidFill>
              <a:latin typeface="Abadi" panose="020B060402010402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глубокая работа с пространством.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3325767" y="5485682"/>
            <a:ext cx="5794230" cy="25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💡</a:t>
            </a: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И именно здесь появляется вопрос о специалисте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3380832" y="5889859"/>
            <a:ext cx="5479947" cy="515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Потому что такие изменения требуют связки всех решений: планировки, </a:t>
            </a:r>
            <a:endParaRPr lang="ru-RU" sz="1200" dirty="0">
              <a:solidFill>
                <a:srgbClr val="55575A"/>
              </a:solidFill>
              <a:latin typeface="Abadi" panose="020B060402010402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инженерии и интерьера в целом</a:t>
            </a:r>
            <a:r>
              <a:rPr lang="en-US" sz="75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750" dirty="0"/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4C9167FE-3012-760B-542A-4AF33E9BDDEF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A5308342-001F-F58B-8B99-B45EF57F01D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24A409F7-7A4F-8906-A565-394CAA26D8DF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7ED0951E-15F1-F538-0F1B-1B9D342407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E943673F-CABF-CAE4-2F78-ED448EC867AA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A4A81B5-4D8F-1E67-E1A2-FFC063C688B8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37" name="Рисунок 36">
                  <a:extLst>
                    <a:ext uri="{FF2B5EF4-FFF2-40B4-BE49-F238E27FC236}">
                      <a16:creationId xmlns:a16="http://schemas.microsoft.com/office/drawing/2014/main" id="{7AEB80BD-2666-2406-996E-3DD27B6F53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8" name="Рисунок 37">
                  <a:extLst>
                    <a:ext uri="{FF2B5EF4-FFF2-40B4-BE49-F238E27FC236}">
                      <a16:creationId xmlns:a16="http://schemas.microsoft.com/office/drawing/2014/main" id="{2E65F9BD-F0E7-266A-306B-F707D31265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9" name="Рисунок 38">
                  <a:extLst>
                    <a:ext uri="{FF2B5EF4-FFF2-40B4-BE49-F238E27FC236}">
                      <a16:creationId xmlns:a16="http://schemas.microsoft.com/office/drawing/2014/main" id="{F00D1E88-9EF0-3EA8-B768-AEEFABE776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46658"/>
            <a:ext cx="7735496" cy="312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400" dirty="0">
                <a:solidFill>
                  <a:srgbClr val="000000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🏡</a:t>
            </a:r>
            <a:r>
              <a:rPr lang="en-US" sz="24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2400" dirty="0"/>
              <a:t>Как принять правильное решение</a:t>
            </a:r>
            <a:endParaRPr lang="en-US" sz="2400" dirty="0">
              <a:latin typeface="Abadi" panose="020B060402010402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61476" y="885595"/>
            <a:ext cx="6807548" cy="344587"/>
          </a:xfrm>
          <a:prstGeom prst="roundRect">
            <a:avLst>
              <a:gd name="adj" fmla="val 32807"/>
            </a:avLst>
          </a:prstGeom>
          <a:solidFill>
            <a:srgbClr val="FFD7CC"/>
          </a:solidFill>
          <a:ln/>
        </p:spPr>
      </p:sp>
      <p:sp>
        <p:nvSpPr>
          <p:cNvPr id="5" name="Text 2"/>
          <p:cNvSpPr/>
          <p:nvPr/>
        </p:nvSpPr>
        <p:spPr>
          <a:xfrm>
            <a:off x="825540" y="910910"/>
            <a:ext cx="11062515" cy="118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1000"/>
              </a:lnSpc>
            </a:pPr>
            <a:r>
              <a:rPr lang="ru-RU" sz="2000" dirty="0"/>
              <a:t>📌 </a:t>
            </a:r>
            <a:r>
              <a:rPr lang="ru-RU" sz="2000" b="1" dirty="0"/>
              <a:t>В выборе дома нет универсально правильного ответа</a:t>
            </a:r>
            <a:endParaRPr lang="en-US" sz="1900" dirty="0">
              <a:latin typeface="Abadi" panose="020B0604020104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82914" y="1777834"/>
            <a:ext cx="6042866" cy="25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ru-RU" sz="2000" dirty="0"/>
              <a:t>💭 Если для вас важна скорость и готовность к переезду</a:t>
            </a:r>
            <a:endParaRPr lang="en-US" sz="1900" dirty="0">
              <a:latin typeface="Abadi" panose="020B0604020104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70914" y="2179126"/>
            <a:ext cx="11478330" cy="317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1000"/>
              </a:lnSpc>
            </a:pPr>
            <a:r>
              <a:rPr lang="ru-RU" sz="1200" dirty="0"/>
              <a:t>→ чаще подходит дом с готовой отделкой</a:t>
            </a:r>
            <a:r>
              <a:rPr lang="en-US" sz="1200" dirty="0">
                <a:solidFill>
                  <a:srgbClr val="55575A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70914" y="2634049"/>
            <a:ext cx="3825382" cy="25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ru-RU" sz="2000" dirty="0"/>
              <a:t>🧱 Если для вас важна полная свобода создания </a:t>
            </a:r>
          </a:p>
          <a:p>
            <a:pPr>
              <a:lnSpc>
                <a:spcPct val="104000"/>
              </a:lnSpc>
            </a:pPr>
            <a:r>
              <a:rPr lang="ru-RU" sz="2000" dirty="0"/>
              <a:t>пространства</a:t>
            </a:r>
            <a:endParaRPr lang="en-US" sz="1900" dirty="0">
              <a:latin typeface="Abadi" panose="020B0604020104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82914" y="3325527"/>
            <a:ext cx="11478330" cy="391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1000"/>
              </a:lnSpc>
            </a:pPr>
            <a:r>
              <a:rPr lang="ru-RU" sz="1200" dirty="0"/>
              <a:t>→ чаще подходит дом без отделки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632699" y="3827724"/>
            <a:ext cx="6078683" cy="25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ru-RU" sz="2000" dirty="0"/>
              <a:t>🔄 Если важно найти баланс между готовым решением </a:t>
            </a:r>
          </a:p>
          <a:p>
            <a:pPr>
              <a:lnSpc>
                <a:spcPct val="104000"/>
              </a:lnSpc>
            </a:pPr>
            <a:r>
              <a:rPr lang="ru-RU" sz="2000" dirty="0"/>
              <a:t>и возможностью адаптации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661475" y="4555631"/>
            <a:ext cx="11478330" cy="690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1000"/>
              </a:lnSpc>
            </a:pPr>
            <a:r>
              <a:rPr lang="ru-RU" sz="1200" dirty="0"/>
              <a:t>→ подходит готовый дом с последующей доработкой интерьера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576054" y="4969488"/>
            <a:ext cx="5794230" cy="25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900" dirty="0">
                <a:solidFill>
                  <a:srgbClr val="0C0D0F"/>
                </a:solidFill>
                <a:latin typeface="Abadi" panose="020B0604020104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2000" dirty="0"/>
              <a:t>🏡 </a:t>
            </a:r>
            <a:r>
              <a:rPr lang="ru-RU" sz="2000" b="1" dirty="0"/>
              <a:t>Главная мысль</a:t>
            </a:r>
            <a:endParaRPr lang="en-US" sz="1900" dirty="0"/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4C9167FE-3012-760B-542A-4AF33E9BDDEF}"/>
              </a:ext>
            </a:extLst>
          </p:cNvPr>
          <p:cNvGrpSpPr/>
          <p:nvPr/>
        </p:nvGrpSpPr>
        <p:grpSpPr>
          <a:xfrm>
            <a:off x="0" y="6352733"/>
            <a:ext cx="12192000" cy="565451"/>
            <a:chOff x="0" y="7623285"/>
            <a:chExt cx="14630400" cy="678541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A5308342-001F-F58B-8B99-B45EF57F01D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24A409F7-7A4F-8906-A565-394CAA26D8DF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6"/>
              <a:chOff x="1551731" y="7683760"/>
              <a:chExt cx="11451599" cy="618066"/>
            </a:xfrm>
          </p:grpSpPr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7ED0951E-15F1-F538-0F1B-1B9D342407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E943673F-CABF-CAE4-2F78-ED448EC867AA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6"/>
                <a:chOff x="583893" y="6408179"/>
                <a:chExt cx="11451599" cy="618066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A4A81B5-4D8F-1E67-E1A2-FFC063C688B8}"/>
                    </a:ext>
                  </a:extLst>
                </p:cNvPr>
                <p:cNvSpPr txBox="1"/>
                <p:nvPr/>
              </p:nvSpPr>
              <p:spPr>
                <a:xfrm>
                  <a:off x="583893" y="6484405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37" name="Рисунок 36">
                  <a:extLst>
                    <a:ext uri="{FF2B5EF4-FFF2-40B4-BE49-F238E27FC236}">
                      <a16:creationId xmlns:a16="http://schemas.microsoft.com/office/drawing/2014/main" id="{7AEB80BD-2666-2406-996E-3DD27B6F53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8" name="Рисунок 37">
                  <a:extLst>
                    <a:ext uri="{FF2B5EF4-FFF2-40B4-BE49-F238E27FC236}">
                      <a16:creationId xmlns:a16="http://schemas.microsoft.com/office/drawing/2014/main" id="{2E65F9BD-F0E7-266A-306B-F707D31265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9" name="Рисунок 38">
                  <a:extLst>
                    <a:ext uri="{FF2B5EF4-FFF2-40B4-BE49-F238E27FC236}">
                      <a16:creationId xmlns:a16="http://schemas.microsoft.com/office/drawing/2014/main" id="{F00D1E88-9EF0-3EA8-B768-AEEFABE776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0" name="Text 12">
            <a:extLst>
              <a:ext uri="{FF2B5EF4-FFF2-40B4-BE49-F238E27FC236}">
                <a16:creationId xmlns:a16="http://schemas.microsoft.com/office/drawing/2014/main" id="{803A4B73-C11B-9440-EC8A-18139991CA71}"/>
              </a:ext>
            </a:extLst>
          </p:cNvPr>
          <p:cNvSpPr/>
          <p:nvPr/>
        </p:nvSpPr>
        <p:spPr>
          <a:xfrm>
            <a:off x="610768" y="5511979"/>
            <a:ext cx="13573862" cy="690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1000"/>
              </a:lnSpc>
            </a:pPr>
            <a:r>
              <a:rPr lang="ru-RU" sz="1400" dirty="0"/>
              <a:t>Правильный выбор зависит не от формата дома, а  от вашего образа жизни, </a:t>
            </a:r>
          </a:p>
          <a:p>
            <a:pPr>
              <a:lnSpc>
                <a:spcPct val="101000"/>
              </a:lnSpc>
            </a:pPr>
            <a:r>
              <a:rPr lang="ru-RU" sz="1400" dirty="0"/>
              <a:t>задач и приоритетов</a:t>
            </a:r>
            <a:r>
              <a:rPr lang="ru-RU" sz="1200" dirty="0"/>
              <a:t>.</a:t>
            </a:r>
            <a:endParaRPr lang="en-US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994F957-553F-E404-E142-6B93B99290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6093" y="1380913"/>
            <a:ext cx="4611218" cy="456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99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8500" y="321426"/>
            <a:ext cx="2348111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ru-RU" sz="2400" dirty="0"/>
              <a:t>Приглашаю продолжить разговор в эфире программы «Вокруг дизайна»</a:t>
            </a:r>
            <a:endParaRPr lang="en-US" sz="2400" dirty="0">
              <a:latin typeface="Abadi" panose="020B0604020104020204" pitchFamily="34" charset="0"/>
            </a:endParaRPr>
          </a:p>
        </p:txBody>
      </p:sp>
      <p:sp>
        <p:nvSpPr>
          <p:cNvPr id="15" name="Shape 9"/>
          <p:cNvSpPr/>
          <p:nvPr/>
        </p:nvSpPr>
        <p:spPr>
          <a:xfrm>
            <a:off x="351034" y="4908517"/>
            <a:ext cx="11493503" cy="781220"/>
          </a:xfrm>
          <a:prstGeom prst="roundRect">
            <a:avLst>
              <a:gd name="adj" fmla="val 21192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</p:sp>
      <p:sp>
        <p:nvSpPr>
          <p:cNvPr id="17" name="Text 10"/>
          <p:cNvSpPr/>
          <p:nvPr/>
        </p:nvSpPr>
        <p:spPr>
          <a:xfrm>
            <a:off x="434381" y="5033793"/>
            <a:ext cx="11118959" cy="6170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1167" b="1" dirty="0">
                <a:solidFill>
                  <a:srgbClr val="FF7047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Приглашение к </a:t>
            </a:r>
            <a:r>
              <a:rPr lang="en-US" sz="1167" b="1" dirty="0" err="1">
                <a:solidFill>
                  <a:srgbClr val="FF7047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действию</a:t>
            </a:r>
            <a:r>
              <a:rPr lang="ru-RU" sz="1167" b="1" dirty="0">
                <a:solidFill>
                  <a:srgbClr val="FF7047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:  </a:t>
            </a:r>
            <a:r>
              <a:rPr lang="ru-RU" sz="1400" dirty="0"/>
              <a:t>Если Вы архитектор , строитель,  мебельщик , поставщик, застройщик, предприниматель и готовы поделиться своим опытом, </a:t>
            </a:r>
          </a:p>
          <a:p>
            <a:r>
              <a:rPr lang="ru-RU" sz="1400" dirty="0"/>
              <a:t>рассказать о себе и своем бизнесе  — добро пожаловать в мой эфир. </a:t>
            </a:r>
          </a:p>
          <a:p>
            <a:pPr>
              <a:lnSpc>
                <a:spcPct val="150000"/>
              </a:lnSpc>
            </a:pPr>
            <a:r>
              <a:rPr lang="en-US" sz="1167" b="1" dirty="0">
                <a:solidFill>
                  <a:srgbClr val="FF7047"/>
                </a:solidFill>
                <a:latin typeface="Abadi" panose="020B0604020104020204" pitchFamily="34" charset="0"/>
                <a:ea typeface="Manrope" pitchFamily="34" charset="-122"/>
                <a:cs typeface="Manrope" pitchFamily="34" charset="-120"/>
              </a:rPr>
              <a:t>:</a:t>
            </a:r>
            <a:endParaRPr lang="en-US" sz="1167" dirty="0"/>
          </a:p>
        </p:txBody>
      </p:sp>
      <p:sp>
        <p:nvSpPr>
          <p:cNvPr id="18" name="Text 11"/>
          <p:cNvSpPr/>
          <p:nvPr/>
        </p:nvSpPr>
        <p:spPr>
          <a:xfrm>
            <a:off x="3257302" y="5884324"/>
            <a:ext cx="5677396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917"/>
              </a:lnSpc>
            </a:pPr>
            <a:r>
              <a:rPr lang="en-US" sz="2333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Ваша медийность начинается сегодня</a:t>
            </a:r>
            <a:endParaRPr lang="en-US" sz="2333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8E3725C5-CD6F-572D-15F1-C8BF653A5F6A}"/>
              </a:ext>
            </a:extLst>
          </p:cNvPr>
          <p:cNvGrpSpPr/>
          <p:nvPr/>
        </p:nvGrpSpPr>
        <p:grpSpPr>
          <a:xfrm>
            <a:off x="0" y="6352737"/>
            <a:ext cx="12192000" cy="565453"/>
            <a:chOff x="0" y="7623285"/>
            <a:chExt cx="14630400" cy="678543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53B68FEB-C6DD-0D70-97AE-480358466873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F9984FF9-44AE-16DD-7A3D-F5879918E78A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8"/>
              <a:chOff x="1551731" y="7683760"/>
              <a:chExt cx="11451599" cy="618068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BFF3BD3C-9F54-304D-5672-5C3878E63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AB2B5AE3-D0F3-C148-8E96-613251F49E83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8"/>
                <a:chOff x="583893" y="6408179"/>
                <a:chExt cx="11451599" cy="618068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979F846-BAEF-AA17-DCB9-0E02A5131A54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80F45594-31B0-6014-C025-9BA0D41D6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F677B4F7-6A06-7E0D-2240-FB2BB5D3D3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67754173-8900-8FC1-7A46-13C41F0264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5" name="Text 3">
            <a:extLst>
              <a:ext uri="{FF2B5EF4-FFF2-40B4-BE49-F238E27FC236}">
                <a16:creationId xmlns:a16="http://schemas.microsoft.com/office/drawing/2014/main" id="{71BA7F6E-1F26-3F54-7FD9-8508F68A732B}"/>
              </a:ext>
            </a:extLst>
          </p:cNvPr>
          <p:cNvSpPr/>
          <p:nvPr/>
        </p:nvSpPr>
        <p:spPr>
          <a:xfrm>
            <a:off x="434381" y="892307"/>
            <a:ext cx="6042866" cy="25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ru-RU" sz="2000" dirty="0"/>
              <a:t>📌 </a:t>
            </a:r>
            <a:r>
              <a:rPr lang="ru-RU" sz="2000" b="1" dirty="0"/>
              <a:t>Если вам интересны темы дизайна, ремонта и </a:t>
            </a:r>
          </a:p>
          <a:p>
            <a:pPr>
              <a:lnSpc>
                <a:spcPct val="104000"/>
              </a:lnSpc>
            </a:pPr>
            <a:r>
              <a:rPr lang="ru-RU" sz="2000" b="1" dirty="0"/>
              <a:t>создания дома, в котором действительно хочется жить</a:t>
            </a:r>
            <a:endParaRPr lang="en-US" sz="1900" dirty="0">
              <a:latin typeface="Abadi" panose="020B0604020104020204" pitchFamily="34" charset="0"/>
            </a:endParaRPr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DC55E1DB-688B-3EF4-E3F3-FB61A2986A7F}"/>
              </a:ext>
            </a:extLst>
          </p:cNvPr>
          <p:cNvSpPr/>
          <p:nvPr/>
        </p:nvSpPr>
        <p:spPr>
          <a:xfrm>
            <a:off x="1008500" y="1649630"/>
            <a:ext cx="6345600" cy="913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1000"/>
              </a:lnSpc>
            </a:pPr>
            <a:r>
              <a:rPr lang="ru-RU" sz="1400" dirty="0"/>
              <a:t>Я приглашаю вас слушать мою программу </a:t>
            </a:r>
            <a:r>
              <a:rPr lang="ru-RU" sz="1400" b="1" dirty="0"/>
              <a:t>«Вокруг дизайна»</a:t>
            </a:r>
            <a:r>
              <a:rPr lang="ru-RU" sz="1400" dirty="0"/>
              <a:t>.</a:t>
            </a:r>
            <a:endParaRPr lang="en-US" sz="1400" dirty="0">
              <a:latin typeface="Abadi" panose="020B0604020104020204" pitchFamily="34" charset="0"/>
            </a:endParaRP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288C8794-3071-13EC-6BC5-162D6DFA9532}"/>
              </a:ext>
            </a:extLst>
          </p:cNvPr>
          <p:cNvSpPr/>
          <p:nvPr/>
        </p:nvSpPr>
        <p:spPr>
          <a:xfrm>
            <a:off x="313932" y="2165794"/>
            <a:ext cx="6886968" cy="1172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ru-RU" sz="2000" dirty="0"/>
              <a:t>🏡 В каждом эфире мы разбираем реальные ситуации</a:t>
            </a:r>
            <a:endParaRPr lang="en-US" sz="1900" dirty="0">
              <a:latin typeface="Abadi" panose="020B0604020104020204" pitchFamily="34" charset="0"/>
            </a:endParaRPr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id="{2F2EBE29-5C28-B56F-0DC5-4FA275F724E4}"/>
              </a:ext>
            </a:extLst>
          </p:cNvPr>
          <p:cNvSpPr/>
          <p:nvPr/>
        </p:nvSpPr>
        <p:spPr>
          <a:xfrm>
            <a:off x="351034" y="2593847"/>
            <a:ext cx="9993116" cy="1900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ru-RU" sz="1400" dirty="0"/>
              <a:t>Не теорию и не абстрактные советы,</a:t>
            </a:r>
            <a:br>
              <a:rPr lang="ru-RU" sz="1400" dirty="0"/>
            </a:br>
            <a:r>
              <a:rPr lang="ru-RU" sz="1400" dirty="0"/>
              <a:t>а вопросы, с которыми сталкиваются владельцы квартир и загородных домов:</a:t>
            </a:r>
          </a:p>
          <a:p>
            <a:r>
              <a:rPr lang="ru-RU" sz="1400" dirty="0"/>
              <a:t>— как выбрать и обустроить дом</a:t>
            </a:r>
            <a:br>
              <a:rPr lang="ru-RU" sz="1400" dirty="0"/>
            </a:br>
            <a:r>
              <a:rPr lang="ru-RU" sz="1400" dirty="0"/>
              <a:t>— какие ошибки чаще всего допускают при ремонте</a:t>
            </a:r>
            <a:br>
              <a:rPr lang="ru-RU" sz="1400" dirty="0"/>
            </a:br>
            <a:r>
              <a:rPr lang="ru-RU" sz="1400" dirty="0"/>
              <a:t>— как сделать пространство удобным для жизни</a:t>
            </a:r>
            <a:br>
              <a:rPr lang="ru-RU" sz="1400" dirty="0"/>
            </a:br>
            <a:r>
              <a:rPr lang="ru-RU" sz="1400" dirty="0"/>
              <a:t>— как принимать решения в сложных проектах</a:t>
            </a:r>
          </a:p>
          <a:p>
            <a:endParaRPr lang="ru-RU" sz="1400" dirty="0"/>
          </a:p>
          <a:p>
            <a:r>
              <a:rPr lang="ru-RU" sz="1400" dirty="0"/>
              <a:t>И обсуждаем всё это вместе с экспертами из разных сфер, связанных с недвижимостью, строительством и интерьером.</a:t>
            </a:r>
          </a:p>
          <a:p>
            <a:endParaRPr lang="ru-RU" sz="1400" dirty="0"/>
          </a:p>
          <a:p>
            <a:r>
              <a:rPr lang="ru-RU" sz="1400" dirty="0"/>
              <a:t>🎤 </a:t>
            </a:r>
            <a:r>
              <a:rPr lang="ru-RU" sz="1400" b="1" dirty="0"/>
              <a:t>Если вы специалист — вы тоже можете стать частью эфира</a:t>
            </a:r>
            <a:endParaRPr lang="ru-RU" sz="1400" dirty="0"/>
          </a:p>
          <a:p>
            <a:pPr>
              <a:lnSpc>
                <a:spcPct val="101000"/>
              </a:lnSpc>
            </a:pPr>
            <a:endParaRPr lang="en-US" sz="1400" dirty="0">
              <a:latin typeface="Abadi" panose="020B0604020104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AF1AB0-F215-B23E-DC53-7C0F09AD22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2096" y="967502"/>
            <a:ext cx="4655523" cy="286351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C9A58-7425-F682-ACCE-8BF7610F2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CC7DEA3-5EE5-C785-3445-D3C9B6DDBC80}"/>
              </a:ext>
            </a:extLst>
          </p:cNvPr>
          <p:cNvSpPr/>
          <p:nvPr/>
        </p:nvSpPr>
        <p:spPr>
          <a:xfrm>
            <a:off x="6179914" y="384397"/>
            <a:ext cx="4422323" cy="210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ru-RU" sz="3083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Контакты для участия</a:t>
            </a:r>
            <a:endParaRPr lang="en-US" sz="3083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176D5A1-AC2F-0CFB-E8B4-80305AB61D94}"/>
              </a:ext>
            </a:extLst>
          </p:cNvPr>
          <p:cNvGrpSpPr/>
          <p:nvPr/>
        </p:nvGrpSpPr>
        <p:grpSpPr>
          <a:xfrm>
            <a:off x="0" y="6352737"/>
            <a:ext cx="12192000" cy="565453"/>
            <a:chOff x="0" y="7623285"/>
            <a:chExt cx="14630400" cy="678543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4107DC4-EEF3-D5AD-8320-D86A31C26CC9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17B48C31-2512-D594-9872-F08765BB367A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8"/>
              <a:chOff x="1551731" y="7683760"/>
              <a:chExt cx="11451599" cy="618068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E13A3B79-4C3C-CBA8-6C8A-A021035F3E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1D9E43EE-F946-2B5C-F58D-3CEAF8F17D53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8"/>
                <a:chOff x="583893" y="6408179"/>
                <a:chExt cx="11451599" cy="618068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DD07210-CDEB-570A-3257-B4B4C62E031F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CAF7680A-A1D8-E6DC-1B1F-7CDBECA94B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57B1D572-FB8B-701C-CB3F-E000F3FFC6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0F723CFE-F8C9-F784-7FDB-FF264BA7FE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B83EEE7-8BF3-48B4-DE42-5EC48A7DF1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1688" y="2368016"/>
            <a:ext cx="2389188" cy="3460750"/>
          </a:xfrm>
          <a:prstGeom prst="rect">
            <a:avLst/>
          </a:prstGeom>
        </p:spPr>
      </p:pic>
      <p:sp>
        <p:nvSpPr>
          <p:cNvPr id="39" name="Стрелка: вправо 38">
            <a:extLst>
              <a:ext uri="{FF2B5EF4-FFF2-40B4-BE49-F238E27FC236}">
                <a16:creationId xmlns:a16="http://schemas.microsoft.com/office/drawing/2014/main" id="{0B4AE803-3E1A-B393-240A-05BEA5DDF356}"/>
              </a:ext>
            </a:extLst>
          </p:cNvPr>
          <p:cNvSpPr/>
          <p:nvPr/>
        </p:nvSpPr>
        <p:spPr>
          <a:xfrm>
            <a:off x="5874896" y="2485035"/>
            <a:ext cx="779823" cy="395462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95702FB-EC06-91DC-4D69-16140A0150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5986569" y="1088717"/>
            <a:ext cx="464013" cy="46401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9DABFE7-5430-5832-E133-173116E8A6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68851" y="984358"/>
            <a:ext cx="615233" cy="61523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BA43954E-C41B-018E-2B95-B7C07D0F85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642" y="473392"/>
            <a:ext cx="4099820" cy="5466427"/>
          </a:xfrm>
          <a:prstGeom prst="rect">
            <a:avLst/>
          </a:prstGeom>
        </p:spPr>
      </p:pic>
      <p:sp>
        <p:nvSpPr>
          <p:cNvPr id="3" name="Text 2">
            <a:extLst>
              <a:ext uri="{FF2B5EF4-FFF2-40B4-BE49-F238E27FC236}">
                <a16:creationId xmlns:a16="http://schemas.microsoft.com/office/drawing/2014/main" id="{325BA817-CE32-033E-BEA3-97519CDE9885}"/>
              </a:ext>
            </a:extLst>
          </p:cNvPr>
          <p:cNvSpPr/>
          <p:nvPr/>
        </p:nvSpPr>
        <p:spPr>
          <a:xfrm>
            <a:off x="5315606" y="3283370"/>
            <a:ext cx="2462898" cy="574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2400" dirty="0"/>
              <a:t>СЛУШАТЬ РАДИО</a:t>
            </a:r>
            <a:endParaRPr lang="en-US" sz="2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F5E43E-6013-B00D-C57C-7E0CE8910D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5646" y="4361299"/>
            <a:ext cx="1700124" cy="1700124"/>
          </a:xfrm>
          <a:prstGeom prst="rect">
            <a:avLst/>
          </a:prstGeom>
        </p:spPr>
      </p:pic>
      <p:sp>
        <p:nvSpPr>
          <p:cNvPr id="10" name="Text 2">
            <a:extLst>
              <a:ext uri="{FF2B5EF4-FFF2-40B4-BE49-F238E27FC236}">
                <a16:creationId xmlns:a16="http://schemas.microsoft.com/office/drawing/2014/main" id="{753C85D5-EDD7-7E7C-998D-D412E10945FB}"/>
              </a:ext>
            </a:extLst>
          </p:cNvPr>
          <p:cNvSpPr/>
          <p:nvPr/>
        </p:nvSpPr>
        <p:spPr>
          <a:xfrm>
            <a:off x="8449590" y="1552730"/>
            <a:ext cx="3266963" cy="286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600" dirty="0"/>
              <a:t>Поделитесь свои м опытом – и вас услышат.</a:t>
            </a:r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endParaRPr lang="en-US" sz="1000" dirty="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97CC0DD9-AF01-53F0-7BC5-75EF4A65F583}"/>
              </a:ext>
            </a:extLst>
          </p:cNvPr>
          <p:cNvSpPr/>
          <p:nvPr/>
        </p:nvSpPr>
        <p:spPr>
          <a:xfrm>
            <a:off x="5124112" y="3121233"/>
            <a:ext cx="3266963" cy="850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sz="1600" dirty="0"/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endParaRPr lang="en-US" sz="1000" dirty="0"/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08010EB6-3975-D97D-0D4A-29B45EDAEC9B}"/>
              </a:ext>
            </a:extLst>
          </p:cNvPr>
          <p:cNvSpPr/>
          <p:nvPr/>
        </p:nvSpPr>
        <p:spPr>
          <a:xfrm>
            <a:off x="5211764" y="3081304"/>
            <a:ext cx="3266963" cy="202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600" dirty="0"/>
              <a:t>О передаче, радио и отзывы гостей</a:t>
            </a:r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endParaRPr lang="en-US" sz="1000" dirty="0"/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3CBC03CB-6F7E-63FE-3AEF-17582E492EA7}"/>
              </a:ext>
            </a:extLst>
          </p:cNvPr>
          <p:cNvSpPr/>
          <p:nvPr/>
        </p:nvSpPr>
        <p:spPr>
          <a:xfrm>
            <a:off x="5182627" y="3964668"/>
            <a:ext cx="3266963" cy="493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400" dirty="0"/>
              <a:t>ВОКГУГ ДИЗАЙНА, каждый четверг в 12:00</a:t>
            </a:r>
          </a:p>
          <a:p>
            <a:pPr>
              <a:lnSpc>
                <a:spcPct val="150000"/>
              </a:lnSpc>
            </a:pPr>
            <a:endParaRPr lang="en-US" sz="1000" dirty="0"/>
          </a:p>
        </p:txBody>
      </p:sp>
      <p:sp>
        <p:nvSpPr>
          <p:cNvPr id="32" name="Text 2">
            <a:extLst>
              <a:ext uri="{FF2B5EF4-FFF2-40B4-BE49-F238E27FC236}">
                <a16:creationId xmlns:a16="http://schemas.microsoft.com/office/drawing/2014/main" id="{AE4D9BEB-1EE3-7D63-0AFE-55AFF8956BFA}"/>
              </a:ext>
            </a:extLst>
          </p:cNvPr>
          <p:cNvSpPr/>
          <p:nvPr/>
        </p:nvSpPr>
        <p:spPr>
          <a:xfrm>
            <a:off x="4947988" y="1590067"/>
            <a:ext cx="3266963" cy="286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600" dirty="0"/>
              <a:t>Напишите мне в личные сообщения.</a:t>
            </a:r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endParaRPr lang="en-US" sz="1000" dirty="0"/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660F205B-0479-08E4-1477-4ED10700AFBF}"/>
              </a:ext>
            </a:extLst>
          </p:cNvPr>
          <p:cNvSpPr/>
          <p:nvPr/>
        </p:nvSpPr>
        <p:spPr>
          <a:xfrm>
            <a:off x="4947987" y="1961590"/>
            <a:ext cx="3266963" cy="95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200" dirty="0"/>
              <a:t>Готовы выйти в эфир?</a:t>
            </a:r>
          </a:p>
          <a:p>
            <a:r>
              <a:rPr lang="ru-RU" sz="1200" dirty="0"/>
              <a:t>Напишите мне в личные сообщения.</a:t>
            </a:r>
          </a:p>
          <a:p>
            <a:r>
              <a:rPr lang="ru-RU" dirty="0"/>
              <a:t> </a:t>
            </a:r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90771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C9A58-7425-F682-ACCE-8BF7610F2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CC7DEA3-5EE5-C785-3445-D3C9B6DDBC80}"/>
              </a:ext>
            </a:extLst>
          </p:cNvPr>
          <p:cNvSpPr/>
          <p:nvPr/>
        </p:nvSpPr>
        <p:spPr>
          <a:xfrm>
            <a:off x="7968655" y="481180"/>
            <a:ext cx="2830108" cy="210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ru-RU" sz="3083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Заключение</a:t>
            </a:r>
            <a:endParaRPr lang="en-US" sz="3083" dirty="0">
              <a:latin typeface="Abadi" panose="020B0604020104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19E5CAE-A38C-3668-BE15-B3CF06A4D9DB}"/>
              </a:ext>
            </a:extLst>
          </p:cNvPr>
          <p:cNvSpPr/>
          <p:nvPr/>
        </p:nvSpPr>
        <p:spPr>
          <a:xfrm>
            <a:off x="6959738" y="864278"/>
            <a:ext cx="4681204" cy="286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600" dirty="0"/>
              <a:t>Правильный дом — это не тот, который идеален на момент покупки, а тот, который вы смогли сделать своим. И всё начинается с первого честного решения о том, как вы хотите в нём жить.</a:t>
            </a:r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endParaRPr lang="en-US" sz="1000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176D5A1-AC2F-0CFB-E8B4-80305AB61D94}"/>
              </a:ext>
            </a:extLst>
          </p:cNvPr>
          <p:cNvGrpSpPr/>
          <p:nvPr/>
        </p:nvGrpSpPr>
        <p:grpSpPr>
          <a:xfrm>
            <a:off x="0" y="6352737"/>
            <a:ext cx="12192000" cy="565453"/>
            <a:chOff x="0" y="7623285"/>
            <a:chExt cx="14630400" cy="678543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4107DC4-EEF3-D5AD-8320-D86A31C26CC9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>
                <a:noFill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17B48C31-2512-D594-9872-F08765BB367A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618068"/>
              <a:chOff x="1551731" y="7683760"/>
              <a:chExt cx="11451599" cy="618068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E13A3B79-4C3C-CBA8-6C8A-A021035F3E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1D9E43EE-F946-2B5C-F58D-3CEAF8F17D53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618068"/>
                <a:chOff x="583893" y="6408179"/>
                <a:chExt cx="11451599" cy="618068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DD07210-CDEB-570A-3257-B4B4C62E031F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418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167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167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CAF7680A-A1D8-E6DC-1B1F-7CDBECA94B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57B1D572-FB8B-701C-CB3F-E000F3FFC6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0F723CFE-F8C9-F784-7FDB-FF264BA7FE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BE7E5395-D801-69E4-9416-EC520C6485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2211" y="2958935"/>
            <a:ext cx="1822194" cy="1763791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95854A7A-62D4-A2F7-FBB6-F50C6D0BE5F1}"/>
              </a:ext>
            </a:extLst>
          </p:cNvPr>
          <p:cNvSpPr txBox="1"/>
          <p:nvPr/>
        </p:nvSpPr>
        <p:spPr>
          <a:xfrm>
            <a:off x="5613284" y="2607019"/>
            <a:ext cx="3918444" cy="249318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667"/>
              </a:spcAft>
            </a:pPr>
            <a:r>
              <a:rPr lang="ru-RU" sz="1500" dirty="0">
                <a:latin typeface="Manrop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333" dirty="0"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667"/>
              </a:spcAft>
            </a:pPr>
            <a:r>
              <a:rPr lang="en-US" sz="1333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polinachaplanova.com</a:t>
            </a:r>
            <a:endParaRPr lang="ru-RU" sz="1333" dirty="0">
              <a:latin typeface="Manrop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667"/>
              </a:spcAft>
            </a:pPr>
            <a:endParaRPr lang="en-US" sz="1333" dirty="0">
              <a:latin typeface="Abadi" panose="020B0604020104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667"/>
              </a:spcAft>
            </a:pPr>
            <a:r>
              <a:rPr lang="en-US" sz="1333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polinachaplanova@bk.ru</a:t>
            </a:r>
            <a:endParaRPr lang="ru-RU" sz="1333" dirty="0">
              <a:latin typeface="Manrop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667"/>
              </a:spcAft>
            </a:pPr>
            <a:endParaRPr lang="en-US" sz="1333" dirty="0">
              <a:latin typeface="Abadi" panose="020B0604020104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667"/>
              </a:spcAft>
            </a:pPr>
            <a:r>
              <a:rPr lang="en-US" sz="1333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+7(903)792-34-98</a:t>
            </a:r>
            <a:endParaRPr lang="ru-RU" sz="1333" dirty="0">
              <a:latin typeface="Manrop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667"/>
              </a:spcAft>
            </a:pPr>
            <a:endParaRPr lang="en-US" sz="1333" dirty="0">
              <a:latin typeface="Abadi" panose="020B0604020104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667"/>
              </a:spcAft>
            </a:pPr>
            <a:r>
              <a:rPr lang="en-US" sz="1333" dirty="0">
                <a:latin typeface="Abadi" panose="020B06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@polina_chaplanova_design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E99B1C7-02D1-7C3E-FD86-828986347D3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9618"/>
          <a:stretch>
            <a:fillRect/>
          </a:stretch>
        </p:blipFill>
        <p:spPr>
          <a:xfrm>
            <a:off x="737595" y="1007559"/>
            <a:ext cx="4011737" cy="4242172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0B31451B-78BE-5FE5-CAEC-E57540D58844}"/>
              </a:ext>
            </a:extLst>
          </p:cNvPr>
          <p:cNvSpPr/>
          <p:nvPr/>
        </p:nvSpPr>
        <p:spPr>
          <a:xfrm>
            <a:off x="1359750" y="560228"/>
            <a:ext cx="2976222" cy="286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dirty="0"/>
              <a:t>СПАСИБО ЗА ВНИМАНИЕ</a:t>
            </a:r>
            <a:r>
              <a:rPr lang="en-US" dirty="0"/>
              <a:t>!</a:t>
            </a:r>
            <a:endParaRPr lang="ru-RU" dirty="0"/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endParaRPr lang="en-US" sz="1000" dirty="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93427CCB-13D4-62B8-A6B3-4DBA33FD13B7}"/>
              </a:ext>
            </a:extLst>
          </p:cNvPr>
          <p:cNvSpPr/>
          <p:nvPr/>
        </p:nvSpPr>
        <p:spPr>
          <a:xfrm>
            <a:off x="1597794" y="5657953"/>
            <a:ext cx="2890578" cy="286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dirty="0"/>
              <a:t>ПОЛИНА ЧАПЛАНОВА</a:t>
            </a:r>
          </a:p>
          <a:p>
            <a:r>
              <a:rPr lang="ru-RU" dirty="0"/>
              <a:t>Дизайнер интерьера</a:t>
            </a:r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endParaRPr lang="en-US" sz="1000" dirty="0"/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88F6D8D7-CF3B-A847-7560-5F65452E7140}"/>
              </a:ext>
            </a:extLst>
          </p:cNvPr>
          <p:cNvSpPr/>
          <p:nvPr/>
        </p:nvSpPr>
        <p:spPr>
          <a:xfrm>
            <a:off x="5696318" y="2546829"/>
            <a:ext cx="993133" cy="286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600" dirty="0"/>
              <a:t>Для связи:</a:t>
            </a:r>
          </a:p>
          <a:p>
            <a:pPr>
              <a:lnSpc>
                <a:spcPct val="150000"/>
              </a:lnSpc>
            </a:pPr>
            <a:endParaRPr lang="ru-RU" sz="1600" dirty="0"/>
          </a:p>
          <a:p>
            <a:pPr>
              <a:lnSpc>
                <a:spcPct val="150000"/>
              </a:lnSpc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99986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2642</Words>
  <Application>Microsoft Office PowerPoint</Application>
  <PresentationFormat>Широкоэкранный</PresentationFormat>
  <Paragraphs>317</Paragraphs>
  <Slides>20</Slides>
  <Notes>20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Abadi</vt:lpstr>
      <vt:lpstr>Calibri</vt:lpstr>
      <vt:lpstr>Arial</vt:lpstr>
      <vt:lpstr>Inter</vt:lpstr>
      <vt:lpstr>Manrope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Полина Чапланова</dc:creator>
  <cp:lastModifiedBy>Полина Чапланова</cp:lastModifiedBy>
  <cp:revision>12</cp:revision>
  <dcterms:created xsi:type="dcterms:W3CDTF">2026-06-29T11:06:13Z</dcterms:created>
  <dcterms:modified xsi:type="dcterms:W3CDTF">2026-06-30T12:33:53Z</dcterms:modified>
</cp:coreProperties>
</file>