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32"/>
  </p:notesMasterIdLst>
  <p:sldIdLst>
    <p:sldId id="256" r:id="rId2"/>
    <p:sldId id="276" r:id="rId3"/>
    <p:sldId id="257" r:id="rId4"/>
    <p:sldId id="258" r:id="rId5"/>
    <p:sldId id="259" r:id="rId6"/>
    <p:sldId id="288" r:id="rId7"/>
    <p:sldId id="260" r:id="rId8"/>
    <p:sldId id="277" r:id="rId9"/>
    <p:sldId id="285" r:id="rId10"/>
    <p:sldId id="261" r:id="rId11"/>
    <p:sldId id="262" r:id="rId12"/>
    <p:sldId id="278" r:id="rId13"/>
    <p:sldId id="263" r:id="rId14"/>
    <p:sldId id="289" r:id="rId15"/>
    <p:sldId id="264" r:id="rId16"/>
    <p:sldId id="284" r:id="rId17"/>
    <p:sldId id="265" r:id="rId18"/>
    <p:sldId id="267" r:id="rId19"/>
    <p:sldId id="268" r:id="rId20"/>
    <p:sldId id="269" r:id="rId21"/>
    <p:sldId id="286" r:id="rId22"/>
    <p:sldId id="287" r:id="rId23"/>
    <p:sldId id="272" r:id="rId24"/>
    <p:sldId id="279" r:id="rId25"/>
    <p:sldId id="273" r:id="rId26"/>
    <p:sldId id="280" r:id="rId27"/>
    <p:sldId id="274" r:id="rId28"/>
    <p:sldId id="281" r:id="rId29"/>
    <p:sldId id="282" r:id="rId30"/>
    <p:sldId id="283" r:id="rId31"/>
  </p:sldIdLst>
  <p:sldSz cx="14630400" cy="8229600"/>
  <p:notesSz cx="8229600" cy="14630400"/>
  <p:embeddedFontLst>
    <p:embeddedFont>
      <p:font typeface="Abadi" panose="020B0604020104020204" pitchFamily="34" charset="0"/>
      <p:regular r:id="rId33"/>
    </p:embeddedFont>
    <p:embeddedFont>
      <p:font typeface="Manrope" panose="020B0604020202020204" charset="0"/>
      <p:regular r:id="rId34"/>
    </p:embeddedFont>
  </p:embeddedFontLst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451" autoAdjust="0"/>
    <p:restoredTop sz="94610"/>
  </p:normalViewPr>
  <p:slideViewPr>
    <p:cSldViewPr snapToGrid="0" snapToObjects="1">
      <p:cViewPr varScale="1">
        <p:scale>
          <a:sx n="91" d="100"/>
          <a:sy n="91" d="100"/>
        </p:scale>
        <p:origin x="11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1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209727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24A243-9AD5-6399-AD03-D2F3E07DB7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B64A9B-ED48-B025-A30F-EA93A8D8CC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EB1B61-EE8B-801A-5457-005A177DFD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F2D583-DEE5-21CB-9069-CAF9284FACF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24694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77495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95298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6759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007AA4-008A-4BAC-417C-985DA2BB41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898C27-362B-2833-6503-C207C5F1D0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D1440F-A6C8-0458-CFC7-EEB720C01D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D5769E-A418-B1CF-D69F-F4394FC64AB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9498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3248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5367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12709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63869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84487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45696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085C17-A85C-87D9-5F69-6083160655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65FC10-2917-6ADC-460E-DD3730032D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D36254-3CAE-3643-26B9-5CD725D4EE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822321-2B25-8D7A-1463-AA09171C8DE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3210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085C17-A85C-87D9-5F69-6083160655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65FC10-2917-6ADC-460E-DD3730032D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D36254-3CAE-3643-26B9-5CD725D4EE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822321-2B25-8D7A-1463-AA09171C8DE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618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8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2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5.png"/><Relationship Id="rId5" Type="http://schemas.openxmlformats.org/officeDocument/2006/relationships/image" Target="../media/image4.png"/><Relationship Id="rId10" Type="http://schemas.openxmlformats.org/officeDocument/2006/relationships/image" Target="../media/image14.png"/><Relationship Id="rId4" Type="http://schemas.openxmlformats.org/officeDocument/2006/relationships/image" Target="../media/image3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2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24.png"/><Relationship Id="rId5" Type="http://schemas.openxmlformats.org/officeDocument/2006/relationships/image" Target="../media/image4.png"/><Relationship Id="rId10" Type="http://schemas.openxmlformats.org/officeDocument/2006/relationships/image" Target="../media/image23.png"/><Relationship Id="rId4" Type="http://schemas.openxmlformats.org/officeDocument/2006/relationships/image" Target="../media/image3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.png"/><Relationship Id="rId7" Type="http://schemas.openxmlformats.org/officeDocument/2006/relationships/image" Target="../media/image2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.png"/><Relationship Id="rId7" Type="http://schemas.openxmlformats.org/officeDocument/2006/relationships/image" Target="../media/image30.png"/><Relationship Id="rId12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33.png"/><Relationship Id="rId5" Type="http://schemas.openxmlformats.org/officeDocument/2006/relationships/image" Target="../media/image4.png"/><Relationship Id="rId10" Type="http://schemas.openxmlformats.org/officeDocument/2006/relationships/image" Target="../media/image32.png"/><Relationship Id="rId4" Type="http://schemas.openxmlformats.org/officeDocument/2006/relationships/image" Target="../media/image3.png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2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38.png"/><Relationship Id="rId5" Type="http://schemas.openxmlformats.org/officeDocument/2006/relationships/image" Target="../media/image4.png"/><Relationship Id="rId10" Type="http://schemas.openxmlformats.org/officeDocument/2006/relationships/image" Target="../media/image37.jpg"/><Relationship Id="rId4" Type="http://schemas.openxmlformats.org/officeDocument/2006/relationships/image" Target="../media/image3.png"/><Relationship Id="rId9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39.png"/><Relationship Id="rId7" Type="http://schemas.openxmlformats.org/officeDocument/2006/relationships/image" Target="../media/image3.png"/><Relationship Id="rId12" Type="http://schemas.openxmlformats.org/officeDocument/2006/relationships/image" Target="../media/image4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11" Type="http://schemas.openxmlformats.org/officeDocument/2006/relationships/image" Target="../media/image18.png"/><Relationship Id="rId5" Type="http://schemas.openxmlformats.org/officeDocument/2006/relationships/image" Target="../media/image41.png"/><Relationship Id="rId10" Type="http://schemas.openxmlformats.org/officeDocument/2006/relationships/image" Target="../media/image42.jpeg"/><Relationship Id="rId4" Type="http://schemas.openxmlformats.org/officeDocument/2006/relationships/image" Target="../media/image40.png"/><Relationship Id="rId9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4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2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49.png"/><Relationship Id="rId4" Type="http://schemas.openxmlformats.org/officeDocument/2006/relationships/image" Target="../media/image3.png"/><Relationship Id="rId9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2.png"/><Relationship Id="rId7" Type="http://schemas.openxmlformats.org/officeDocument/2006/relationships/image" Target="../media/image5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8.png"/><Relationship Id="rId5" Type="http://schemas.openxmlformats.org/officeDocument/2006/relationships/image" Target="../media/image4.png"/><Relationship Id="rId10" Type="http://schemas.openxmlformats.org/officeDocument/2006/relationships/image" Target="../media/image53.png"/><Relationship Id="rId4" Type="http://schemas.openxmlformats.org/officeDocument/2006/relationships/image" Target="../media/image3.png"/><Relationship Id="rId9" Type="http://schemas.openxmlformats.org/officeDocument/2006/relationships/image" Target="../media/image5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2.png"/><Relationship Id="rId7" Type="http://schemas.openxmlformats.org/officeDocument/2006/relationships/image" Target="../media/image54.png"/><Relationship Id="rId12" Type="http://schemas.openxmlformats.org/officeDocument/2006/relationships/image" Target="../media/image5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58.png"/><Relationship Id="rId5" Type="http://schemas.openxmlformats.org/officeDocument/2006/relationships/image" Target="../media/image4.png"/><Relationship Id="rId10" Type="http://schemas.openxmlformats.org/officeDocument/2006/relationships/image" Target="../media/image57.png"/><Relationship Id="rId4" Type="http://schemas.openxmlformats.org/officeDocument/2006/relationships/image" Target="../media/image3.png"/><Relationship Id="rId9" Type="http://schemas.openxmlformats.org/officeDocument/2006/relationships/image" Target="../media/image5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2.png"/><Relationship Id="rId7" Type="http://schemas.openxmlformats.org/officeDocument/2006/relationships/image" Target="../media/image6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8.png"/><Relationship Id="rId5" Type="http://schemas.openxmlformats.org/officeDocument/2006/relationships/image" Target="../media/image4.png"/><Relationship Id="rId10" Type="http://schemas.openxmlformats.org/officeDocument/2006/relationships/image" Target="../media/image63.png"/><Relationship Id="rId4" Type="http://schemas.openxmlformats.org/officeDocument/2006/relationships/image" Target="../media/image3.png"/><Relationship Id="rId9" Type="http://schemas.openxmlformats.org/officeDocument/2006/relationships/image" Target="../media/image6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2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2.png"/><Relationship Id="rId7" Type="http://schemas.openxmlformats.org/officeDocument/2006/relationships/image" Target="../media/image6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2.png"/><Relationship Id="rId7" Type="http://schemas.openxmlformats.org/officeDocument/2006/relationships/image" Target="../media/image6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71.png"/><Relationship Id="rId4" Type="http://schemas.openxmlformats.org/officeDocument/2006/relationships/image" Target="../media/image3.png"/><Relationship Id="rId9" Type="http://schemas.openxmlformats.org/officeDocument/2006/relationships/image" Target="../media/image7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2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jpg"/><Relationship Id="rId3" Type="http://schemas.openxmlformats.org/officeDocument/2006/relationships/image" Target="../media/image2.png"/><Relationship Id="rId7" Type="http://schemas.openxmlformats.org/officeDocument/2006/relationships/image" Target="../media/image73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76.jpg"/><Relationship Id="rId4" Type="http://schemas.openxmlformats.org/officeDocument/2006/relationships/image" Target="../media/image3.png"/><Relationship Id="rId9" Type="http://schemas.openxmlformats.org/officeDocument/2006/relationships/image" Target="../media/image75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7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13" Type="http://schemas.openxmlformats.org/officeDocument/2006/relationships/image" Target="../media/image84.png"/><Relationship Id="rId3" Type="http://schemas.openxmlformats.org/officeDocument/2006/relationships/image" Target="../media/image2.png"/><Relationship Id="rId7" Type="http://schemas.openxmlformats.org/officeDocument/2006/relationships/image" Target="../media/image78.png"/><Relationship Id="rId12" Type="http://schemas.openxmlformats.org/officeDocument/2006/relationships/image" Target="../media/image8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82.jpg"/><Relationship Id="rId5" Type="http://schemas.openxmlformats.org/officeDocument/2006/relationships/image" Target="../media/image4.png"/><Relationship Id="rId10" Type="http://schemas.openxmlformats.org/officeDocument/2006/relationships/image" Target="../media/image81.jpg"/><Relationship Id="rId4" Type="http://schemas.openxmlformats.org/officeDocument/2006/relationships/image" Target="../media/image3.png"/><Relationship Id="rId9" Type="http://schemas.openxmlformats.org/officeDocument/2006/relationships/image" Target="../media/image80.jp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jpg"/><Relationship Id="rId3" Type="http://schemas.openxmlformats.org/officeDocument/2006/relationships/image" Target="../media/image2.png"/><Relationship Id="rId7" Type="http://schemas.openxmlformats.org/officeDocument/2006/relationships/image" Target="../media/image85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7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jpg"/><Relationship Id="rId3" Type="http://schemas.openxmlformats.org/officeDocument/2006/relationships/image" Target="../media/image2.png"/><Relationship Id="rId7" Type="http://schemas.openxmlformats.org/officeDocument/2006/relationships/image" Target="../media/image88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92.jpg"/><Relationship Id="rId5" Type="http://schemas.openxmlformats.org/officeDocument/2006/relationships/image" Target="../media/image4.png"/><Relationship Id="rId10" Type="http://schemas.openxmlformats.org/officeDocument/2006/relationships/image" Target="../media/image91.jpg"/><Relationship Id="rId4" Type="http://schemas.openxmlformats.org/officeDocument/2006/relationships/image" Target="../media/image3.png"/><Relationship Id="rId9" Type="http://schemas.openxmlformats.org/officeDocument/2006/relationships/image" Target="../media/image90.jp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93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95.png"/><Relationship Id="rId4" Type="http://schemas.openxmlformats.org/officeDocument/2006/relationships/image" Target="../media/image94.png"/><Relationship Id="rId9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96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98.png"/><Relationship Id="rId10" Type="http://schemas.openxmlformats.org/officeDocument/2006/relationships/image" Target="../media/image99.jpg"/><Relationship Id="rId4" Type="http://schemas.openxmlformats.org/officeDocument/2006/relationships/image" Target="../media/image97.png"/><Relationship Id="rId9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3" Type="http://schemas.openxmlformats.org/officeDocument/2006/relationships/image" Target="../media/image2.png"/><Relationship Id="rId7" Type="http://schemas.openxmlformats.org/officeDocument/2006/relationships/image" Target="../media/image10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103.jpg"/><Relationship Id="rId4" Type="http://schemas.openxmlformats.org/officeDocument/2006/relationships/image" Target="../media/image3.png"/><Relationship Id="rId9" Type="http://schemas.openxmlformats.org/officeDocument/2006/relationships/image" Target="../media/image102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jpg"/><Relationship Id="rId3" Type="http://schemas.openxmlformats.org/officeDocument/2006/relationships/image" Target="../media/image2.png"/><Relationship Id="rId7" Type="http://schemas.openxmlformats.org/officeDocument/2006/relationships/image" Target="../media/image104.em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280189" y="2643617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Декор, который сохраняет традиции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80190" y="4468678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Как вплести культурный код в современный интерьер</a:t>
            </a:r>
            <a:endParaRPr lang="en-US" sz="1750" dirty="0"/>
          </a:p>
        </p:txBody>
      </p:sp>
      <p:grpSp>
        <p:nvGrpSpPr>
          <p:cNvPr id="5" name="Группа 4">
            <a:extLst>
              <a:ext uri="{FF2B5EF4-FFF2-40B4-BE49-F238E27FC236}">
                <a16:creationId xmlns:a16="http://schemas.microsoft.com/office/drawing/2014/main" id="{55F4863B-1539-4C57-B0FB-4B938053D8C9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6" name="Прямоугольник 5">
              <a:extLst>
                <a:ext uri="{FF2B5EF4-FFF2-40B4-BE49-F238E27FC236}">
                  <a16:creationId xmlns:a16="http://schemas.microsoft.com/office/drawing/2014/main" id="{51985023-6060-8FE7-A588-19AB204C49F1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7" name="Группа 6">
              <a:extLst>
                <a:ext uri="{FF2B5EF4-FFF2-40B4-BE49-F238E27FC236}">
                  <a16:creationId xmlns:a16="http://schemas.microsoft.com/office/drawing/2014/main" id="{844CD206-A05C-CA8A-B749-450FB426C1F3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8" name="Рисунок 7">
                <a:extLst>
                  <a:ext uri="{FF2B5EF4-FFF2-40B4-BE49-F238E27FC236}">
                    <a16:creationId xmlns:a16="http://schemas.microsoft.com/office/drawing/2014/main" id="{9E08579E-0CA7-DE92-180C-CC86E5B477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9" name="Группа 8">
                <a:extLst>
                  <a:ext uri="{FF2B5EF4-FFF2-40B4-BE49-F238E27FC236}">
                    <a16:creationId xmlns:a16="http://schemas.microsoft.com/office/drawing/2014/main" id="{7D67E2A4-195C-4BE0-B9FF-26FD4B31DBE4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10" name="TextBox 9">
                  <a:extLst>
                    <a:ext uri="{FF2B5EF4-FFF2-40B4-BE49-F238E27FC236}">
                      <a16:creationId xmlns:a16="http://schemas.microsoft.com/office/drawing/2014/main" id="{FCC68B6E-2304-810A-5900-B1E7233E89EB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11" name="Рисунок 10">
                  <a:extLst>
                    <a:ext uri="{FF2B5EF4-FFF2-40B4-BE49-F238E27FC236}">
                      <a16:creationId xmlns:a16="http://schemas.microsoft.com/office/drawing/2014/main" id="{062013A5-AD68-5788-CE28-094B9A18670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12" name="Рисунок 11">
                  <a:extLst>
                    <a:ext uri="{FF2B5EF4-FFF2-40B4-BE49-F238E27FC236}">
                      <a16:creationId xmlns:a16="http://schemas.microsoft.com/office/drawing/2014/main" id="{1470ECC5-35DB-7238-229D-6BCD0C35531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13" name="Рисунок 12">
                  <a:extLst>
                    <a:ext uri="{FF2B5EF4-FFF2-40B4-BE49-F238E27FC236}">
                      <a16:creationId xmlns:a16="http://schemas.microsoft.com/office/drawing/2014/main" id="{2ED5800A-4150-0754-6E63-C6E774178B4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D8FC0C6E-5D1A-A2BB-296F-4B1E2F84B4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" y="-6323"/>
            <a:ext cx="5087007" cy="762980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C1936B-9BCC-2D1C-C1B2-B2490AB20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148BCEAC-7366-5C95-C017-EF3C4B5B17F2}"/>
              </a:ext>
            </a:extLst>
          </p:cNvPr>
          <p:cNvSpPr/>
          <p:nvPr/>
        </p:nvSpPr>
        <p:spPr>
          <a:xfrm>
            <a:off x="793790" y="1048822"/>
            <a:ext cx="7556421" cy="12401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endParaRPr lang="en-US" sz="3900" dirty="0"/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96E0EE11-F78B-48D6-3ECB-3D82A7037E14}"/>
              </a:ext>
            </a:extLst>
          </p:cNvPr>
          <p:cNvSpPr/>
          <p:nvPr/>
        </p:nvSpPr>
        <p:spPr>
          <a:xfrm>
            <a:off x="630414" y="1109602"/>
            <a:ext cx="5868268" cy="377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ru-RU" sz="155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Основатель дизайн студии «POLINA CHAPLANOVA DESIGN»</a:t>
            </a:r>
          </a:p>
          <a:p>
            <a:pPr>
              <a:lnSpc>
                <a:spcPts val="2500"/>
              </a:lnSpc>
            </a:pPr>
            <a:endParaRPr lang="ru-RU" sz="155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u-RU" sz="1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ts val="2500"/>
              </a:lnSpc>
              <a:buFontTx/>
              <a:buChar char="-"/>
            </a:pPr>
            <a:endParaRPr lang="ru-RU" sz="120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pPr>
              <a:lnSpc>
                <a:spcPts val="2500"/>
              </a:lnSpc>
            </a:pP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66E527F-3572-F1E6-3837-13F729442B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7750" y="461807"/>
            <a:ext cx="4472236" cy="6718852"/>
          </a:xfrm>
          <a:prstGeom prst="rect">
            <a:avLst/>
          </a:prstGeom>
        </p:spPr>
      </p:pic>
      <p:grpSp>
        <p:nvGrpSpPr>
          <p:cNvPr id="12" name="Группа 11">
            <a:extLst>
              <a:ext uri="{FF2B5EF4-FFF2-40B4-BE49-F238E27FC236}">
                <a16:creationId xmlns:a16="http://schemas.microsoft.com/office/drawing/2014/main" id="{6424526F-8655-369B-1932-54527B4154E6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3" name="Прямоугольник 12">
              <a:extLst>
                <a:ext uri="{FF2B5EF4-FFF2-40B4-BE49-F238E27FC236}">
                  <a16:creationId xmlns:a16="http://schemas.microsoft.com/office/drawing/2014/main" id="{E7EDD63D-A431-CD31-1B9E-DC44C5C8C21E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4" name="Группа 13">
              <a:extLst>
                <a:ext uri="{FF2B5EF4-FFF2-40B4-BE49-F238E27FC236}">
                  <a16:creationId xmlns:a16="http://schemas.microsoft.com/office/drawing/2014/main" id="{96548C24-2336-2982-91A9-645A11778149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5" name="Рисунок 14">
                <a:extLst>
                  <a:ext uri="{FF2B5EF4-FFF2-40B4-BE49-F238E27FC236}">
                    <a16:creationId xmlns:a16="http://schemas.microsoft.com/office/drawing/2014/main" id="{81990C27-9E41-6190-62DC-CACA4B71E73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16" name="Группа 15">
                <a:extLst>
                  <a:ext uri="{FF2B5EF4-FFF2-40B4-BE49-F238E27FC236}">
                    <a16:creationId xmlns:a16="http://schemas.microsoft.com/office/drawing/2014/main" id="{BB5B700B-E4D4-FFA7-BBBE-7B6D09539AF9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17" name="TextBox 16">
                  <a:extLst>
                    <a:ext uri="{FF2B5EF4-FFF2-40B4-BE49-F238E27FC236}">
                      <a16:creationId xmlns:a16="http://schemas.microsoft.com/office/drawing/2014/main" id="{5014DAA0-F89E-A09F-5F56-3B41FEB77DF9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18" name="Рисунок 17">
                  <a:extLst>
                    <a:ext uri="{FF2B5EF4-FFF2-40B4-BE49-F238E27FC236}">
                      <a16:creationId xmlns:a16="http://schemas.microsoft.com/office/drawing/2014/main" id="{6C560CAD-E3CC-399B-1D9B-7802C544639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19" name="Рисунок 18">
                  <a:extLst>
                    <a:ext uri="{FF2B5EF4-FFF2-40B4-BE49-F238E27FC236}">
                      <a16:creationId xmlns:a16="http://schemas.microsoft.com/office/drawing/2014/main" id="{FA9FF387-42E7-C214-5EA1-5F2E8B6932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0" name="Рисунок 19">
                  <a:extLst>
                    <a:ext uri="{FF2B5EF4-FFF2-40B4-BE49-F238E27FC236}">
                      <a16:creationId xmlns:a16="http://schemas.microsoft.com/office/drawing/2014/main" id="{7AC361E8-DCBC-448C-C3DB-0EEA5DA44F4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21" name="Text 1">
            <a:extLst>
              <a:ext uri="{FF2B5EF4-FFF2-40B4-BE49-F238E27FC236}">
                <a16:creationId xmlns:a16="http://schemas.microsoft.com/office/drawing/2014/main" id="{A00CE627-73D3-DE1E-E78C-15DA7316E36C}"/>
              </a:ext>
            </a:extLst>
          </p:cNvPr>
          <p:cNvSpPr/>
          <p:nvPr/>
        </p:nvSpPr>
        <p:spPr>
          <a:xfrm>
            <a:off x="537377" y="1673561"/>
            <a:ext cx="8119098" cy="49813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Боле 20 лет​ создаю​ жилые и общественные интерьеры на территории России, Испании, Великобритании, Франции и на Ближнем Востоке.</a:t>
            </a:r>
            <a:endParaRPr lang="en-US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 лет опыта работы и реализации в сегменте ПРЕМИУМ класса.</a:t>
            </a:r>
            <a:endParaRPr lang="en-US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-​ Создала​ и реализовала проект салона красоты, который победил в номинации «Лучший салон красоты РФ класса LUX».</a:t>
            </a:r>
            <a:endParaRPr lang="en-US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-​ Член Союза Дизайнеров и Архитекторов.</a:t>
            </a: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Наставник в  бизнес-клубе для дизайнеров ГРАНИ.</a:t>
            </a:r>
            <a:endParaRPr lang="en-US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Вхожу в золотую сотню самых развивающихся дизайнеров России.</a:t>
            </a: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-Спикер и преподаватель  образовательных программ.</a:t>
            </a: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-Эксперт на 1 канале в программе Доброе утро</a:t>
            </a:r>
          </a:p>
          <a:p>
            <a:pPr marL="685800" indent="-685800">
              <a:buFontTx/>
              <a:buChar char="-"/>
            </a:pPr>
            <a:endParaRPr lang="en-US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Радиоведущая своей авторской передачи</a:t>
            </a:r>
            <a:r>
              <a:rPr lang="en-US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Вокруг дизайна</a:t>
            </a:r>
            <a:r>
              <a:rPr lang="en-US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3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3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Дизайнер капсульной коллекции на выставке «РУССКИЙ ДОМ» 2025</a:t>
            </a:r>
          </a:p>
          <a:p>
            <a:r>
              <a:rPr lang="ru-RU" sz="12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ru-RU" sz="12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u-RU" sz="16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2500"/>
              </a:lnSpc>
            </a:pPr>
            <a:endParaRPr lang="ru-RU" sz="155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u-RU" sz="1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ts val="2500"/>
              </a:lnSpc>
              <a:buFontTx/>
              <a:buChar char="-"/>
            </a:pPr>
            <a:endParaRPr lang="ru-RU" sz="120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pPr>
              <a:lnSpc>
                <a:spcPts val="2500"/>
              </a:lnSpc>
            </a:pP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1">
            <a:extLst>
              <a:ext uri="{FF2B5EF4-FFF2-40B4-BE49-F238E27FC236}">
                <a16:creationId xmlns:a16="http://schemas.microsoft.com/office/drawing/2014/main" id="{FB98086C-CED0-F47E-C704-142EF5341162}"/>
              </a:ext>
            </a:extLst>
          </p:cNvPr>
          <p:cNvSpPr/>
          <p:nvPr/>
        </p:nvSpPr>
        <p:spPr>
          <a:xfrm>
            <a:off x="5194580" y="374163"/>
            <a:ext cx="2964264" cy="4496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ru-RU" b="1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ПОЛИНА</a:t>
            </a:r>
            <a:r>
              <a:rPr lang="ru-RU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 </a:t>
            </a:r>
            <a:r>
              <a:rPr lang="ru-RU" b="1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ЧАПЛАНОВА</a:t>
            </a:r>
          </a:p>
          <a:p>
            <a: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u-RU" sz="1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ts val="2500"/>
              </a:lnSpc>
              <a:buFontTx/>
              <a:buChar char="-"/>
            </a:pPr>
            <a:endParaRPr lang="ru-RU" sz="120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pPr>
              <a:lnSpc>
                <a:spcPts val="2500"/>
              </a:lnSpc>
            </a:pP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1">
            <a:extLst>
              <a:ext uri="{FF2B5EF4-FFF2-40B4-BE49-F238E27FC236}">
                <a16:creationId xmlns:a16="http://schemas.microsoft.com/office/drawing/2014/main" id="{53503290-6087-8B13-D0B7-50B77AF0E048}"/>
              </a:ext>
            </a:extLst>
          </p:cNvPr>
          <p:cNvSpPr/>
          <p:nvPr/>
        </p:nvSpPr>
        <p:spPr>
          <a:xfrm>
            <a:off x="537377" y="6264139"/>
            <a:ext cx="8119098" cy="11542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ru-RU" sz="12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Считаю что моя  ГЛАВНАЯ ЗАДАЧА сделать так, что бы человек был счастлив у себя дома. Испытывал те эмоции которые он хочет испытывать.​</a:t>
            </a:r>
          </a:p>
          <a:p>
            <a:endParaRPr lang="ru-RU" sz="1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u-RU" sz="12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Делаю проекты разного ценового сегмента от VIP до бюджета. Это дома, квартиры, общественные интерьеры практически во всех стилях, в зависимости от ситуации, вида за окном и предпочтений клиента</a:t>
            </a:r>
          </a:p>
          <a:p>
            <a:endParaRPr lang="ru-RU" sz="1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ru-RU" sz="12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u-RU" sz="16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2500"/>
              </a:lnSpc>
            </a:pPr>
            <a:endParaRPr lang="ru-RU" sz="155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ru-RU" sz="105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u-RU" sz="1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ts val="2500"/>
              </a:lnSpc>
              <a:buFontTx/>
              <a:buChar char="-"/>
            </a:pPr>
            <a:endParaRPr lang="ru-RU" sz="120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pPr>
              <a:lnSpc>
                <a:spcPts val="2500"/>
              </a:lnSpc>
            </a:pP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2405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1476771" y="181617"/>
            <a:ext cx="13101141" cy="921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600"/>
              </a:lnSpc>
              <a:buNone/>
            </a:pPr>
            <a:r>
              <a:rPr lang="en-US" sz="2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Почему тема </a:t>
            </a:r>
            <a:r>
              <a:rPr lang="ru-RU" sz="290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«</a:t>
            </a:r>
            <a:r>
              <a:rPr lang="en-US" sz="290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Декор, который </a:t>
            </a:r>
            <a:r>
              <a:rPr lang="ru-RU" sz="2900" noProof="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сохраняет</a:t>
            </a:r>
            <a:r>
              <a:rPr lang="en-US" sz="290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традиции</a:t>
            </a:r>
            <a:r>
              <a:rPr lang="ru-RU" sz="290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»</a:t>
            </a:r>
            <a:r>
              <a:rPr lang="en-US" sz="290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2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важна сегодня</a:t>
            </a:r>
            <a:endParaRPr lang="en-US" sz="2900" dirty="0"/>
          </a:p>
        </p:txBody>
      </p:sp>
      <p:sp>
        <p:nvSpPr>
          <p:cNvPr id="4" name="Text 1"/>
          <p:cNvSpPr/>
          <p:nvPr/>
        </p:nvSpPr>
        <p:spPr>
          <a:xfrm>
            <a:off x="470920" y="940102"/>
            <a:ext cx="7556421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00" b="1" u="sng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Декор — это не просто «украшения», а инструмент интерьера:</a:t>
            </a:r>
            <a:endParaRPr lang="en-US" sz="1400" b="1" u="sng" dirty="0"/>
          </a:p>
        </p:txBody>
      </p:sp>
      <p:sp>
        <p:nvSpPr>
          <p:cNvPr id="5" name="Shape 2"/>
          <p:cNvSpPr/>
          <p:nvPr/>
        </p:nvSpPr>
        <p:spPr>
          <a:xfrm>
            <a:off x="470920" y="1470645"/>
            <a:ext cx="331708" cy="331708"/>
          </a:xfrm>
          <a:prstGeom prst="roundRect">
            <a:avLst>
              <a:gd name="adj" fmla="val 18668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526224" y="1498327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700"/>
              </a:lnSpc>
              <a:buNone/>
            </a:pPr>
            <a:r>
              <a:rPr lang="en-US" sz="17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1</a:t>
            </a:r>
            <a:endParaRPr lang="en-US" sz="1700" dirty="0"/>
          </a:p>
        </p:txBody>
      </p:sp>
      <p:sp>
        <p:nvSpPr>
          <p:cNvPr id="7" name="Text 4"/>
          <p:cNvSpPr/>
          <p:nvPr/>
        </p:nvSpPr>
        <p:spPr>
          <a:xfrm>
            <a:off x="950027" y="1521247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Завершает</a:t>
            </a:r>
            <a:r>
              <a:rPr lang="en-US" sz="14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образ</a:t>
            </a:r>
            <a:endParaRPr lang="en-US" sz="1450" b="1" dirty="0"/>
          </a:p>
        </p:txBody>
      </p:sp>
      <p:sp>
        <p:nvSpPr>
          <p:cNvPr id="8" name="Text 5"/>
          <p:cNvSpPr/>
          <p:nvPr/>
        </p:nvSpPr>
        <p:spPr>
          <a:xfrm>
            <a:off x="950027" y="1839977"/>
            <a:ext cx="7077313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интерьер без декора выглядит «недоделанным», как картина без рамы</a:t>
            </a:r>
            <a:r>
              <a:rPr lang="en-US" sz="11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.</a:t>
            </a:r>
            <a:endParaRPr lang="en-US" sz="1150" dirty="0"/>
          </a:p>
        </p:txBody>
      </p:sp>
      <p:sp>
        <p:nvSpPr>
          <p:cNvPr id="9" name="Shape 6"/>
          <p:cNvSpPr/>
          <p:nvPr/>
        </p:nvSpPr>
        <p:spPr>
          <a:xfrm>
            <a:off x="517484" y="2282105"/>
            <a:ext cx="331708" cy="331708"/>
          </a:xfrm>
          <a:prstGeom prst="roundRect">
            <a:avLst>
              <a:gd name="adj" fmla="val 18668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10" name="Text 7"/>
          <p:cNvSpPr/>
          <p:nvPr/>
        </p:nvSpPr>
        <p:spPr>
          <a:xfrm>
            <a:off x="572788" y="2309787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700"/>
              </a:lnSpc>
              <a:buNone/>
            </a:pPr>
            <a:r>
              <a:rPr lang="en-US" sz="17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2</a:t>
            </a:r>
            <a:endParaRPr lang="en-US" sz="1700" dirty="0"/>
          </a:p>
        </p:txBody>
      </p:sp>
      <p:sp>
        <p:nvSpPr>
          <p:cNvPr id="11" name="Text 8"/>
          <p:cNvSpPr/>
          <p:nvPr/>
        </p:nvSpPr>
        <p:spPr>
          <a:xfrm>
            <a:off x="996591" y="2332706"/>
            <a:ext cx="2934533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Меняет</a:t>
            </a:r>
            <a:r>
              <a:rPr lang="en-US" sz="14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1450" b="1" u="sng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настроение</a:t>
            </a:r>
            <a:r>
              <a:rPr lang="en-US" sz="14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без ремонта</a:t>
            </a:r>
            <a:endParaRPr lang="en-US" sz="1450" b="1" dirty="0"/>
          </a:p>
        </p:txBody>
      </p:sp>
      <p:sp>
        <p:nvSpPr>
          <p:cNvPr id="12" name="Text 9"/>
          <p:cNvSpPr/>
          <p:nvPr/>
        </p:nvSpPr>
        <p:spPr>
          <a:xfrm>
            <a:off x="996591" y="2739837"/>
            <a:ext cx="7077313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подушки, текстиль, картины, керамика </a:t>
            </a:r>
            <a:r>
              <a:rPr lang="ru-RU" sz="1600" noProof="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способны</a:t>
            </a: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endParaRPr lang="ru-RU" sz="16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1850"/>
              </a:lnSpc>
              <a:buNone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полностью изменить восприятие пространства.</a:t>
            </a:r>
            <a:endParaRPr lang="en-US" sz="1600" dirty="0"/>
          </a:p>
        </p:txBody>
      </p:sp>
      <p:sp>
        <p:nvSpPr>
          <p:cNvPr id="13" name="Shape 10"/>
          <p:cNvSpPr/>
          <p:nvPr/>
        </p:nvSpPr>
        <p:spPr>
          <a:xfrm>
            <a:off x="6499390" y="3034737"/>
            <a:ext cx="331708" cy="331708"/>
          </a:xfrm>
          <a:prstGeom prst="roundRect">
            <a:avLst>
              <a:gd name="adj" fmla="val 18668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6554694" y="3062419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700"/>
              </a:lnSpc>
              <a:buNone/>
            </a:pPr>
            <a:r>
              <a:rPr lang="en-US" sz="17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3</a:t>
            </a:r>
            <a:endParaRPr lang="en-US" sz="1700" dirty="0"/>
          </a:p>
        </p:txBody>
      </p:sp>
      <p:sp>
        <p:nvSpPr>
          <p:cNvPr id="15" name="Text 12"/>
          <p:cNvSpPr/>
          <p:nvPr/>
        </p:nvSpPr>
        <p:spPr>
          <a:xfrm>
            <a:off x="6978497" y="3085339"/>
            <a:ext cx="242601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Отражает личность хозяев</a:t>
            </a:r>
            <a:endParaRPr lang="en-US" sz="1450" b="1" dirty="0"/>
          </a:p>
        </p:txBody>
      </p:sp>
      <p:sp>
        <p:nvSpPr>
          <p:cNvPr id="16" name="Text 13"/>
          <p:cNvSpPr/>
          <p:nvPr/>
        </p:nvSpPr>
        <p:spPr>
          <a:xfrm>
            <a:off x="6554694" y="3488017"/>
            <a:ext cx="7077313" cy="6812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через декор люди рассказывают о себе, </a:t>
            </a:r>
            <a:endParaRPr lang="ru-RU" sz="16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1850"/>
              </a:lnSpc>
              <a:buNone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своих ценностях и вкусах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.</a:t>
            </a:r>
            <a:endParaRPr lang="en-US" sz="1400" dirty="0"/>
          </a:p>
        </p:txBody>
      </p:sp>
      <p:sp>
        <p:nvSpPr>
          <p:cNvPr id="17" name="Shape 14"/>
          <p:cNvSpPr/>
          <p:nvPr/>
        </p:nvSpPr>
        <p:spPr>
          <a:xfrm>
            <a:off x="6651903" y="5358683"/>
            <a:ext cx="331708" cy="331708"/>
          </a:xfrm>
          <a:prstGeom prst="roundRect">
            <a:avLst>
              <a:gd name="adj" fmla="val 18668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18" name="Text 15"/>
          <p:cNvSpPr/>
          <p:nvPr/>
        </p:nvSpPr>
        <p:spPr>
          <a:xfrm>
            <a:off x="6707207" y="5386365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700"/>
              </a:lnSpc>
              <a:buNone/>
            </a:pPr>
            <a:r>
              <a:rPr lang="en-US" sz="17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4</a:t>
            </a:r>
            <a:endParaRPr lang="en-US" sz="1700" dirty="0"/>
          </a:p>
        </p:txBody>
      </p:sp>
      <p:sp>
        <p:nvSpPr>
          <p:cNvPr id="19" name="Text 16"/>
          <p:cNvSpPr/>
          <p:nvPr/>
        </p:nvSpPr>
        <p:spPr>
          <a:xfrm>
            <a:off x="7131010" y="5409285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Создаёт атмосферу</a:t>
            </a:r>
            <a:endParaRPr lang="en-US" sz="1450" b="1" dirty="0"/>
          </a:p>
        </p:txBody>
      </p:sp>
      <p:sp>
        <p:nvSpPr>
          <p:cNvPr id="20" name="Text 17"/>
          <p:cNvSpPr/>
          <p:nvPr/>
        </p:nvSpPr>
        <p:spPr>
          <a:xfrm>
            <a:off x="7131010" y="5749429"/>
            <a:ext cx="7077313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Тепло и уют — через текстиль и свет</a:t>
            </a:r>
            <a:endParaRPr lang="en-US" sz="1400" dirty="0"/>
          </a:p>
        </p:txBody>
      </p:sp>
      <p:sp>
        <p:nvSpPr>
          <p:cNvPr id="21" name="Text 18"/>
          <p:cNvSpPr/>
          <p:nvPr/>
        </p:nvSpPr>
        <p:spPr>
          <a:xfrm>
            <a:off x="7131010" y="6036727"/>
            <a:ext cx="7077313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Динамика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и энергия — через яркие акценты</a:t>
            </a:r>
            <a:endParaRPr lang="en-US" sz="1400" dirty="0"/>
          </a:p>
        </p:txBody>
      </p:sp>
      <p:sp>
        <p:nvSpPr>
          <p:cNvPr id="22" name="Text 19"/>
          <p:cNvSpPr/>
          <p:nvPr/>
        </p:nvSpPr>
        <p:spPr>
          <a:xfrm>
            <a:off x="7131010" y="6291282"/>
            <a:ext cx="7077313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Спокойствие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и гармония — через натуральные материалы</a:t>
            </a:r>
            <a:endParaRPr lang="en-US" sz="1400" dirty="0"/>
          </a:p>
        </p:txBody>
      </p:sp>
      <p:sp>
        <p:nvSpPr>
          <p:cNvPr id="23" name="Shape 20"/>
          <p:cNvSpPr/>
          <p:nvPr/>
        </p:nvSpPr>
        <p:spPr>
          <a:xfrm>
            <a:off x="6829907" y="6847549"/>
            <a:ext cx="7556421" cy="633889"/>
          </a:xfrm>
          <a:prstGeom prst="roundRect">
            <a:avLst>
              <a:gd name="adj" fmla="val 9769"/>
            </a:avLst>
          </a:prstGeom>
          <a:solidFill>
            <a:schemeClr val="bg1">
              <a:lumMod val="85000"/>
            </a:schemeClr>
          </a:solidFill>
          <a:ln/>
        </p:spPr>
      </p:sp>
      <p:pic>
        <p:nvPicPr>
          <p:cNvPr id="24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1010" y="7136779"/>
            <a:ext cx="184190" cy="147399"/>
          </a:xfrm>
          <a:prstGeom prst="rect">
            <a:avLst/>
          </a:prstGeom>
        </p:spPr>
      </p:pic>
      <p:sp>
        <p:nvSpPr>
          <p:cNvPr id="25" name="Text 21"/>
          <p:cNvSpPr/>
          <p:nvPr/>
        </p:nvSpPr>
        <p:spPr>
          <a:xfrm>
            <a:off x="7385747" y="7087635"/>
            <a:ext cx="6930033" cy="2433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📍 Важно: декор может как «спасти» интерьер, так и полностью его испортить</a:t>
            </a:r>
            <a:r>
              <a:rPr lang="en-US" sz="1150" dirty="0">
                <a:solidFill>
                  <a:srgbClr val="00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.</a:t>
            </a:r>
            <a:endParaRPr lang="en-US" sz="1150" dirty="0"/>
          </a:p>
        </p:txBody>
      </p:sp>
      <p:grpSp>
        <p:nvGrpSpPr>
          <p:cNvPr id="26" name="Группа 25">
            <a:extLst>
              <a:ext uri="{FF2B5EF4-FFF2-40B4-BE49-F238E27FC236}">
                <a16:creationId xmlns:a16="http://schemas.microsoft.com/office/drawing/2014/main" id="{BED4E9E6-ED54-352D-8601-985CDB1669D0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7" name="Прямоугольник 26">
              <a:extLst>
                <a:ext uri="{FF2B5EF4-FFF2-40B4-BE49-F238E27FC236}">
                  <a16:creationId xmlns:a16="http://schemas.microsoft.com/office/drawing/2014/main" id="{45D6F0A9-2B5F-0143-C705-50654EB8773A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8" name="Группа 27">
              <a:extLst>
                <a:ext uri="{FF2B5EF4-FFF2-40B4-BE49-F238E27FC236}">
                  <a16:creationId xmlns:a16="http://schemas.microsoft.com/office/drawing/2014/main" id="{2FBBCE82-F9C8-0C26-1D22-6CEE6E51E6A5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9" name="Рисунок 28">
                <a:extLst>
                  <a:ext uri="{FF2B5EF4-FFF2-40B4-BE49-F238E27FC236}">
                    <a16:creationId xmlns:a16="http://schemas.microsoft.com/office/drawing/2014/main" id="{C51F032E-2D6F-C8C9-91F7-D9DAE952A51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30" name="Группа 29">
                <a:extLst>
                  <a:ext uri="{FF2B5EF4-FFF2-40B4-BE49-F238E27FC236}">
                    <a16:creationId xmlns:a16="http://schemas.microsoft.com/office/drawing/2014/main" id="{8803FF3B-B6DF-070A-BF89-461BB7454173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31" name="TextBox 30">
                  <a:extLst>
                    <a:ext uri="{FF2B5EF4-FFF2-40B4-BE49-F238E27FC236}">
                      <a16:creationId xmlns:a16="http://schemas.microsoft.com/office/drawing/2014/main" id="{21415997-DF50-1AD5-F00C-56CF25C77464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32" name="Рисунок 31">
                  <a:extLst>
                    <a:ext uri="{FF2B5EF4-FFF2-40B4-BE49-F238E27FC236}">
                      <a16:creationId xmlns:a16="http://schemas.microsoft.com/office/drawing/2014/main" id="{82386FD7-7A5E-06F9-6B22-556644F22EB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3" name="Рисунок 32">
                  <a:extLst>
                    <a:ext uri="{FF2B5EF4-FFF2-40B4-BE49-F238E27FC236}">
                      <a16:creationId xmlns:a16="http://schemas.microsoft.com/office/drawing/2014/main" id="{B7D97261-EC22-3F77-E265-FB570AC2E76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4" name="Рисунок 33">
                  <a:extLst>
                    <a:ext uri="{FF2B5EF4-FFF2-40B4-BE49-F238E27FC236}">
                      <a16:creationId xmlns:a16="http://schemas.microsoft.com/office/drawing/2014/main" id="{10C94004-8570-E276-3D52-F6B2B0C608A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6C0EFE82-0FCE-2835-30DE-0786A71766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54299" y="730015"/>
            <a:ext cx="3658617" cy="4910124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FF01DB3F-B015-7393-17F5-7AC804D19DC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1005" y="3384999"/>
            <a:ext cx="6072857" cy="404857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191747" y="182550"/>
            <a:ext cx="7589520" cy="1041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050"/>
              </a:lnSpc>
              <a:buNone/>
            </a:pPr>
            <a:r>
              <a:rPr lang="en-US" sz="325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Что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такое</a:t>
            </a:r>
            <a:r>
              <a:rPr lang="en-US" sz="325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традиции в декоре (понятие)</a:t>
            </a:r>
            <a:endParaRPr lang="en-US" sz="3250" dirty="0"/>
          </a:p>
        </p:txBody>
      </p:sp>
      <p:sp>
        <p:nvSpPr>
          <p:cNvPr id="4" name="Text 1"/>
          <p:cNvSpPr/>
          <p:nvPr/>
        </p:nvSpPr>
        <p:spPr>
          <a:xfrm>
            <a:off x="6278880" y="911461"/>
            <a:ext cx="7589520" cy="532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Традиции = культурный код, который мы можем вплетать в интерьер.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20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Что включает «традиция»:</a:t>
            </a: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6278880" y="1799610"/>
            <a:ext cx="2709982" cy="2602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Как использовать сегодня:</a:t>
            </a:r>
            <a:endParaRPr lang="en-US" sz="1600" b="1" dirty="0"/>
          </a:p>
        </p:txBody>
      </p:sp>
      <p:sp>
        <p:nvSpPr>
          <p:cNvPr id="6" name="Text 3"/>
          <p:cNvSpPr/>
          <p:nvPr/>
        </p:nvSpPr>
        <p:spPr>
          <a:xfrm>
            <a:off x="6191747" y="2420145"/>
            <a:ext cx="3591639" cy="532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Народные мотивы (геометрические орнаменты, символы)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6191747" y="3011291"/>
            <a:ext cx="3591639" cy="266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Текстиль и ручное плетение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6191747" y="3335974"/>
            <a:ext cx="3591639" cy="266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Резьба по дереву, керамика, гончарство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6191747" y="3660658"/>
            <a:ext cx="3591639" cy="799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Региональные особенности (Север — кружево, Юг — росписи, Поволжье — резные наличники)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6191747" y="4518265"/>
            <a:ext cx="3591639" cy="532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 копировать «музейный стиль», а адаптировать</a:t>
            </a:r>
            <a:endParaRPr lang="en-US" sz="1400" b="1" dirty="0">
              <a:solidFill>
                <a:srgbClr val="FF0000"/>
              </a:solidFill>
            </a:endParaRPr>
          </a:p>
        </p:txBody>
      </p:sp>
      <p:sp>
        <p:nvSpPr>
          <p:cNvPr id="11" name="Text 8"/>
          <p:cNvSpPr/>
          <p:nvPr/>
        </p:nvSpPr>
        <p:spPr>
          <a:xfrm>
            <a:off x="6191747" y="5109410"/>
            <a:ext cx="3591639" cy="532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Важно, чтобы предмет «жил» в интерьере</a:t>
            </a:r>
            <a:endParaRPr lang="en-US" sz="1400" dirty="0"/>
          </a:p>
        </p:txBody>
      </p:sp>
      <p:sp>
        <p:nvSpPr>
          <p:cNvPr id="12" name="Text 9"/>
          <p:cNvSpPr/>
          <p:nvPr/>
        </p:nvSpPr>
        <p:spPr>
          <a:xfrm>
            <a:off x="6191747" y="5669521"/>
            <a:ext cx="3591639" cy="532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Можно как акцент (одна ваза) или как группу (уголок с текстилем и плетением)</a:t>
            </a:r>
            <a:endParaRPr lang="en-US" sz="1400" dirty="0"/>
          </a:p>
        </p:txBody>
      </p:sp>
      <p:sp>
        <p:nvSpPr>
          <p:cNvPr id="13" name="Text 10"/>
          <p:cNvSpPr/>
          <p:nvPr/>
        </p:nvSpPr>
        <p:spPr>
          <a:xfrm>
            <a:off x="10213228" y="1788377"/>
            <a:ext cx="2082165" cy="2602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Ошибки:</a:t>
            </a:r>
            <a:endParaRPr lang="en-US" sz="1600" b="1" dirty="0"/>
          </a:p>
        </p:txBody>
      </p:sp>
      <p:sp>
        <p:nvSpPr>
          <p:cNvPr id="14" name="Text 11"/>
          <p:cNvSpPr/>
          <p:nvPr/>
        </p:nvSpPr>
        <p:spPr>
          <a:xfrm>
            <a:off x="10213228" y="2269400"/>
            <a:ext cx="3591639" cy="266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Избыток этно-элементов → «декорация»</a:t>
            </a:r>
            <a:endParaRPr lang="en-US" sz="1400" dirty="0"/>
          </a:p>
        </p:txBody>
      </p:sp>
      <p:sp>
        <p:nvSpPr>
          <p:cNvPr id="15" name="Text 12"/>
          <p:cNvSpPr/>
          <p:nvPr/>
        </p:nvSpPr>
        <p:spPr>
          <a:xfrm>
            <a:off x="10213228" y="2594084"/>
            <a:ext cx="3591639" cy="532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Бессвязные предметы без контекста → выглядит 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мусорно</a:t>
            </a:r>
            <a:endParaRPr lang="en-US" sz="1400" dirty="0"/>
          </a:p>
        </p:txBody>
      </p:sp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D926470C-AA7A-02D8-AFF5-1CEA211543F9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7" name="Прямоугольник 16">
              <a:extLst>
                <a:ext uri="{FF2B5EF4-FFF2-40B4-BE49-F238E27FC236}">
                  <a16:creationId xmlns:a16="http://schemas.microsoft.com/office/drawing/2014/main" id="{1871A015-765A-311E-3B1D-2D68CC70F5F9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8" name="Группа 17">
              <a:extLst>
                <a:ext uri="{FF2B5EF4-FFF2-40B4-BE49-F238E27FC236}">
                  <a16:creationId xmlns:a16="http://schemas.microsoft.com/office/drawing/2014/main" id="{0C91CA5F-AB72-F8A3-D5A9-B12B21734488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9" name="Рисунок 18">
                <a:extLst>
                  <a:ext uri="{FF2B5EF4-FFF2-40B4-BE49-F238E27FC236}">
                    <a16:creationId xmlns:a16="http://schemas.microsoft.com/office/drawing/2014/main" id="{A58A8F99-C23B-74EC-5243-0C66313A339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0" name="Группа 19">
                <a:extLst>
                  <a:ext uri="{FF2B5EF4-FFF2-40B4-BE49-F238E27FC236}">
                    <a16:creationId xmlns:a16="http://schemas.microsoft.com/office/drawing/2014/main" id="{BF7794D5-E583-F728-BC84-26FBE054D396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ECD3A19B-F3D6-196E-652D-3CC0C79C7BD0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2" name="Рисунок 21">
                  <a:extLst>
                    <a:ext uri="{FF2B5EF4-FFF2-40B4-BE49-F238E27FC236}">
                      <a16:creationId xmlns:a16="http://schemas.microsoft.com/office/drawing/2014/main" id="{6A61237C-DBFC-F149-2C47-305593BEBC0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3" name="Рисунок 22">
                  <a:extLst>
                    <a:ext uri="{FF2B5EF4-FFF2-40B4-BE49-F238E27FC236}">
                      <a16:creationId xmlns:a16="http://schemas.microsoft.com/office/drawing/2014/main" id="{E0A51664-5DB1-A798-F00C-D76984E8DD4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B6D799ED-8212-35E5-BFB3-3FCF658CD01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BCD8701D-808E-62F6-AC44-E17087C1EEE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5476" y="108814"/>
            <a:ext cx="3210924" cy="5875060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EC20C745-6718-A749-B191-5CD96EB5F96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06415" y="2015267"/>
            <a:ext cx="3055490" cy="5406741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ADB74C29-9865-C90F-CBB3-AC517196F6A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986507" y="3168981"/>
            <a:ext cx="2890725" cy="2342484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1F3A8A65-6429-35B5-5DD3-17C1BAF610F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809988" y="5220209"/>
            <a:ext cx="1706193" cy="2051713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920A3828-D9FF-66F0-125B-DD48D03D85A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248434" y="5274102"/>
            <a:ext cx="1845209" cy="1992109"/>
          </a:xfrm>
          <a:prstGeom prst="rect">
            <a:avLst/>
          </a:prstGeom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D8A93B19-8076-3E65-6945-AB84E95FFDE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11301" y="6289341"/>
            <a:ext cx="1472085" cy="1233306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941C785D-175F-95C6-23D7-AB14D78C65E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2947586" y="3302629"/>
            <a:ext cx="1430998" cy="1657280"/>
          </a:xfrm>
          <a:prstGeom prst="rect">
            <a:avLst/>
          </a:prstGeom>
        </p:spPr>
      </p:pic>
      <p:sp>
        <p:nvSpPr>
          <p:cNvPr id="2" name="Text 4">
            <a:extLst>
              <a:ext uri="{FF2B5EF4-FFF2-40B4-BE49-F238E27FC236}">
                <a16:creationId xmlns:a16="http://schemas.microsoft.com/office/drawing/2014/main" id="{3CC8B90A-096D-106D-4C69-90D3688E0A8A}"/>
              </a:ext>
            </a:extLst>
          </p:cNvPr>
          <p:cNvSpPr/>
          <p:nvPr/>
        </p:nvSpPr>
        <p:spPr>
          <a:xfrm>
            <a:off x="10558332" y="7422008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Фотографии взяты из телеграм –канала «Свояси»</a:t>
            </a:r>
            <a:endParaRPr lang="en-US" sz="1000" dirty="0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FFC29FD1-0260-C956-2D8F-E779CB461030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219323" y="5375872"/>
            <a:ext cx="533845" cy="533845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2C42F2B7-D46D-07C6-2635-3C996760C8A1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219625" y="6848896"/>
            <a:ext cx="533845" cy="53384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081407" y="416064"/>
            <a:ext cx="7556421" cy="992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Культурный код: от прошлого к современности</a:t>
            </a:r>
            <a:endParaRPr lang="en-US" sz="3200" dirty="0"/>
          </a:p>
        </p:txBody>
      </p:sp>
      <p:sp>
        <p:nvSpPr>
          <p:cNvPr id="4" name="Text 1"/>
          <p:cNvSpPr/>
          <p:nvPr/>
        </p:nvSpPr>
        <p:spPr>
          <a:xfrm>
            <a:off x="6081407" y="1646456"/>
            <a:ext cx="7556421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Причины</a:t>
            </a:r>
            <a:r>
              <a:rPr lang="en-US" sz="125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, </a:t>
            </a:r>
            <a:r>
              <a:rPr lang="en-US" sz="16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почему традиции актуальны сегодня:</a:t>
            </a:r>
            <a:endParaRPr lang="en-US" sz="1600" dirty="0"/>
          </a:p>
        </p:txBody>
      </p:sp>
      <p:sp>
        <p:nvSpPr>
          <p:cNvPr id="5" name="Shape 2"/>
          <p:cNvSpPr/>
          <p:nvPr/>
        </p:nvSpPr>
        <p:spPr>
          <a:xfrm>
            <a:off x="6081407" y="2079129"/>
            <a:ext cx="7556421" cy="929997"/>
          </a:xfrm>
          <a:prstGeom prst="roundRect">
            <a:avLst>
              <a:gd name="adj" fmla="val 7171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6247737" y="2245460"/>
            <a:ext cx="2267307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Возвращение</a:t>
            </a: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к корням</a:t>
            </a:r>
            <a:endParaRPr lang="en-US" sz="1550" dirty="0"/>
          </a:p>
        </p:txBody>
      </p:sp>
      <p:sp>
        <p:nvSpPr>
          <p:cNvPr id="7" name="Text 4"/>
          <p:cNvSpPr/>
          <p:nvPr/>
        </p:nvSpPr>
        <p:spPr>
          <a:xfrm>
            <a:off x="6247737" y="2588717"/>
            <a:ext cx="7223760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связь с историей и семьёй,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преемственность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поколений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6081407" y="3167837"/>
            <a:ext cx="7556421" cy="1184077"/>
          </a:xfrm>
          <a:prstGeom prst="roundRect">
            <a:avLst>
              <a:gd name="adj" fmla="val 5632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6247737" y="3334167"/>
            <a:ext cx="1984653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Эко-подход</a:t>
            </a:r>
            <a:endParaRPr lang="en-US" sz="1550" b="1" dirty="0"/>
          </a:p>
        </p:txBody>
      </p:sp>
      <p:sp>
        <p:nvSpPr>
          <p:cNvPr id="10" name="Text 7"/>
          <p:cNvSpPr/>
          <p:nvPr/>
        </p:nvSpPr>
        <p:spPr>
          <a:xfrm>
            <a:off x="6247737" y="3677424"/>
            <a:ext cx="7223760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натуральные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материалы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: дерево, глина, лен; ручная работа против массового производства</a:t>
            </a:r>
            <a:endParaRPr lang="en-US" sz="1250" dirty="0"/>
          </a:p>
        </p:txBody>
      </p:sp>
      <p:sp>
        <p:nvSpPr>
          <p:cNvPr id="11" name="Shape 8"/>
          <p:cNvSpPr/>
          <p:nvPr/>
        </p:nvSpPr>
        <p:spPr>
          <a:xfrm>
            <a:off x="6081407" y="4510624"/>
            <a:ext cx="7556421" cy="929997"/>
          </a:xfrm>
          <a:prstGeom prst="roundRect">
            <a:avLst>
              <a:gd name="adj" fmla="val 7171"/>
            </a:avLst>
          </a:prstGeom>
          <a:solidFill>
            <a:schemeClr val="bg1">
              <a:lumMod val="7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6247737" y="4676954"/>
            <a:ext cx="2955012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Осознанность и уникальность</a:t>
            </a:r>
            <a:endParaRPr lang="en-US" sz="1550" b="1" dirty="0"/>
          </a:p>
        </p:txBody>
      </p:sp>
      <p:sp>
        <p:nvSpPr>
          <p:cNvPr id="13" name="Text 10"/>
          <p:cNvSpPr/>
          <p:nvPr/>
        </p:nvSpPr>
        <p:spPr>
          <a:xfrm>
            <a:off x="6247737" y="5020211"/>
            <a:ext cx="7223760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авторские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вещи, handmade,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индивидуальность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дома</a:t>
            </a:r>
            <a:endParaRPr lang="en-US" sz="1250" dirty="0"/>
          </a:p>
        </p:txBody>
      </p:sp>
      <p:sp>
        <p:nvSpPr>
          <p:cNvPr id="14" name="Shape 11"/>
          <p:cNvSpPr/>
          <p:nvPr/>
        </p:nvSpPr>
        <p:spPr>
          <a:xfrm>
            <a:off x="6081407" y="5599331"/>
            <a:ext cx="7556421" cy="1184077"/>
          </a:xfrm>
          <a:prstGeom prst="roundRect">
            <a:avLst>
              <a:gd name="adj" fmla="val 5632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15" name="Text 12"/>
          <p:cNvSpPr/>
          <p:nvPr/>
        </p:nvSpPr>
        <p:spPr>
          <a:xfrm>
            <a:off x="6247737" y="5765661"/>
            <a:ext cx="4346615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Современный тренд «креативные регионы»</a:t>
            </a:r>
            <a:endParaRPr lang="en-US" sz="1550" b="1" dirty="0"/>
          </a:p>
        </p:txBody>
      </p:sp>
      <p:sp>
        <p:nvSpPr>
          <p:cNvPr id="16" name="Text 13"/>
          <p:cNvSpPr/>
          <p:nvPr/>
        </p:nvSpPr>
        <p:spPr>
          <a:xfrm>
            <a:off x="6247737" y="6108919"/>
            <a:ext cx="7223760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ru-RU" sz="1400" noProof="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ы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выстав</a:t>
            </a:r>
            <a:r>
              <a:rPr lang="ru-RU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ок «Трын -трава», «Свояси»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r>
              <a:rPr lang="ru-RU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, 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«Русский дом»: мастера создают предметы традиционные и современные, без «кричащей этничности», с глубиной и красотой</a:t>
            </a:r>
            <a:endParaRPr lang="en-US" sz="1250" dirty="0"/>
          </a:p>
        </p:txBody>
      </p:sp>
      <p:sp>
        <p:nvSpPr>
          <p:cNvPr id="17" name="Text 14"/>
          <p:cNvSpPr/>
          <p:nvPr/>
        </p:nvSpPr>
        <p:spPr>
          <a:xfrm>
            <a:off x="6081407" y="7105646"/>
            <a:ext cx="7556421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b="1" dirty="0">
                <a:solidFill>
                  <a:srgbClr val="FF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Вывод:</a:t>
            </a:r>
            <a:r>
              <a:rPr lang="en-US" sz="1250" dirty="0">
                <a:solidFill>
                  <a:srgbClr val="FF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традиции — это не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прошлое</a:t>
            </a: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, а ресурс для настоящего.</a:t>
            </a:r>
            <a:endParaRPr lang="en-US" sz="1250" dirty="0"/>
          </a:p>
        </p:txBody>
      </p: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C7CD7B91-61EE-7FF5-97FF-4AD9C29B344E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9" name="Прямоугольник 18">
              <a:extLst>
                <a:ext uri="{FF2B5EF4-FFF2-40B4-BE49-F238E27FC236}">
                  <a16:creationId xmlns:a16="http://schemas.microsoft.com/office/drawing/2014/main" id="{496AFC55-A27E-832A-6EFA-C052441DCEFD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0" name="Группа 19">
              <a:extLst>
                <a:ext uri="{FF2B5EF4-FFF2-40B4-BE49-F238E27FC236}">
                  <a16:creationId xmlns:a16="http://schemas.microsoft.com/office/drawing/2014/main" id="{58A697A1-D931-43B6-502C-9DF4719C99A7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1" name="Рисунок 20">
                <a:extLst>
                  <a:ext uri="{FF2B5EF4-FFF2-40B4-BE49-F238E27FC236}">
                    <a16:creationId xmlns:a16="http://schemas.microsoft.com/office/drawing/2014/main" id="{FF2BB18E-41B5-66AB-11C7-81FAF2A2581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2" name="Группа 21">
                <a:extLst>
                  <a:ext uri="{FF2B5EF4-FFF2-40B4-BE49-F238E27FC236}">
                    <a16:creationId xmlns:a16="http://schemas.microsoft.com/office/drawing/2014/main" id="{A7F84907-623D-25D3-5574-268D4FCE74E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3" name="TextBox 22">
                  <a:extLst>
                    <a:ext uri="{FF2B5EF4-FFF2-40B4-BE49-F238E27FC236}">
                      <a16:creationId xmlns:a16="http://schemas.microsoft.com/office/drawing/2014/main" id="{A0188A04-A934-0C03-1F18-B34DE760FF25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29ECBF18-6150-7732-17CB-719E5260604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38D90BCF-23DB-8E73-8DD5-7F789DA4D8E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77CD40AA-93C0-980C-7B45-ED1F3FF0EB7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4A6CFCDF-9500-C314-531C-BA28F0880C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10955"/>
            <a:ext cx="5088835" cy="763325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3319821" y="50261"/>
            <a:ext cx="12961859" cy="992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Культурный</a:t>
            </a:r>
            <a:r>
              <a:rPr lang="en-US" sz="31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код: от прошлого к современности</a:t>
            </a:r>
            <a:endParaRPr lang="en-US" sz="3100" dirty="0"/>
          </a:p>
        </p:txBody>
      </p:sp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C7CD7B91-61EE-7FF5-97FF-4AD9C29B344E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9" name="Прямоугольник 18">
              <a:extLst>
                <a:ext uri="{FF2B5EF4-FFF2-40B4-BE49-F238E27FC236}">
                  <a16:creationId xmlns:a16="http://schemas.microsoft.com/office/drawing/2014/main" id="{496AFC55-A27E-832A-6EFA-C052441DCEFD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0" name="Группа 19">
              <a:extLst>
                <a:ext uri="{FF2B5EF4-FFF2-40B4-BE49-F238E27FC236}">
                  <a16:creationId xmlns:a16="http://schemas.microsoft.com/office/drawing/2014/main" id="{58A697A1-D931-43B6-502C-9DF4719C99A7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1" name="Рисунок 20">
                <a:extLst>
                  <a:ext uri="{FF2B5EF4-FFF2-40B4-BE49-F238E27FC236}">
                    <a16:creationId xmlns:a16="http://schemas.microsoft.com/office/drawing/2014/main" id="{FF2BB18E-41B5-66AB-11C7-81FAF2A2581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2" name="Группа 21">
                <a:extLst>
                  <a:ext uri="{FF2B5EF4-FFF2-40B4-BE49-F238E27FC236}">
                    <a16:creationId xmlns:a16="http://schemas.microsoft.com/office/drawing/2014/main" id="{A7F84907-623D-25D3-5574-268D4FCE74E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3" name="TextBox 22">
                  <a:extLst>
                    <a:ext uri="{FF2B5EF4-FFF2-40B4-BE49-F238E27FC236}">
                      <a16:creationId xmlns:a16="http://schemas.microsoft.com/office/drawing/2014/main" id="{A0188A04-A934-0C03-1F18-B34DE760FF25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29ECBF18-6150-7732-17CB-719E5260604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38D90BCF-23DB-8E73-8DD5-7F789DA4D8E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77CD40AA-93C0-980C-7B45-ED1F3FF0EB7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3A775415-7E90-15B4-56FF-28ACED32AAF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238" y="644429"/>
            <a:ext cx="2887583" cy="4775075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D159300F-EFCB-6CA8-52F8-ED7ACE70B28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66424" y="776451"/>
            <a:ext cx="3562552" cy="5109341"/>
          </a:xfrm>
          <a:prstGeom prst="rect">
            <a:avLst/>
          </a:prstGeom>
        </p:spPr>
      </p:pic>
      <p:sp>
        <p:nvSpPr>
          <p:cNvPr id="31" name="Text 4">
            <a:extLst>
              <a:ext uri="{FF2B5EF4-FFF2-40B4-BE49-F238E27FC236}">
                <a16:creationId xmlns:a16="http://schemas.microsoft.com/office/drawing/2014/main" id="{90F64E8A-9146-259F-4401-B71ED3A88326}"/>
              </a:ext>
            </a:extLst>
          </p:cNvPr>
          <p:cNvSpPr/>
          <p:nvPr/>
        </p:nvSpPr>
        <p:spPr>
          <a:xfrm>
            <a:off x="3666424" y="5927765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цветы  Евгении Мешковой и символика Натальи Соколовой</a:t>
            </a:r>
          </a:p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– в коллекции на ветровках, футболках и подносах</a:t>
            </a:r>
            <a:endParaRPr lang="en-US" sz="1000" dirty="0"/>
          </a:p>
        </p:txBody>
      </p:sp>
      <p:sp>
        <p:nvSpPr>
          <p:cNvPr id="32" name="Text 4">
            <a:extLst>
              <a:ext uri="{FF2B5EF4-FFF2-40B4-BE49-F238E27FC236}">
                <a16:creationId xmlns:a16="http://schemas.microsoft.com/office/drawing/2014/main" id="{146683B2-C27B-48C0-19D8-7792468ACB2C}"/>
              </a:ext>
            </a:extLst>
          </p:cNvPr>
          <p:cNvSpPr/>
          <p:nvPr/>
        </p:nvSpPr>
        <p:spPr>
          <a:xfrm>
            <a:off x="447857" y="5551681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en-US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Polone. </a:t>
            </a: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Сказочная коллекция </a:t>
            </a:r>
            <a:endParaRPr lang="en-US" sz="1000" dirty="0"/>
          </a:p>
        </p:txBody>
      </p:sp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3C8E59FA-78A3-28CB-D116-ED7E96762D2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35926" y="839853"/>
            <a:ext cx="3618299" cy="2502437"/>
          </a:xfrm>
          <a:prstGeom prst="rect">
            <a:avLst/>
          </a:prstGeom>
        </p:spPr>
      </p:pic>
      <p:pic>
        <p:nvPicPr>
          <p:cNvPr id="37" name="Рисунок 36">
            <a:extLst>
              <a:ext uri="{FF2B5EF4-FFF2-40B4-BE49-F238E27FC236}">
                <a16:creationId xmlns:a16="http://schemas.microsoft.com/office/drawing/2014/main" id="{45037B06-ED2C-CFA5-8BA4-442520EFBB0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01426" y="3478993"/>
            <a:ext cx="2723487" cy="3555931"/>
          </a:xfrm>
          <a:prstGeom prst="rect">
            <a:avLst/>
          </a:prstGeom>
        </p:spPr>
      </p:pic>
      <p:sp>
        <p:nvSpPr>
          <p:cNvPr id="38" name="Text 4">
            <a:extLst>
              <a:ext uri="{FF2B5EF4-FFF2-40B4-BE49-F238E27FC236}">
                <a16:creationId xmlns:a16="http://schemas.microsoft.com/office/drawing/2014/main" id="{F40EA4B0-4069-47BA-02DD-AA4A8701BE31}"/>
              </a:ext>
            </a:extLst>
          </p:cNvPr>
          <p:cNvSpPr/>
          <p:nvPr/>
        </p:nvSpPr>
        <p:spPr>
          <a:xfrm>
            <a:off x="7477966" y="7170920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«Шуйские ситцы» на Московской неделе моды</a:t>
            </a:r>
            <a:endParaRPr lang="en-US" sz="1000" dirty="0"/>
          </a:p>
        </p:txBody>
      </p:sp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7D719457-1E4A-B83C-4BDC-9E236CE9FA1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541868" y="804299"/>
            <a:ext cx="2656294" cy="2829746"/>
          </a:xfrm>
          <a:prstGeom prst="rect">
            <a:avLst/>
          </a:prstGeom>
        </p:spPr>
      </p:pic>
      <p:sp>
        <p:nvSpPr>
          <p:cNvPr id="41" name="Text 4">
            <a:extLst>
              <a:ext uri="{FF2B5EF4-FFF2-40B4-BE49-F238E27FC236}">
                <a16:creationId xmlns:a16="http://schemas.microsoft.com/office/drawing/2014/main" id="{7B8C79BE-2EB6-3DC9-E033-1BBEF7F34E4D}"/>
              </a:ext>
            </a:extLst>
          </p:cNvPr>
          <p:cNvSpPr/>
          <p:nvPr/>
        </p:nvSpPr>
        <p:spPr>
          <a:xfrm>
            <a:off x="11541868" y="3812067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/>
              <a:t>украшение «</a:t>
            </a:r>
            <a:r>
              <a:rPr lang="ru-RU" sz="1000" b="1" dirty="0"/>
              <a:t>Це́рковь Покрова́ на Не́рли́</a:t>
            </a:r>
            <a:r>
              <a:rPr lang="ru-RU" sz="1000" dirty="0"/>
              <a:t>»</a:t>
            </a:r>
            <a:r>
              <a:rPr lang="de-DE" sz="1000" dirty="0"/>
              <a:t> Verlab</a:t>
            </a:r>
            <a:endParaRPr lang="en-US" sz="1000" dirty="0"/>
          </a:p>
        </p:txBody>
      </p:sp>
      <p:pic>
        <p:nvPicPr>
          <p:cNvPr id="44" name="Рисунок 43">
            <a:extLst>
              <a:ext uri="{FF2B5EF4-FFF2-40B4-BE49-F238E27FC236}">
                <a16:creationId xmlns:a16="http://schemas.microsoft.com/office/drawing/2014/main" id="{1D4D83D9-35B6-789B-D183-0392478E960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297363" y="4205178"/>
            <a:ext cx="4263850" cy="2829746"/>
          </a:xfrm>
          <a:prstGeom prst="rect">
            <a:avLst/>
          </a:prstGeom>
        </p:spPr>
      </p:pic>
      <p:sp>
        <p:nvSpPr>
          <p:cNvPr id="45" name="Text 4">
            <a:extLst>
              <a:ext uri="{FF2B5EF4-FFF2-40B4-BE49-F238E27FC236}">
                <a16:creationId xmlns:a16="http://schemas.microsoft.com/office/drawing/2014/main" id="{FCB2BF81-098A-8861-23F2-EDB9D884253E}"/>
              </a:ext>
            </a:extLst>
          </p:cNvPr>
          <p:cNvSpPr/>
          <p:nvPr/>
        </p:nvSpPr>
        <p:spPr>
          <a:xfrm>
            <a:off x="12087874" y="7089088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/>
              <a:t>Автор Аксиния Данилова</a:t>
            </a:r>
            <a:endParaRPr lang="en-US" sz="1000" dirty="0"/>
          </a:p>
        </p:txBody>
      </p:sp>
      <p:pic>
        <p:nvPicPr>
          <p:cNvPr id="47" name="Рисунок 46">
            <a:extLst>
              <a:ext uri="{FF2B5EF4-FFF2-40B4-BE49-F238E27FC236}">
                <a16:creationId xmlns:a16="http://schemas.microsoft.com/office/drawing/2014/main" id="{CF5EF315-0E29-4B83-2183-0A0A7347B18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5766" y="5831782"/>
            <a:ext cx="2253302" cy="1737457"/>
          </a:xfrm>
          <a:prstGeom prst="rect">
            <a:avLst/>
          </a:prstGeom>
        </p:spPr>
      </p:pic>
      <p:pic>
        <p:nvPicPr>
          <p:cNvPr id="49" name="Рисунок 48">
            <a:extLst>
              <a:ext uri="{FF2B5EF4-FFF2-40B4-BE49-F238E27FC236}">
                <a16:creationId xmlns:a16="http://schemas.microsoft.com/office/drawing/2014/main" id="{BB6D905E-0CDB-E108-E716-EE190CFFE25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932741" y="6401666"/>
            <a:ext cx="1757222" cy="1119396"/>
          </a:xfrm>
          <a:prstGeom prst="rect">
            <a:avLst/>
          </a:prstGeom>
        </p:spPr>
      </p:pic>
      <p:sp>
        <p:nvSpPr>
          <p:cNvPr id="50" name="Text 4">
            <a:extLst>
              <a:ext uri="{FF2B5EF4-FFF2-40B4-BE49-F238E27FC236}">
                <a16:creationId xmlns:a16="http://schemas.microsoft.com/office/drawing/2014/main" id="{95A25EBA-B26D-6F9A-F60A-6D42820AD220}"/>
              </a:ext>
            </a:extLst>
          </p:cNvPr>
          <p:cNvSpPr/>
          <p:nvPr/>
        </p:nvSpPr>
        <p:spPr>
          <a:xfrm>
            <a:off x="4908206" y="7273143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/>
              <a:t>Автор София Головина</a:t>
            </a:r>
            <a:endParaRPr lang="en-US" sz="1000" dirty="0"/>
          </a:p>
        </p:txBody>
      </p:sp>
      <p:sp>
        <p:nvSpPr>
          <p:cNvPr id="52" name="Text 4">
            <a:extLst>
              <a:ext uri="{FF2B5EF4-FFF2-40B4-BE49-F238E27FC236}">
                <a16:creationId xmlns:a16="http://schemas.microsoft.com/office/drawing/2014/main" id="{45444FF3-4940-DBEF-3F9E-A85AE869F58B}"/>
              </a:ext>
            </a:extLst>
          </p:cNvPr>
          <p:cNvSpPr/>
          <p:nvPr/>
        </p:nvSpPr>
        <p:spPr>
          <a:xfrm>
            <a:off x="9496750" y="7422008"/>
            <a:ext cx="5133649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Фотографии взяты из телеграм –канала «Новый русский // Культурный код»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887355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30726"/>
            <a:ext cx="10613017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Народные мотивы без «музея»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793790" y="1635343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Народные мотивы можно использовать так, чтобы интерьер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 выглядел «музейным»: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11837829" y="3771511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ts val="2850"/>
              </a:lnSpc>
              <a:buSzPct val="100000"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Примеры мотивов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3789" y="273507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4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Как </a:t>
            </a:r>
            <a:r>
              <a:rPr lang="en-US" sz="1400" b="1" u="sng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использовать</a:t>
            </a:r>
            <a:r>
              <a:rPr lang="en-US" sz="14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: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793789" y="3429563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Один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-два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акцентны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х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предмет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а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→ ваза, панно, плетёная корзина.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793789" y="3871761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Малые группы объектов → текстиль на диване + керамика на полке + деревянная рамка с орнаментом.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793789" y="4313959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Смешивание мотивов → только если они связаны по цвету или материалу, иначе перегруз.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793789" y="4756157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Современный контекст: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мотивы могут быть перерисованы, стилизованы, комбинироваться с минимализмом.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793790" y="568061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40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Ошибки:</a:t>
            </a: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11" name="Text 9"/>
          <p:cNvSpPr/>
          <p:nvPr/>
        </p:nvSpPr>
        <p:spPr>
          <a:xfrm>
            <a:off x="793790" y="6375102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Бессистемное использование множества узоров → «декорация».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793790" y="6817300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Использование только традиционного без современных элементов → интерьер выглядит старомодно.</a:t>
            </a:r>
            <a:endParaRPr lang="en-US" sz="1400" dirty="0"/>
          </a:p>
        </p:txBody>
      </p:sp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E8DB5ABF-8E22-A145-485B-5FAC21B6A04D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4" name="Прямоугольник 13">
              <a:extLst>
                <a:ext uri="{FF2B5EF4-FFF2-40B4-BE49-F238E27FC236}">
                  <a16:creationId xmlns:a16="http://schemas.microsoft.com/office/drawing/2014/main" id="{5584DB1A-F644-396B-6DB7-600DBF8F8530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5" name="Группа 14">
              <a:extLst>
                <a:ext uri="{FF2B5EF4-FFF2-40B4-BE49-F238E27FC236}">
                  <a16:creationId xmlns:a16="http://schemas.microsoft.com/office/drawing/2014/main" id="{1A8717A7-85A6-4686-4C98-5F0528824A70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6" name="Рисунок 15">
                <a:extLst>
                  <a:ext uri="{FF2B5EF4-FFF2-40B4-BE49-F238E27FC236}">
                    <a16:creationId xmlns:a16="http://schemas.microsoft.com/office/drawing/2014/main" id="{413B57B9-E791-373E-53E0-F79C8F06E31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17" name="Группа 16">
                <a:extLst>
                  <a:ext uri="{FF2B5EF4-FFF2-40B4-BE49-F238E27FC236}">
                    <a16:creationId xmlns:a16="http://schemas.microsoft.com/office/drawing/2014/main" id="{D5DB77B7-826E-6277-F9DE-8281C44ADE0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4864262A-5057-F8B6-FA1E-97EE04F6C0EF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19" name="Рисунок 18">
                  <a:extLst>
                    <a:ext uri="{FF2B5EF4-FFF2-40B4-BE49-F238E27FC236}">
                      <a16:creationId xmlns:a16="http://schemas.microsoft.com/office/drawing/2014/main" id="{E3935197-E592-EC8B-C178-E1DA5466CF4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0" name="Рисунок 19">
                  <a:extLst>
                    <a:ext uri="{FF2B5EF4-FFF2-40B4-BE49-F238E27FC236}">
                      <a16:creationId xmlns:a16="http://schemas.microsoft.com/office/drawing/2014/main" id="{F38E568F-5474-B8C3-7976-3751B9FB839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1" name="Рисунок 20">
                  <a:extLst>
                    <a:ext uri="{FF2B5EF4-FFF2-40B4-BE49-F238E27FC236}">
                      <a16:creationId xmlns:a16="http://schemas.microsoft.com/office/drawing/2014/main" id="{4808B88B-6C85-4A74-8DA9-35892B89986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7A4F8414-89BB-8A00-4649-12D78CACC89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8159" y="105507"/>
            <a:ext cx="6540384" cy="3625977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68007C79-0820-25CF-3650-F14E5CF6975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406806" y="4276637"/>
            <a:ext cx="2429804" cy="2682909"/>
          </a:xfrm>
          <a:prstGeom prst="rect">
            <a:avLst/>
          </a:prstGeom>
        </p:spPr>
      </p:pic>
      <p:sp>
        <p:nvSpPr>
          <p:cNvPr id="25" name="Text 2">
            <a:extLst>
              <a:ext uri="{FF2B5EF4-FFF2-40B4-BE49-F238E27FC236}">
                <a16:creationId xmlns:a16="http://schemas.microsoft.com/office/drawing/2014/main" id="{12E2A733-71C9-450A-E766-327BB2FA2105}"/>
              </a:ext>
            </a:extLst>
          </p:cNvPr>
          <p:cNvSpPr/>
          <p:nvPr/>
        </p:nvSpPr>
        <p:spPr>
          <a:xfrm>
            <a:off x="11837830" y="7109964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850"/>
              </a:lnSpc>
              <a:buSzPct val="100000"/>
            </a:pPr>
            <a:r>
              <a:rPr lang="ru-RU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мезенская роспись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E8DB5ABF-8E22-A145-485B-5FAC21B6A04D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4" name="Прямоугольник 13">
              <a:extLst>
                <a:ext uri="{FF2B5EF4-FFF2-40B4-BE49-F238E27FC236}">
                  <a16:creationId xmlns:a16="http://schemas.microsoft.com/office/drawing/2014/main" id="{5584DB1A-F644-396B-6DB7-600DBF8F8530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5" name="Группа 14">
              <a:extLst>
                <a:ext uri="{FF2B5EF4-FFF2-40B4-BE49-F238E27FC236}">
                  <a16:creationId xmlns:a16="http://schemas.microsoft.com/office/drawing/2014/main" id="{1A8717A7-85A6-4686-4C98-5F0528824A70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6" name="Рисунок 15">
                <a:extLst>
                  <a:ext uri="{FF2B5EF4-FFF2-40B4-BE49-F238E27FC236}">
                    <a16:creationId xmlns:a16="http://schemas.microsoft.com/office/drawing/2014/main" id="{413B57B9-E791-373E-53E0-F79C8F06E31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17" name="Группа 16">
                <a:extLst>
                  <a:ext uri="{FF2B5EF4-FFF2-40B4-BE49-F238E27FC236}">
                    <a16:creationId xmlns:a16="http://schemas.microsoft.com/office/drawing/2014/main" id="{D5DB77B7-826E-6277-F9DE-8281C44ADE0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4864262A-5057-F8B6-FA1E-97EE04F6C0EF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19" name="Рисунок 18">
                  <a:extLst>
                    <a:ext uri="{FF2B5EF4-FFF2-40B4-BE49-F238E27FC236}">
                      <a16:creationId xmlns:a16="http://schemas.microsoft.com/office/drawing/2014/main" id="{E3935197-E592-EC8B-C178-E1DA5466CF4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0" name="Рисунок 19">
                  <a:extLst>
                    <a:ext uri="{FF2B5EF4-FFF2-40B4-BE49-F238E27FC236}">
                      <a16:creationId xmlns:a16="http://schemas.microsoft.com/office/drawing/2014/main" id="{F38E568F-5474-B8C3-7976-3751B9FB839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1" name="Рисунок 20">
                  <a:extLst>
                    <a:ext uri="{FF2B5EF4-FFF2-40B4-BE49-F238E27FC236}">
                      <a16:creationId xmlns:a16="http://schemas.microsoft.com/office/drawing/2014/main" id="{4808B88B-6C85-4A74-8DA9-35892B89986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F191D2A8-BE7C-1636-0AB5-CC230B5D44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31250" y="168760"/>
            <a:ext cx="3944802" cy="5476667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D4478583-E5AA-8284-08D8-497E6CD7733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670" y="307479"/>
            <a:ext cx="5103161" cy="4016044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1E1504E6-C895-FBC8-CABB-F72FCC11533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3253" y="3758425"/>
            <a:ext cx="533845" cy="533845"/>
          </a:xfrm>
          <a:prstGeom prst="rect">
            <a:avLst/>
          </a:prstGeom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93A8EB12-BF3A-BB42-D563-C67D2D33643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498772" y="5111582"/>
            <a:ext cx="533845" cy="533845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967FD3C3-C11D-EF36-6EE2-B8EE138DD9A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232510" y="2736582"/>
            <a:ext cx="4914906" cy="4553516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C2C10CCA-A29A-BA57-E4A2-C460DF12E9C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37055" y="6754166"/>
            <a:ext cx="533845" cy="533845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602FC258-2317-13BF-F6B1-A4D618B924F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08208" y="283020"/>
            <a:ext cx="2370865" cy="2316859"/>
          </a:xfrm>
          <a:prstGeom prst="rect">
            <a:avLst/>
          </a:prstGeom>
        </p:spPr>
      </p:pic>
      <p:pic>
        <p:nvPicPr>
          <p:cNvPr id="39" name="Рисунок 38">
            <a:extLst>
              <a:ext uri="{FF2B5EF4-FFF2-40B4-BE49-F238E27FC236}">
                <a16:creationId xmlns:a16="http://schemas.microsoft.com/office/drawing/2014/main" id="{CFB8E60B-BC37-6711-ECDE-27F04AB5468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45228" y="2048578"/>
            <a:ext cx="533845" cy="533845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D050F1B-332D-617D-F7EF-3709F37E72F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877250" y="3144166"/>
            <a:ext cx="3743184" cy="4145932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D67CA41E-5BBA-DE17-9116-469AF89EE20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086589" y="6756253"/>
            <a:ext cx="533845" cy="533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35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E8DB5ABF-8E22-A145-485B-5FAC21B6A04D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4" name="Прямоугольник 13">
              <a:extLst>
                <a:ext uri="{FF2B5EF4-FFF2-40B4-BE49-F238E27FC236}">
                  <a16:creationId xmlns:a16="http://schemas.microsoft.com/office/drawing/2014/main" id="{5584DB1A-F644-396B-6DB7-600DBF8F8530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5" name="Группа 14">
              <a:extLst>
                <a:ext uri="{FF2B5EF4-FFF2-40B4-BE49-F238E27FC236}">
                  <a16:creationId xmlns:a16="http://schemas.microsoft.com/office/drawing/2014/main" id="{1A8717A7-85A6-4686-4C98-5F0528824A70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6" name="Рисунок 15">
                <a:extLst>
                  <a:ext uri="{FF2B5EF4-FFF2-40B4-BE49-F238E27FC236}">
                    <a16:creationId xmlns:a16="http://schemas.microsoft.com/office/drawing/2014/main" id="{413B57B9-E791-373E-53E0-F79C8F06E31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17" name="Группа 16">
                <a:extLst>
                  <a:ext uri="{FF2B5EF4-FFF2-40B4-BE49-F238E27FC236}">
                    <a16:creationId xmlns:a16="http://schemas.microsoft.com/office/drawing/2014/main" id="{D5DB77B7-826E-6277-F9DE-8281C44ADE0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4864262A-5057-F8B6-FA1E-97EE04F6C0EF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19" name="Рисунок 18">
                  <a:extLst>
                    <a:ext uri="{FF2B5EF4-FFF2-40B4-BE49-F238E27FC236}">
                      <a16:creationId xmlns:a16="http://schemas.microsoft.com/office/drawing/2014/main" id="{E3935197-E592-EC8B-C178-E1DA5466CF4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0" name="Рисунок 19">
                  <a:extLst>
                    <a:ext uri="{FF2B5EF4-FFF2-40B4-BE49-F238E27FC236}">
                      <a16:creationId xmlns:a16="http://schemas.microsoft.com/office/drawing/2014/main" id="{F38E568F-5474-B8C3-7976-3751B9FB839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1" name="Рисунок 20">
                  <a:extLst>
                    <a:ext uri="{FF2B5EF4-FFF2-40B4-BE49-F238E27FC236}">
                      <a16:creationId xmlns:a16="http://schemas.microsoft.com/office/drawing/2014/main" id="{4808B88B-6C85-4A74-8DA9-35892B89986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BC55E81-19DB-74AA-1123-6BF6737106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4814" y="150669"/>
            <a:ext cx="3409950" cy="5200650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903CE9F4-5691-E3B0-C8B8-91FD2C665F5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18251" y="2525264"/>
            <a:ext cx="3448050" cy="4914900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C2C10CCA-A29A-BA57-E4A2-C460DF12E9C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1920" y="4817474"/>
            <a:ext cx="533845" cy="533845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1E1504E6-C895-FBC8-CABB-F72FCC11533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18251" y="6844879"/>
            <a:ext cx="533845" cy="533845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347BAB93-4D86-155B-509E-24CBA0FC414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20173" y="1723697"/>
            <a:ext cx="3900715" cy="4914900"/>
          </a:xfrm>
          <a:prstGeom prst="rect">
            <a:avLst/>
          </a:prstGeom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93A8EB12-BF3A-BB42-D563-C67D2D33643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5200" y="5953457"/>
            <a:ext cx="533845" cy="533845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0D1CC5F-3974-5464-9FAC-ED2E8388170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329919" y="582370"/>
            <a:ext cx="4081203" cy="4337248"/>
          </a:xfrm>
          <a:prstGeom prst="rect">
            <a:avLst/>
          </a:prstGeom>
        </p:spPr>
      </p:pic>
      <p:pic>
        <p:nvPicPr>
          <p:cNvPr id="39" name="Рисунок 38">
            <a:extLst>
              <a:ext uri="{FF2B5EF4-FFF2-40B4-BE49-F238E27FC236}">
                <a16:creationId xmlns:a16="http://schemas.microsoft.com/office/drawing/2014/main" id="{CFB8E60B-BC37-6711-ECDE-27F04AB5468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814635" y="4359497"/>
            <a:ext cx="533845" cy="533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76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279475" y="623173"/>
            <a:ext cx="7557849" cy="1486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1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Как вписать традиционный декор в современный интерьер? Основные подходы</a:t>
            </a:r>
            <a:endParaRPr lang="en-US" sz="31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9475" y="2348032"/>
            <a:ext cx="793075" cy="951786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</p:pic>
      <p:sp>
        <p:nvSpPr>
          <p:cNvPr id="5" name="Text 1"/>
          <p:cNvSpPr/>
          <p:nvPr/>
        </p:nvSpPr>
        <p:spPr>
          <a:xfrm>
            <a:off x="7231142" y="2506623"/>
            <a:ext cx="1982867" cy="2477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Акцент</a:t>
            </a:r>
            <a:endParaRPr lang="en-US" sz="1550" dirty="0"/>
          </a:p>
        </p:txBody>
      </p:sp>
      <p:sp>
        <p:nvSpPr>
          <p:cNvPr id="6" name="Text 2"/>
          <p:cNvSpPr/>
          <p:nvPr/>
        </p:nvSpPr>
        <p:spPr>
          <a:xfrm>
            <a:off x="7231142" y="2849523"/>
            <a:ext cx="6606183" cy="253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один яркий предмет → сразу привлекает внимание (высокая ваза, панно).</a:t>
            </a:r>
            <a:endParaRPr lang="en-US" sz="12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9475" y="3299817"/>
            <a:ext cx="793075" cy="1167527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7231142" y="3458408"/>
            <a:ext cx="1982867" cy="2477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Кластеры</a:t>
            </a:r>
            <a:r>
              <a:rPr lang="ru-RU" sz="15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(объединение)</a:t>
            </a:r>
            <a:endParaRPr lang="en-US" sz="1550" dirty="0"/>
          </a:p>
        </p:txBody>
      </p:sp>
      <p:sp>
        <p:nvSpPr>
          <p:cNvPr id="9" name="Text 4"/>
          <p:cNvSpPr/>
          <p:nvPr/>
        </p:nvSpPr>
        <p:spPr>
          <a:xfrm>
            <a:off x="7231142" y="3801308"/>
            <a:ext cx="6606183" cy="50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несколько мелких предметов вместе → создают гармоничный уголок (подушки + корзины + керамика).</a:t>
            </a:r>
            <a:endParaRPr lang="en-US" sz="12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9475" y="4467344"/>
            <a:ext cx="793075" cy="1167527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231142" y="4625935"/>
            <a:ext cx="1982867" cy="2477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Ритм деталей</a:t>
            </a:r>
            <a:endParaRPr lang="en-US" sz="1550" dirty="0"/>
          </a:p>
        </p:txBody>
      </p:sp>
      <p:sp>
        <p:nvSpPr>
          <p:cNvPr id="12" name="Text 6"/>
          <p:cNvSpPr/>
          <p:nvPr/>
        </p:nvSpPr>
        <p:spPr>
          <a:xfrm>
            <a:off x="7231142" y="4968835"/>
            <a:ext cx="6606183" cy="50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повторение элементов в разных зонах → визуальная связка (узор на подушках повторяется на ковре или картине).</a:t>
            </a:r>
            <a:endParaRPr lang="en-US" sz="1200" dirty="0"/>
          </a:p>
        </p:txBody>
      </p:sp>
      <p:sp>
        <p:nvSpPr>
          <p:cNvPr id="13" name="Text 7"/>
          <p:cNvSpPr/>
          <p:nvPr/>
        </p:nvSpPr>
        <p:spPr>
          <a:xfrm>
            <a:off x="6279475" y="5813227"/>
            <a:ext cx="7557849" cy="50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950"/>
              </a:lnSpc>
              <a:buSzPct val="100000"/>
              <a:buChar char="•"/>
            </a:pPr>
            <a:r>
              <a:rPr lang="en-US" sz="12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Материал и текстура:</a:t>
            </a:r>
            <a:r>
              <a:rPr lang="en-US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натуральные материалы → дерево, глина, лен; современные → металл, стекло.</a:t>
            </a:r>
            <a:endParaRPr lang="en-US" sz="1200" dirty="0"/>
          </a:p>
        </p:txBody>
      </p:sp>
      <p:sp>
        <p:nvSpPr>
          <p:cNvPr id="14" name="Text 8"/>
          <p:cNvSpPr/>
          <p:nvPr/>
        </p:nvSpPr>
        <p:spPr>
          <a:xfrm>
            <a:off x="6279475" y="6558558"/>
            <a:ext cx="1982867" cy="2477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Ошибки:</a:t>
            </a:r>
            <a:endParaRPr lang="en-US" sz="1550" dirty="0">
              <a:solidFill>
                <a:srgbClr val="FF0000"/>
              </a:solidFill>
            </a:endParaRPr>
          </a:p>
        </p:txBody>
      </p:sp>
      <p:sp>
        <p:nvSpPr>
          <p:cNvPr id="15" name="Text 9"/>
          <p:cNvSpPr/>
          <p:nvPr/>
        </p:nvSpPr>
        <p:spPr>
          <a:xfrm>
            <a:off x="6279475" y="6949621"/>
            <a:ext cx="7557849" cy="253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950"/>
              </a:lnSpc>
              <a:buSzPct val="100000"/>
              <a:buChar char="•"/>
            </a:pPr>
            <a:r>
              <a:rPr lang="en-US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Несоблюдение цветовой гармонии → элементы конфликтуют с интерьером.</a:t>
            </a:r>
            <a:endParaRPr lang="en-US" sz="1200" dirty="0"/>
          </a:p>
        </p:txBody>
      </p:sp>
      <p:sp>
        <p:nvSpPr>
          <p:cNvPr id="16" name="Text 10"/>
          <p:cNvSpPr/>
          <p:nvPr/>
        </p:nvSpPr>
        <p:spPr>
          <a:xfrm>
            <a:off x="6279475" y="7258826"/>
            <a:ext cx="7557849" cy="253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950"/>
              </a:lnSpc>
              <a:buSzPct val="100000"/>
              <a:buChar char="•"/>
            </a:pPr>
            <a:r>
              <a:rPr lang="en-US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Разные материалы без логики → ощущение «хлама».</a:t>
            </a:r>
            <a:endParaRPr lang="en-US" sz="1200" dirty="0"/>
          </a:p>
        </p:txBody>
      </p: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44194000-218E-AADD-07B3-9C9EC1AE4D1B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8" name="Прямоугольник 17">
              <a:extLst>
                <a:ext uri="{FF2B5EF4-FFF2-40B4-BE49-F238E27FC236}">
                  <a16:creationId xmlns:a16="http://schemas.microsoft.com/office/drawing/2014/main" id="{80D340F8-3E12-753C-7521-C65A8EB96F82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9" name="Группа 18">
              <a:extLst>
                <a:ext uri="{FF2B5EF4-FFF2-40B4-BE49-F238E27FC236}">
                  <a16:creationId xmlns:a16="http://schemas.microsoft.com/office/drawing/2014/main" id="{640FAFE7-C28A-53C9-DB63-ED3FD6514CDF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0" name="Рисунок 19">
                <a:extLst>
                  <a:ext uri="{FF2B5EF4-FFF2-40B4-BE49-F238E27FC236}">
                    <a16:creationId xmlns:a16="http://schemas.microsoft.com/office/drawing/2014/main" id="{31F75269-4097-6A2C-79E3-09CE2FDEF7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1" name="Группа 20">
                <a:extLst>
                  <a:ext uri="{FF2B5EF4-FFF2-40B4-BE49-F238E27FC236}">
                    <a16:creationId xmlns:a16="http://schemas.microsoft.com/office/drawing/2014/main" id="{C132FC6C-B565-3FB6-1709-BE9B615CA87F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2" name="TextBox 21">
                  <a:extLst>
                    <a:ext uri="{FF2B5EF4-FFF2-40B4-BE49-F238E27FC236}">
                      <a16:creationId xmlns:a16="http://schemas.microsoft.com/office/drawing/2014/main" id="{2A1B3232-2BB9-3062-92E3-C979A7CD51B3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3" name="Рисунок 22">
                  <a:extLst>
                    <a:ext uri="{FF2B5EF4-FFF2-40B4-BE49-F238E27FC236}">
                      <a16:creationId xmlns:a16="http://schemas.microsoft.com/office/drawing/2014/main" id="{84ACB411-4690-991A-6DF4-ADD16DA7543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5B6CFB0D-32BF-9553-EDFA-73534E90DA1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A7349119-2B6F-07D2-27DE-A41FDFDD2E8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30" name="Text 2">
            <a:extLst>
              <a:ext uri="{FF2B5EF4-FFF2-40B4-BE49-F238E27FC236}">
                <a16:creationId xmlns:a16="http://schemas.microsoft.com/office/drawing/2014/main" id="{A06F94DC-9A2F-CEBF-DF5A-3285B699140F}"/>
              </a:ext>
            </a:extLst>
          </p:cNvPr>
          <p:cNvSpPr/>
          <p:nvPr/>
        </p:nvSpPr>
        <p:spPr>
          <a:xfrm>
            <a:off x="1418034" y="6699925"/>
            <a:ext cx="6606183" cy="253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endParaRPr lang="en-US" sz="1200" dirty="0"/>
          </a:p>
        </p:txBody>
      </p:sp>
      <p:pic>
        <p:nvPicPr>
          <p:cNvPr id="1029" name="Picture 5">
            <a:extLst>
              <a:ext uri="{FF2B5EF4-FFF2-40B4-BE49-F238E27FC236}">
                <a16:creationId xmlns:a16="http://schemas.microsoft.com/office/drawing/2014/main" id="{4B9500F7-E701-9611-367F-4858A8D1BE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92" y="76228"/>
            <a:ext cx="3286125" cy="583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0" name="Text 9">
            <a:extLst>
              <a:ext uri="{FF2B5EF4-FFF2-40B4-BE49-F238E27FC236}">
                <a16:creationId xmlns:a16="http://schemas.microsoft.com/office/drawing/2014/main" id="{FAAE323A-E5E8-D407-B348-957D89C0896B}"/>
              </a:ext>
            </a:extLst>
          </p:cNvPr>
          <p:cNvSpPr/>
          <p:nvPr/>
        </p:nvSpPr>
        <p:spPr>
          <a:xfrm>
            <a:off x="3603309" y="43300"/>
            <a:ext cx="1251451" cy="253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ts val="1950"/>
              </a:lnSpc>
              <a:buSzPct val="100000"/>
            </a:pPr>
            <a:r>
              <a:rPr lang="ru-RU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Студия </a:t>
            </a:r>
            <a:r>
              <a:rPr lang="en-US" sz="12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Katashhha</a:t>
            </a:r>
            <a:endParaRPr lang="en-US" sz="1200" dirty="0"/>
          </a:p>
        </p:txBody>
      </p:sp>
      <p:pic>
        <p:nvPicPr>
          <p:cNvPr id="1032" name="Рисунок 1031">
            <a:extLst>
              <a:ext uri="{FF2B5EF4-FFF2-40B4-BE49-F238E27FC236}">
                <a16:creationId xmlns:a16="http://schemas.microsoft.com/office/drawing/2014/main" id="{884A1A7E-C77E-364C-592D-D40FA38CB2A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58592" y="5275537"/>
            <a:ext cx="533845" cy="533845"/>
          </a:xfrm>
          <a:prstGeom prst="rect">
            <a:avLst/>
          </a:prstGeom>
        </p:spPr>
      </p:pic>
      <p:pic>
        <p:nvPicPr>
          <p:cNvPr id="1034" name="Рисунок 1033">
            <a:extLst>
              <a:ext uri="{FF2B5EF4-FFF2-40B4-BE49-F238E27FC236}">
                <a16:creationId xmlns:a16="http://schemas.microsoft.com/office/drawing/2014/main" id="{433C1D0A-5ED5-2793-759F-B50EE26A040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27601" y="3582292"/>
            <a:ext cx="3126277" cy="3791297"/>
          </a:xfrm>
          <a:prstGeom prst="rect">
            <a:avLst/>
          </a:prstGeom>
        </p:spPr>
      </p:pic>
      <p:pic>
        <p:nvPicPr>
          <p:cNvPr id="1035" name="Рисунок 1034">
            <a:extLst>
              <a:ext uri="{FF2B5EF4-FFF2-40B4-BE49-F238E27FC236}">
                <a16:creationId xmlns:a16="http://schemas.microsoft.com/office/drawing/2014/main" id="{AC125CF1-7B80-BA32-4005-A81803BFCAB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020033" y="6799056"/>
            <a:ext cx="533845" cy="53384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449624"/>
            <a:ext cx="9512856" cy="4607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0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Правила</a:t>
            </a:r>
            <a:r>
              <a:rPr lang="en-US" sz="2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сочетания</a:t>
            </a:r>
            <a:r>
              <a:rPr lang="en-US" sz="2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: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масштаб</a:t>
            </a:r>
            <a:r>
              <a:rPr lang="en-US" sz="2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, форма, цвет, материал</a:t>
            </a:r>
            <a:endParaRPr lang="en-US" sz="2900" dirty="0"/>
          </a:p>
        </p:txBody>
      </p:sp>
      <p:sp>
        <p:nvSpPr>
          <p:cNvPr id="3" name="Shape 1"/>
          <p:cNvSpPr/>
          <p:nvPr/>
        </p:nvSpPr>
        <p:spPr>
          <a:xfrm>
            <a:off x="341845" y="1170622"/>
            <a:ext cx="6447711" cy="1726883"/>
          </a:xfrm>
          <a:prstGeom prst="roundRect">
            <a:avLst>
              <a:gd name="adj" fmla="val 3586"/>
            </a:avLst>
          </a:prstGeom>
          <a:solidFill>
            <a:schemeClr val="bg1">
              <a:lumMod val="85000"/>
            </a:schemeClr>
          </a:solidFill>
          <a:ln w="15240">
            <a:solidFill>
              <a:srgbClr val="E2C8B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04484" y="1333261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Масштаб</a:t>
            </a:r>
            <a:endParaRPr lang="en-US" sz="1450" b="1" dirty="0"/>
          </a:p>
        </p:txBody>
      </p:sp>
      <p:sp>
        <p:nvSpPr>
          <p:cNvPr id="5" name="Text 3"/>
          <p:cNvSpPr/>
          <p:nvPr/>
        </p:nvSpPr>
        <p:spPr>
          <a:xfrm>
            <a:off x="504484" y="1651992"/>
            <a:ext cx="612243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Крупные предметы → акцент: большая ваза, панно, напольная лампа.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04484" y="1939290"/>
            <a:ext cx="612243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Мелкие предметы → фон: маленькие статуэтки, подсвечники, подушки.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504484" y="2263378"/>
            <a:ext cx="6122432" cy="47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Совет: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всегда проверяйте визуальный баланс: крупный предмет должен быть «якорем», не перегружать пространство.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341845" y="3044904"/>
            <a:ext cx="6447711" cy="2522458"/>
          </a:xfrm>
          <a:prstGeom prst="roundRect">
            <a:avLst>
              <a:gd name="adj" fmla="val 2455"/>
            </a:avLst>
          </a:prstGeom>
          <a:solidFill>
            <a:schemeClr val="bg1">
              <a:lumMod val="85000"/>
            </a:schemeClr>
          </a:solidFill>
          <a:ln w="15240">
            <a:solidFill>
              <a:srgbClr val="E2C8B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04484" y="3207543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Цвет</a:t>
            </a:r>
            <a:endParaRPr lang="en-US" sz="1450" b="1" dirty="0"/>
          </a:p>
        </p:txBody>
      </p:sp>
      <p:sp>
        <p:nvSpPr>
          <p:cNvPr id="15" name="Text 13"/>
          <p:cNvSpPr/>
          <p:nvPr/>
        </p:nvSpPr>
        <p:spPr>
          <a:xfrm>
            <a:off x="504484" y="3526274"/>
            <a:ext cx="6122432" cy="47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Контраст → элемент выделяется (например, яркая керамическая ваза на нейтральной поверхности).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504484" y="4049315"/>
            <a:ext cx="6122432" cy="47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Гармония → предметы в палитре интерьера: текстиль, мебель, декоративные элементы.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504484" y="4609147"/>
            <a:ext cx="612243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Правило «60-30-10»: основной цвет (60%), вторичный (30%), акцент (10%).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504484" y="4933235"/>
            <a:ext cx="6122432" cy="47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Примеры: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светлые стены (60%) + деревянная мебель (30%) + текстиль с народным орнаментом (10%).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341845" y="5841906"/>
            <a:ext cx="2529840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Ошибки, которых избегаем:</a:t>
            </a:r>
            <a:endParaRPr lang="en-US" sz="1450" dirty="0">
              <a:solidFill>
                <a:srgbClr val="FF0000"/>
              </a:solidFill>
            </a:endParaRPr>
          </a:p>
        </p:txBody>
      </p:sp>
      <p:sp>
        <p:nvSpPr>
          <p:cNvPr id="25" name="Text 23"/>
          <p:cNvSpPr/>
          <p:nvPr/>
        </p:nvSpPr>
        <p:spPr>
          <a:xfrm>
            <a:off x="341845" y="6409616"/>
            <a:ext cx="13042821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Смешивание слишком многих форм и материалов → хаос.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341845" y="6696914"/>
            <a:ext cx="13042821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Неуместный масштаб → маленькие предметы теряются, крупные давят.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341845" y="6984212"/>
            <a:ext cx="13042821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Несогласованная палитра → интерьер теряет гармонию.</a:t>
            </a:r>
            <a:endParaRPr lang="en-US" sz="1400" dirty="0"/>
          </a:p>
        </p:txBody>
      </p:sp>
      <p:grpSp>
        <p:nvGrpSpPr>
          <p:cNvPr id="28" name="Группа 27">
            <a:extLst>
              <a:ext uri="{FF2B5EF4-FFF2-40B4-BE49-F238E27FC236}">
                <a16:creationId xmlns:a16="http://schemas.microsoft.com/office/drawing/2014/main" id="{F98ED66D-A6CF-68D9-0AFD-4D60D38A0C1B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9" name="Прямоугольник 28">
              <a:extLst>
                <a:ext uri="{FF2B5EF4-FFF2-40B4-BE49-F238E27FC236}">
                  <a16:creationId xmlns:a16="http://schemas.microsoft.com/office/drawing/2014/main" id="{C3CDC233-568A-B4F6-86BB-A0F843AA41F4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30" name="Группа 29">
              <a:extLst>
                <a:ext uri="{FF2B5EF4-FFF2-40B4-BE49-F238E27FC236}">
                  <a16:creationId xmlns:a16="http://schemas.microsoft.com/office/drawing/2014/main" id="{200CDDB4-CA5C-2C31-4F18-D8D9C9C4BA99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31" name="Рисунок 30">
                <a:extLst>
                  <a:ext uri="{FF2B5EF4-FFF2-40B4-BE49-F238E27FC236}">
                    <a16:creationId xmlns:a16="http://schemas.microsoft.com/office/drawing/2014/main" id="{8010CDC2-B7EC-F2D9-9BDC-216B4DAEC6F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32" name="Группа 31">
                <a:extLst>
                  <a:ext uri="{FF2B5EF4-FFF2-40B4-BE49-F238E27FC236}">
                    <a16:creationId xmlns:a16="http://schemas.microsoft.com/office/drawing/2014/main" id="{450B6777-9628-0ABE-1463-7DFBFBF5EDDD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33" name="TextBox 32">
                  <a:extLst>
                    <a:ext uri="{FF2B5EF4-FFF2-40B4-BE49-F238E27FC236}">
                      <a16:creationId xmlns:a16="http://schemas.microsoft.com/office/drawing/2014/main" id="{0B5B3353-D5CA-1CB5-08CC-D3D8E1106411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34" name="Рисунок 33">
                  <a:extLst>
                    <a:ext uri="{FF2B5EF4-FFF2-40B4-BE49-F238E27FC236}">
                      <a16:creationId xmlns:a16="http://schemas.microsoft.com/office/drawing/2014/main" id="{0F811191-3142-E1F9-EB30-49C1F6300BD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5" name="Рисунок 34">
                  <a:extLst>
                    <a:ext uri="{FF2B5EF4-FFF2-40B4-BE49-F238E27FC236}">
                      <a16:creationId xmlns:a16="http://schemas.microsoft.com/office/drawing/2014/main" id="{6019E3AB-862A-2BA1-46AF-6D90E32B7A2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6" name="Рисунок 35">
                  <a:extLst>
                    <a:ext uri="{FF2B5EF4-FFF2-40B4-BE49-F238E27FC236}">
                      <a16:creationId xmlns:a16="http://schemas.microsoft.com/office/drawing/2014/main" id="{A051889E-8E2B-5E75-444C-1E883B32D78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0E56A679-8649-9316-8754-8D4BB4BF34F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78496" y="1187444"/>
            <a:ext cx="2794095" cy="2948370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94901386-189C-DD82-2744-F0F7737D2BF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63255" y="4490232"/>
            <a:ext cx="3028481" cy="2622400"/>
          </a:xfrm>
          <a:prstGeom prst="rect">
            <a:avLst/>
          </a:prstGeom>
        </p:spPr>
      </p:pic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572FA031-14ED-CE15-70DC-C8350B240FC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91736" y="1145812"/>
            <a:ext cx="4579985" cy="5621429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3BAAE6A8-C1F0-D42D-64A3-F90611FE610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195251" y="3495095"/>
            <a:ext cx="533845" cy="533845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33A8D13A-B5FA-DA22-5E71-F047D74CCDA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357891" y="6526096"/>
            <a:ext cx="533845" cy="533845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FD43B4E8-EF27-4E04-38F4-71597E32496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3937876" y="6218716"/>
            <a:ext cx="533845" cy="53384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732C87-7EE6-3F13-FA29-2E8328E350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67F0C4A8-54F5-D395-0BE8-AA5999496F39}"/>
              </a:ext>
            </a:extLst>
          </p:cNvPr>
          <p:cNvSpPr/>
          <p:nvPr/>
        </p:nvSpPr>
        <p:spPr>
          <a:xfrm>
            <a:off x="867360" y="334156"/>
            <a:ext cx="9512856" cy="4607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00"/>
              </a:lnSpc>
              <a:buNone/>
            </a:pPr>
            <a:r>
              <a:rPr lang="en-US" sz="2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Правила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сочетания</a:t>
            </a:r>
            <a:r>
              <a:rPr lang="en-US" sz="2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: масштаб, форма, цвет, материал</a:t>
            </a:r>
            <a:endParaRPr lang="en-US" sz="2900" dirty="0"/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10360091-26E1-DE91-4B29-93C5B287CD0C}"/>
              </a:ext>
            </a:extLst>
          </p:cNvPr>
          <p:cNvSpPr/>
          <p:nvPr/>
        </p:nvSpPr>
        <p:spPr>
          <a:xfrm>
            <a:off x="309942" y="1317866"/>
            <a:ext cx="6447711" cy="1726883"/>
          </a:xfrm>
          <a:prstGeom prst="roundRect">
            <a:avLst>
              <a:gd name="adj" fmla="val 3586"/>
            </a:avLst>
          </a:prstGeom>
          <a:solidFill>
            <a:schemeClr val="bg1">
              <a:lumMod val="85000"/>
            </a:schemeClr>
          </a:solidFill>
          <a:ln w="15240">
            <a:solidFill>
              <a:srgbClr val="E2C8B5"/>
            </a:solidFill>
            <a:prstDash val="solid"/>
          </a:ln>
        </p:spPr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7FC28D0A-6A3A-50D9-2BCE-ED823BAD4F4A}"/>
              </a:ext>
            </a:extLst>
          </p:cNvPr>
          <p:cNvSpPr/>
          <p:nvPr/>
        </p:nvSpPr>
        <p:spPr>
          <a:xfrm>
            <a:off x="472581" y="1480505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Форма</a:t>
            </a:r>
            <a:endParaRPr lang="en-US" sz="1400" b="1" dirty="0"/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8FBD96D9-97CC-785D-7A0A-5F8B7C7725D4}"/>
              </a:ext>
            </a:extLst>
          </p:cNvPr>
          <p:cNvSpPr/>
          <p:nvPr/>
        </p:nvSpPr>
        <p:spPr>
          <a:xfrm>
            <a:off x="472581" y="1799236"/>
            <a:ext cx="612243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Округлые формы → уют, мягкость, непринужденность.</a:t>
            </a:r>
            <a:endParaRPr lang="en-US" sz="1400" dirty="0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4886244A-913B-7A72-C790-71FEBA0CB4A9}"/>
              </a:ext>
            </a:extLst>
          </p:cNvPr>
          <p:cNvSpPr/>
          <p:nvPr/>
        </p:nvSpPr>
        <p:spPr>
          <a:xfrm>
            <a:off x="472581" y="2086534"/>
            <a:ext cx="612243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Геометрические/строгие линии → структура, современность, ритм.</a:t>
            </a:r>
            <a:endParaRPr lang="en-US" sz="1400" dirty="0"/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28657E2E-7FB8-7DDE-6E90-AA94B3CB5AD2}"/>
              </a:ext>
            </a:extLst>
          </p:cNvPr>
          <p:cNvSpPr/>
          <p:nvPr/>
        </p:nvSpPr>
        <p:spPr>
          <a:xfrm>
            <a:off x="472581" y="2410622"/>
            <a:ext cx="6122432" cy="47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Приём: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сочетайте мягкие формы с геометрией для динамики, например, круглый керамический горшок + прямоугольная консоль.</a:t>
            </a:r>
            <a:endParaRPr lang="en-US" sz="1400" dirty="0"/>
          </a:p>
        </p:txBody>
      </p:sp>
      <p:sp>
        <p:nvSpPr>
          <p:cNvPr id="19" name="Shape 17">
            <a:extLst>
              <a:ext uri="{FF2B5EF4-FFF2-40B4-BE49-F238E27FC236}">
                <a16:creationId xmlns:a16="http://schemas.microsoft.com/office/drawing/2014/main" id="{970B28FB-C3BF-7F5B-FFE2-A7BCDC3A14D1}"/>
              </a:ext>
            </a:extLst>
          </p:cNvPr>
          <p:cNvSpPr/>
          <p:nvPr/>
        </p:nvSpPr>
        <p:spPr>
          <a:xfrm>
            <a:off x="309942" y="3192148"/>
            <a:ext cx="6447711" cy="2522458"/>
          </a:xfrm>
          <a:prstGeom prst="roundRect">
            <a:avLst>
              <a:gd name="adj" fmla="val 2455"/>
            </a:avLst>
          </a:prstGeom>
          <a:solidFill>
            <a:schemeClr val="bg1">
              <a:lumMod val="85000"/>
            </a:schemeClr>
          </a:solidFill>
          <a:ln w="15240">
            <a:solidFill>
              <a:srgbClr val="E2C8B5"/>
            </a:solidFill>
            <a:prstDash val="solid"/>
          </a:ln>
        </p:spPr>
      </p:sp>
      <p:sp>
        <p:nvSpPr>
          <p:cNvPr id="20" name="Text 18">
            <a:extLst>
              <a:ext uri="{FF2B5EF4-FFF2-40B4-BE49-F238E27FC236}">
                <a16:creationId xmlns:a16="http://schemas.microsoft.com/office/drawing/2014/main" id="{BBCD238C-0F04-DEA6-7A83-0F1655380AA9}"/>
              </a:ext>
            </a:extLst>
          </p:cNvPr>
          <p:cNvSpPr/>
          <p:nvPr/>
        </p:nvSpPr>
        <p:spPr>
          <a:xfrm>
            <a:off x="472581" y="3354787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Материал</a:t>
            </a:r>
            <a:endParaRPr lang="en-US" sz="1450" b="1" dirty="0"/>
          </a:p>
        </p:txBody>
      </p:sp>
      <p:sp>
        <p:nvSpPr>
          <p:cNvPr id="21" name="Text 19">
            <a:extLst>
              <a:ext uri="{FF2B5EF4-FFF2-40B4-BE49-F238E27FC236}">
                <a16:creationId xmlns:a16="http://schemas.microsoft.com/office/drawing/2014/main" id="{B3C2E108-4CF7-9659-112D-9F380FD4A1F1}"/>
              </a:ext>
            </a:extLst>
          </p:cNvPr>
          <p:cNvSpPr/>
          <p:nvPr/>
        </p:nvSpPr>
        <p:spPr>
          <a:xfrm>
            <a:off x="472581" y="3673518"/>
            <a:ext cx="6122432" cy="47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Натуральные материалы (дерево, керамика, лен, хлопок) → тепло, связь с традициями.</a:t>
            </a:r>
            <a:endParaRPr lang="en-US" sz="1400" dirty="0"/>
          </a:p>
        </p:txBody>
      </p:sp>
      <p:sp>
        <p:nvSpPr>
          <p:cNvPr id="22" name="Text 20">
            <a:extLst>
              <a:ext uri="{FF2B5EF4-FFF2-40B4-BE49-F238E27FC236}">
                <a16:creationId xmlns:a16="http://schemas.microsoft.com/office/drawing/2014/main" id="{3FF3060C-3C52-1DBC-1587-B03A89B0F15D}"/>
              </a:ext>
            </a:extLst>
          </p:cNvPr>
          <p:cNvSpPr/>
          <p:nvPr/>
        </p:nvSpPr>
        <p:spPr>
          <a:xfrm>
            <a:off x="472581" y="4196559"/>
            <a:ext cx="612243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Металл, стекло, акрил → современность, визуальная лёгкость.</a:t>
            </a:r>
            <a:endParaRPr lang="en-US" sz="1400" dirty="0"/>
          </a:p>
        </p:txBody>
      </p:sp>
      <p:sp>
        <p:nvSpPr>
          <p:cNvPr id="23" name="Text 21">
            <a:extLst>
              <a:ext uri="{FF2B5EF4-FFF2-40B4-BE49-F238E27FC236}">
                <a16:creationId xmlns:a16="http://schemas.microsoft.com/office/drawing/2014/main" id="{8275B384-7045-EAAD-57B3-F3FF743147FB}"/>
              </a:ext>
            </a:extLst>
          </p:cNvPr>
          <p:cNvSpPr/>
          <p:nvPr/>
        </p:nvSpPr>
        <p:spPr>
          <a:xfrm>
            <a:off x="472581" y="4520647"/>
            <a:ext cx="6122432" cy="47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Секрет профессионала: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микс материалов оживляет интерьер, но соблюдайте единый стиль, чтобы не получился «разнобой».</a:t>
            </a:r>
            <a:endParaRPr lang="en-US" sz="1400" dirty="0"/>
          </a:p>
        </p:txBody>
      </p:sp>
      <p:sp>
        <p:nvSpPr>
          <p:cNvPr id="24" name="Text 22">
            <a:extLst>
              <a:ext uri="{FF2B5EF4-FFF2-40B4-BE49-F238E27FC236}">
                <a16:creationId xmlns:a16="http://schemas.microsoft.com/office/drawing/2014/main" id="{F1CA8126-41AB-7D74-FCE5-E30E465B8144}"/>
              </a:ext>
            </a:extLst>
          </p:cNvPr>
          <p:cNvSpPr/>
          <p:nvPr/>
        </p:nvSpPr>
        <p:spPr>
          <a:xfrm>
            <a:off x="483380" y="5960148"/>
            <a:ext cx="2529840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Ошибки, которых избегаем:</a:t>
            </a:r>
            <a:endParaRPr lang="en-US" sz="1450" dirty="0">
              <a:solidFill>
                <a:srgbClr val="FF0000"/>
              </a:solidFill>
            </a:endParaRPr>
          </a:p>
        </p:txBody>
      </p:sp>
      <p:sp>
        <p:nvSpPr>
          <p:cNvPr id="25" name="Text 23">
            <a:extLst>
              <a:ext uri="{FF2B5EF4-FFF2-40B4-BE49-F238E27FC236}">
                <a16:creationId xmlns:a16="http://schemas.microsoft.com/office/drawing/2014/main" id="{8AFF317E-E5BD-058B-AE88-73431DDF6056}"/>
              </a:ext>
            </a:extLst>
          </p:cNvPr>
          <p:cNvSpPr/>
          <p:nvPr/>
        </p:nvSpPr>
        <p:spPr>
          <a:xfrm>
            <a:off x="472581" y="6464271"/>
            <a:ext cx="13042821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Смешивание слишком многих форм и материалов → хаос.</a:t>
            </a:r>
            <a:endParaRPr lang="en-US" sz="1400" dirty="0"/>
          </a:p>
        </p:txBody>
      </p:sp>
      <p:sp>
        <p:nvSpPr>
          <p:cNvPr id="26" name="Text 24">
            <a:extLst>
              <a:ext uri="{FF2B5EF4-FFF2-40B4-BE49-F238E27FC236}">
                <a16:creationId xmlns:a16="http://schemas.microsoft.com/office/drawing/2014/main" id="{C1BE0DA6-48CE-9C8B-BB83-B7C60A1E4C7F}"/>
              </a:ext>
            </a:extLst>
          </p:cNvPr>
          <p:cNvSpPr/>
          <p:nvPr/>
        </p:nvSpPr>
        <p:spPr>
          <a:xfrm>
            <a:off x="472581" y="6751569"/>
            <a:ext cx="13042821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Неуместный масштаб → маленькие предметы теряются, крупные давят.</a:t>
            </a:r>
            <a:endParaRPr lang="en-US" sz="1400" dirty="0"/>
          </a:p>
        </p:txBody>
      </p:sp>
      <p:sp>
        <p:nvSpPr>
          <p:cNvPr id="27" name="Text 25">
            <a:extLst>
              <a:ext uri="{FF2B5EF4-FFF2-40B4-BE49-F238E27FC236}">
                <a16:creationId xmlns:a16="http://schemas.microsoft.com/office/drawing/2014/main" id="{B6CC7A02-63AC-82AC-4562-0698206EABFD}"/>
              </a:ext>
            </a:extLst>
          </p:cNvPr>
          <p:cNvSpPr/>
          <p:nvPr/>
        </p:nvSpPr>
        <p:spPr>
          <a:xfrm>
            <a:off x="472581" y="7038867"/>
            <a:ext cx="13042821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Несогласованная палитра → интерьер теряет гармонию.</a:t>
            </a:r>
            <a:endParaRPr lang="en-US" sz="1400" dirty="0"/>
          </a:p>
        </p:txBody>
      </p:sp>
      <p:grpSp>
        <p:nvGrpSpPr>
          <p:cNvPr id="28" name="Группа 27">
            <a:extLst>
              <a:ext uri="{FF2B5EF4-FFF2-40B4-BE49-F238E27FC236}">
                <a16:creationId xmlns:a16="http://schemas.microsoft.com/office/drawing/2014/main" id="{272D8E7F-B20A-AE07-2B0D-F5F81823F8A0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9" name="Прямоугольник 28">
              <a:extLst>
                <a:ext uri="{FF2B5EF4-FFF2-40B4-BE49-F238E27FC236}">
                  <a16:creationId xmlns:a16="http://schemas.microsoft.com/office/drawing/2014/main" id="{0DD3A1DB-3D9F-3F67-C8E5-AF1BBB96AAC0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30" name="Группа 29">
              <a:extLst>
                <a:ext uri="{FF2B5EF4-FFF2-40B4-BE49-F238E27FC236}">
                  <a16:creationId xmlns:a16="http://schemas.microsoft.com/office/drawing/2014/main" id="{4D9EA59D-55D6-7D4D-34FC-21009CA621D7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31" name="Рисунок 30">
                <a:extLst>
                  <a:ext uri="{FF2B5EF4-FFF2-40B4-BE49-F238E27FC236}">
                    <a16:creationId xmlns:a16="http://schemas.microsoft.com/office/drawing/2014/main" id="{6A534402-D95D-1C95-2A80-8460688D259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32" name="Группа 31">
                <a:extLst>
                  <a:ext uri="{FF2B5EF4-FFF2-40B4-BE49-F238E27FC236}">
                    <a16:creationId xmlns:a16="http://schemas.microsoft.com/office/drawing/2014/main" id="{38AB4AB4-FE50-D3A7-A156-D6E86B264BA7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33" name="TextBox 32">
                  <a:extLst>
                    <a:ext uri="{FF2B5EF4-FFF2-40B4-BE49-F238E27FC236}">
                      <a16:creationId xmlns:a16="http://schemas.microsoft.com/office/drawing/2014/main" id="{ABE85FFA-B31A-6CEF-6FF7-72119FC05CA4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34" name="Рисунок 33">
                  <a:extLst>
                    <a:ext uri="{FF2B5EF4-FFF2-40B4-BE49-F238E27FC236}">
                      <a16:creationId xmlns:a16="http://schemas.microsoft.com/office/drawing/2014/main" id="{50E33871-DEB6-1D33-A0B2-09F7155C34F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5" name="Рисунок 34">
                  <a:extLst>
                    <a:ext uri="{FF2B5EF4-FFF2-40B4-BE49-F238E27FC236}">
                      <a16:creationId xmlns:a16="http://schemas.microsoft.com/office/drawing/2014/main" id="{C6098606-D4C9-013B-E23B-53C32F6D595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6" name="Рисунок 35">
                  <a:extLst>
                    <a:ext uri="{FF2B5EF4-FFF2-40B4-BE49-F238E27FC236}">
                      <a16:creationId xmlns:a16="http://schemas.microsoft.com/office/drawing/2014/main" id="{4DDA4275-32C5-0BFE-CFC1-9FBADFFCE67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48E53432-FC64-C967-B400-F4D52E53F6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29301" y="1269327"/>
            <a:ext cx="3858881" cy="3045104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81939756-E1E3-559B-00C6-6115F181CFCB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7640" r="6460"/>
          <a:stretch>
            <a:fillRect/>
          </a:stretch>
        </p:blipFill>
        <p:spPr>
          <a:xfrm>
            <a:off x="10759830" y="1328364"/>
            <a:ext cx="3616776" cy="5019375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B5E46B3-E024-C9A5-EA0F-B47CFE2E00B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848149" y="5690621"/>
            <a:ext cx="533845" cy="533845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05023857-0D6A-F58E-BAB7-79411E3C32B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3991" y="3780586"/>
            <a:ext cx="533845" cy="533845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293FA2B-6319-3624-C633-FDA6F20BFBF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69170" y="4709983"/>
            <a:ext cx="3779142" cy="2393862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421DF59B-D314-CDB4-04BB-77911BDD1EE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154337" y="6509320"/>
            <a:ext cx="533845" cy="533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6118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893842" y="164417"/>
            <a:ext cx="7700724" cy="15466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0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 удачных сочетаний: handmade, авторские вещи, традиционные изделия</a:t>
            </a:r>
            <a:endParaRPr lang="en-US" sz="3200" dirty="0"/>
          </a:p>
        </p:txBody>
      </p:sp>
      <p:sp>
        <p:nvSpPr>
          <p:cNvPr id="4" name="Text 1"/>
          <p:cNvSpPr/>
          <p:nvPr/>
        </p:nvSpPr>
        <p:spPr>
          <a:xfrm>
            <a:off x="7003171" y="2112533"/>
            <a:ext cx="2062043" cy="2577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Комбинации:</a:t>
            </a: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7003171" y="2617716"/>
            <a:ext cx="7700724" cy="2639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Подушки с орнаментом + современный диван.</a:t>
            </a:r>
            <a:endParaRPr lang="en-US" sz="1400" dirty="0"/>
          </a:p>
        </p:txBody>
      </p:sp>
      <p:sp>
        <p:nvSpPr>
          <p:cNvPr id="6" name="Text 3"/>
          <p:cNvSpPr/>
          <p:nvPr/>
        </p:nvSpPr>
        <p:spPr>
          <a:xfrm>
            <a:off x="7003171" y="2939303"/>
            <a:ext cx="7700724" cy="2639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Стол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деревянный  с акцентной люстрой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+ нейтральный фон.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7003171" y="3260891"/>
            <a:ext cx="7700724" cy="2639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Резное панно над кроватью + минималистичные светильники.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7003171" y="3710352"/>
            <a:ext cx="7700724" cy="5279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Секрет гармонии:</a:t>
            </a:r>
            <a:r>
              <a:rPr lang="en-US" sz="1400" dirty="0">
                <a:solidFill>
                  <a:srgbClr val="FF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сочетать </a:t>
            </a: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1–2 ярких предмета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с несколькими нейтральными,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повторяя мотив в текстиле или мелких деталях.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7003171" y="4485687"/>
            <a:ext cx="2062043" cy="2577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Пример: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7003171" y="5248282"/>
            <a:ext cx="3767852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11" name="Text 8"/>
          <p:cNvSpPr/>
          <p:nvPr/>
        </p:nvSpPr>
        <p:spPr>
          <a:xfrm>
            <a:off x="7003171" y="5376394"/>
            <a:ext cx="3278386" cy="2577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Ковер с геометрическим узором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7003171" y="5733105"/>
            <a:ext cx="3767852" cy="2639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акцент</a:t>
            </a:r>
            <a:endParaRPr lang="en-US" sz="1250" dirty="0"/>
          </a:p>
        </p:txBody>
      </p:sp>
      <p:sp>
        <p:nvSpPr>
          <p:cNvPr id="13" name="Shape 10"/>
          <p:cNvSpPr/>
          <p:nvPr/>
        </p:nvSpPr>
        <p:spPr>
          <a:xfrm>
            <a:off x="10826595" y="5248282"/>
            <a:ext cx="3767971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14" name="Text 11"/>
          <p:cNvSpPr/>
          <p:nvPr/>
        </p:nvSpPr>
        <p:spPr>
          <a:xfrm>
            <a:off x="10935924" y="5376394"/>
            <a:ext cx="2854523" cy="2577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Подушки с </a:t>
            </a:r>
            <a:r>
              <a:rPr lang="ru-RU" sz="16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ярким </a:t>
            </a:r>
            <a:r>
              <a:rPr lang="en-US" sz="16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же узором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10935924" y="5733105"/>
            <a:ext cx="3767971" cy="2639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ритм</a:t>
            </a:r>
            <a:endParaRPr lang="en-US" sz="1250" dirty="0"/>
          </a:p>
        </p:txBody>
      </p:sp>
      <p:sp>
        <p:nvSpPr>
          <p:cNvPr id="16" name="Shape 13"/>
          <p:cNvSpPr/>
          <p:nvPr/>
        </p:nvSpPr>
        <p:spPr>
          <a:xfrm>
            <a:off x="6873964" y="6543087"/>
            <a:ext cx="7700724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17" name="Text 14"/>
          <p:cNvSpPr/>
          <p:nvPr/>
        </p:nvSpPr>
        <p:spPr>
          <a:xfrm>
            <a:off x="7003171" y="6671198"/>
            <a:ext cx="2237661" cy="2577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ru-RU" sz="16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Кружево</a:t>
            </a:r>
            <a:endParaRPr lang="en-US" sz="1600" dirty="0"/>
          </a:p>
        </p:txBody>
      </p:sp>
      <p:sp>
        <p:nvSpPr>
          <p:cNvPr id="18" name="Text 15"/>
          <p:cNvSpPr/>
          <p:nvPr/>
        </p:nvSpPr>
        <p:spPr>
          <a:xfrm>
            <a:off x="7003171" y="7027910"/>
            <a:ext cx="7700724" cy="2639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фоновый элемент</a:t>
            </a:r>
            <a:endParaRPr lang="en-US" sz="1250" dirty="0"/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753B96F1-F32F-BF40-EEBD-882BEEA1E0CA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0" name="Прямоугольник 19">
              <a:extLst>
                <a:ext uri="{FF2B5EF4-FFF2-40B4-BE49-F238E27FC236}">
                  <a16:creationId xmlns:a16="http://schemas.microsoft.com/office/drawing/2014/main" id="{67D918E4-CFBC-D50C-4A8A-5ABF0B4BB7E4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1" name="Группа 20">
              <a:extLst>
                <a:ext uri="{FF2B5EF4-FFF2-40B4-BE49-F238E27FC236}">
                  <a16:creationId xmlns:a16="http://schemas.microsoft.com/office/drawing/2014/main" id="{E1C65949-28A0-C81E-B824-D2CEC1DB096A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2" name="Рисунок 21">
                <a:extLst>
                  <a:ext uri="{FF2B5EF4-FFF2-40B4-BE49-F238E27FC236}">
                    <a16:creationId xmlns:a16="http://schemas.microsoft.com/office/drawing/2014/main" id="{C941C6C0-D5E1-2026-97CA-92BFD20EDB7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3" name="Группа 22">
                <a:extLst>
                  <a:ext uri="{FF2B5EF4-FFF2-40B4-BE49-F238E27FC236}">
                    <a16:creationId xmlns:a16="http://schemas.microsoft.com/office/drawing/2014/main" id="{C12B82C7-8871-35C8-BE40-EC047458044F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FD85EF9E-DF0A-2148-F00A-E5BCC5175226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E8DD4181-206F-048A-899A-C561F0F395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4A3E2F3C-12BC-D41E-040C-6D32D58837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7" name="Рисунок 26">
                  <a:extLst>
                    <a:ext uri="{FF2B5EF4-FFF2-40B4-BE49-F238E27FC236}">
                      <a16:creationId xmlns:a16="http://schemas.microsoft.com/office/drawing/2014/main" id="{A491F9C2-6AE6-978B-8798-49FD26EF772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D921A29A-C177-60A5-BCD5-7C35ED3341D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8906" y="251139"/>
            <a:ext cx="3215344" cy="4320862"/>
          </a:xfrm>
          <a:prstGeom prst="rect">
            <a:avLst/>
          </a:prstGeom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008DEBEC-FA1B-EBE3-3899-A4CAF63F90E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0652" y="4695180"/>
            <a:ext cx="3048895" cy="2713187"/>
          </a:xfrm>
          <a:prstGeom prst="rect">
            <a:avLst/>
          </a:prstGeom>
        </p:spPr>
      </p:pic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E3ABB6A9-D139-C2F9-AD56-5E9C4D7EAC2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6499" y="4253465"/>
            <a:ext cx="3195394" cy="3223241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E85BB5D3-46A9-0FF0-E650-38A051E86D2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0970" y="421532"/>
            <a:ext cx="2006265" cy="3049987"/>
          </a:xfrm>
          <a:prstGeom prst="rect">
            <a:avLst/>
          </a:prstGeom>
        </p:spPr>
      </p:pic>
      <p:sp>
        <p:nvSpPr>
          <p:cNvPr id="36" name="Text 9">
            <a:extLst>
              <a:ext uri="{FF2B5EF4-FFF2-40B4-BE49-F238E27FC236}">
                <a16:creationId xmlns:a16="http://schemas.microsoft.com/office/drawing/2014/main" id="{E0E7E262-B111-D0D7-BBA7-A8C152B3A640}"/>
              </a:ext>
            </a:extLst>
          </p:cNvPr>
          <p:cNvSpPr/>
          <p:nvPr/>
        </p:nvSpPr>
        <p:spPr>
          <a:xfrm>
            <a:off x="3910970" y="3481908"/>
            <a:ext cx="3767852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200" dirty="0"/>
              <a:t>Коллекция подвесных светильников </a:t>
            </a:r>
          </a:p>
          <a:p>
            <a:pPr>
              <a:buSzPct val="100000"/>
            </a:pPr>
            <a:r>
              <a:rPr lang="ru-RU" sz="1200" dirty="0"/>
              <a:t>Folklor дизайнера </a:t>
            </a:r>
          </a:p>
          <a:p>
            <a:pPr>
              <a:buSzPct val="100000"/>
            </a:pPr>
            <a:r>
              <a:rPr lang="ru-RU" sz="1200" dirty="0"/>
              <a:t>@yuliya.nikiforova</a:t>
            </a:r>
            <a:endParaRPr lang="en-US" sz="1200" dirty="0"/>
          </a:p>
        </p:txBody>
      </p:sp>
      <p:pic>
        <p:nvPicPr>
          <p:cNvPr id="37" name="Рисунок 36">
            <a:extLst>
              <a:ext uri="{FF2B5EF4-FFF2-40B4-BE49-F238E27FC236}">
                <a16:creationId xmlns:a16="http://schemas.microsoft.com/office/drawing/2014/main" id="{D65579E0-0248-8193-647A-1E803369E19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883589" y="3986542"/>
            <a:ext cx="533845" cy="533845"/>
          </a:xfrm>
          <a:prstGeom prst="rect">
            <a:avLst/>
          </a:prstGeom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B3288E6A-BCD9-DB81-D1C2-666D45D5F37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83390" y="2927076"/>
            <a:ext cx="533845" cy="533845"/>
          </a:xfrm>
          <a:prstGeom prst="rect">
            <a:avLst/>
          </a:prstGeom>
        </p:spPr>
      </p:pic>
      <p:pic>
        <p:nvPicPr>
          <p:cNvPr id="39" name="Рисунок 38">
            <a:extLst>
              <a:ext uri="{FF2B5EF4-FFF2-40B4-BE49-F238E27FC236}">
                <a16:creationId xmlns:a16="http://schemas.microsoft.com/office/drawing/2014/main" id="{85DDE17D-8555-33BC-94E0-B18F25F3EC9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0213" y="6946775"/>
            <a:ext cx="533845" cy="533845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EB755760-1AF8-FAC2-0946-86CCBA8BBE3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751328" y="6872146"/>
            <a:ext cx="533845" cy="53384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753B96F1-F32F-BF40-EEBD-882BEEA1E0CA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0" name="Прямоугольник 19">
              <a:extLst>
                <a:ext uri="{FF2B5EF4-FFF2-40B4-BE49-F238E27FC236}">
                  <a16:creationId xmlns:a16="http://schemas.microsoft.com/office/drawing/2014/main" id="{67D918E4-CFBC-D50C-4A8A-5ABF0B4BB7E4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1" name="Группа 20">
              <a:extLst>
                <a:ext uri="{FF2B5EF4-FFF2-40B4-BE49-F238E27FC236}">
                  <a16:creationId xmlns:a16="http://schemas.microsoft.com/office/drawing/2014/main" id="{E1C65949-28A0-C81E-B824-D2CEC1DB096A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2" name="Рисунок 21">
                <a:extLst>
                  <a:ext uri="{FF2B5EF4-FFF2-40B4-BE49-F238E27FC236}">
                    <a16:creationId xmlns:a16="http://schemas.microsoft.com/office/drawing/2014/main" id="{C941C6C0-D5E1-2026-97CA-92BFD20EDB7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3" name="Группа 22">
                <a:extLst>
                  <a:ext uri="{FF2B5EF4-FFF2-40B4-BE49-F238E27FC236}">
                    <a16:creationId xmlns:a16="http://schemas.microsoft.com/office/drawing/2014/main" id="{C12B82C7-8871-35C8-BE40-EC047458044F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FD85EF9E-DF0A-2148-F00A-E5BCC5175226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E8DD4181-206F-048A-899A-C561F0F395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4A3E2F3C-12BC-D41E-040C-6D32D58837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7" name="Рисунок 26">
                  <a:extLst>
                    <a:ext uri="{FF2B5EF4-FFF2-40B4-BE49-F238E27FC236}">
                      <a16:creationId xmlns:a16="http://schemas.microsoft.com/office/drawing/2014/main" id="{A491F9C2-6AE6-978B-8798-49FD26EF772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4355DCA1-7AEF-5AAF-6E1E-BCB4DD04593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6431" y="113227"/>
            <a:ext cx="3469956" cy="4619555"/>
          </a:xfrm>
          <a:prstGeom prst="rect">
            <a:avLst/>
          </a:prstGeom>
        </p:spPr>
      </p:pic>
      <p:sp>
        <p:nvSpPr>
          <p:cNvPr id="30" name="Text 9">
            <a:extLst>
              <a:ext uri="{FF2B5EF4-FFF2-40B4-BE49-F238E27FC236}">
                <a16:creationId xmlns:a16="http://schemas.microsoft.com/office/drawing/2014/main" id="{B70A9934-A157-772F-97A1-0620C3D051C1}"/>
              </a:ext>
            </a:extLst>
          </p:cNvPr>
          <p:cNvSpPr/>
          <p:nvPr/>
        </p:nvSpPr>
        <p:spPr>
          <a:xfrm>
            <a:off x="2149383" y="2362439"/>
            <a:ext cx="3767852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endParaRPr lang="en-US" sz="1200" dirty="0"/>
          </a:p>
        </p:txBody>
      </p:sp>
      <p:sp>
        <p:nvSpPr>
          <p:cNvPr id="32" name="Text 9">
            <a:extLst>
              <a:ext uri="{FF2B5EF4-FFF2-40B4-BE49-F238E27FC236}">
                <a16:creationId xmlns:a16="http://schemas.microsoft.com/office/drawing/2014/main" id="{2D965640-72B4-2659-6D6D-A9F5AD8D43D4}"/>
              </a:ext>
            </a:extLst>
          </p:cNvPr>
          <p:cNvSpPr/>
          <p:nvPr/>
        </p:nvSpPr>
        <p:spPr>
          <a:xfrm>
            <a:off x="296430" y="4885427"/>
            <a:ext cx="5789059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200" dirty="0"/>
              <a:t>авторы дизайна </a:t>
            </a:r>
          </a:p>
          <a:p>
            <a:pPr>
              <a:buSzPct val="100000"/>
            </a:pPr>
            <a:r>
              <a:rPr lang="ru-RU" sz="1200" dirty="0"/>
              <a:t>-бюро LN14 визуализация - Роман Наумов </a:t>
            </a:r>
            <a:endParaRPr lang="en-US" sz="1200" dirty="0"/>
          </a:p>
        </p:txBody>
      </p:sp>
      <p:pic>
        <p:nvPicPr>
          <p:cNvPr id="41" name="Рисунок 40">
            <a:extLst>
              <a:ext uri="{FF2B5EF4-FFF2-40B4-BE49-F238E27FC236}">
                <a16:creationId xmlns:a16="http://schemas.microsoft.com/office/drawing/2014/main" id="{08EABE7E-D420-66CF-017F-FC4483921AE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63421" y="89357"/>
            <a:ext cx="3453304" cy="4643426"/>
          </a:xfrm>
          <a:prstGeom prst="rect">
            <a:avLst/>
          </a:prstGeom>
        </p:spPr>
      </p:pic>
      <p:sp>
        <p:nvSpPr>
          <p:cNvPr id="42" name="Text 9">
            <a:extLst>
              <a:ext uri="{FF2B5EF4-FFF2-40B4-BE49-F238E27FC236}">
                <a16:creationId xmlns:a16="http://schemas.microsoft.com/office/drawing/2014/main" id="{5E2D6227-04AA-A8D3-6E8C-CE57AE48A624}"/>
              </a:ext>
            </a:extLst>
          </p:cNvPr>
          <p:cNvSpPr/>
          <p:nvPr/>
        </p:nvSpPr>
        <p:spPr>
          <a:xfrm>
            <a:off x="4180003" y="4869486"/>
            <a:ext cx="5789059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200" dirty="0"/>
              <a:t>гостевой дом Жангуразовых</a:t>
            </a:r>
            <a:endParaRPr lang="en-US" sz="1200" dirty="0"/>
          </a:p>
        </p:txBody>
      </p:sp>
      <p:pic>
        <p:nvPicPr>
          <p:cNvPr id="44" name="Рисунок 43">
            <a:extLst>
              <a:ext uri="{FF2B5EF4-FFF2-40B4-BE49-F238E27FC236}">
                <a16:creationId xmlns:a16="http://schemas.microsoft.com/office/drawing/2014/main" id="{24BCCFB3-3230-5830-EFD0-000B01AAABE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26094" y="100711"/>
            <a:ext cx="6052363" cy="4631263"/>
          </a:xfrm>
          <a:prstGeom prst="rect">
            <a:avLst/>
          </a:prstGeom>
        </p:spPr>
      </p:pic>
      <p:sp>
        <p:nvSpPr>
          <p:cNvPr id="45" name="Text 9">
            <a:extLst>
              <a:ext uri="{FF2B5EF4-FFF2-40B4-BE49-F238E27FC236}">
                <a16:creationId xmlns:a16="http://schemas.microsoft.com/office/drawing/2014/main" id="{9DB8FF69-7D9E-C4A2-EB1E-95CED1B7389A}"/>
              </a:ext>
            </a:extLst>
          </p:cNvPr>
          <p:cNvSpPr/>
          <p:nvPr/>
        </p:nvSpPr>
        <p:spPr>
          <a:xfrm>
            <a:off x="8257745" y="4868677"/>
            <a:ext cx="5789059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200" dirty="0"/>
              <a:t> «Ты мой хлеб» интерьер ремесленного кафе «Deликатесы Antonio» </a:t>
            </a:r>
          </a:p>
          <a:p>
            <a:pPr>
              <a:buSzPct val="100000"/>
            </a:pPr>
            <a:r>
              <a:rPr lang="ru-RU" sz="1200" dirty="0"/>
              <a:t>от студии ProjectLine</a:t>
            </a:r>
            <a:endParaRPr lang="en-US" sz="1200" dirty="0"/>
          </a:p>
        </p:txBody>
      </p:sp>
      <p:pic>
        <p:nvPicPr>
          <p:cNvPr id="48" name="Рисунок 47">
            <a:extLst>
              <a:ext uri="{FF2B5EF4-FFF2-40B4-BE49-F238E27FC236}">
                <a16:creationId xmlns:a16="http://schemas.microsoft.com/office/drawing/2014/main" id="{27615D46-4F22-96DD-B445-9C49AE4A340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0700" y="5302997"/>
            <a:ext cx="1262061" cy="1759139"/>
          </a:xfrm>
          <a:prstGeom prst="rect">
            <a:avLst/>
          </a:prstGeom>
        </p:spPr>
      </p:pic>
      <p:sp>
        <p:nvSpPr>
          <p:cNvPr id="49" name="Text 9">
            <a:extLst>
              <a:ext uri="{FF2B5EF4-FFF2-40B4-BE49-F238E27FC236}">
                <a16:creationId xmlns:a16="http://schemas.microsoft.com/office/drawing/2014/main" id="{870E4B5C-CB3E-2F21-110F-BEE5CD5598FA}"/>
              </a:ext>
            </a:extLst>
          </p:cNvPr>
          <p:cNvSpPr/>
          <p:nvPr/>
        </p:nvSpPr>
        <p:spPr>
          <a:xfrm>
            <a:off x="2375455" y="6672376"/>
            <a:ext cx="2478003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200" dirty="0"/>
              <a:t>коллекция «Солнечный круг»</a:t>
            </a:r>
          </a:p>
          <a:p>
            <a:pPr>
              <a:buSzPct val="100000"/>
            </a:pPr>
            <a:r>
              <a:rPr lang="ru-RU" sz="1200" dirty="0"/>
              <a:t> бренда Farforite глазами Otvetdesign</a:t>
            </a:r>
            <a:endParaRPr lang="en-US" sz="1200" dirty="0"/>
          </a:p>
        </p:txBody>
      </p:sp>
      <p:pic>
        <p:nvPicPr>
          <p:cNvPr id="51" name="Рисунок 50">
            <a:extLst>
              <a:ext uri="{FF2B5EF4-FFF2-40B4-BE49-F238E27FC236}">
                <a16:creationId xmlns:a16="http://schemas.microsoft.com/office/drawing/2014/main" id="{B62DECF3-4661-96D9-A98D-CFCF865E428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94001" y="5207163"/>
            <a:ext cx="1753719" cy="1910833"/>
          </a:xfrm>
          <a:prstGeom prst="rect">
            <a:avLst/>
          </a:prstGeom>
        </p:spPr>
      </p:pic>
      <p:sp>
        <p:nvSpPr>
          <p:cNvPr id="52" name="Text 9">
            <a:extLst>
              <a:ext uri="{FF2B5EF4-FFF2-40B4-BE49-F238E27FC236}">
                <a16:creationId xmlns:a16="http://schemas.microsoft.com/office/drawing/2014/main" id="{AC9B7A16-B2E5-A9F8-F1DA-E1CE8E036C37}"/>
              </a:ext>
            </a:extLst>
          </p:cNvPr>
          <p:cNvSpPr/>
          <p:nvPr/>
        </p:nvSpPr>
        <p:spPr>
          <a:xfrm>
            <a:off x="7315200" y="6765151"/>
            <a:ext cx="2478003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en-US" sz="1200" dirty="0"/>
              <a:t>Desansa – </a:t>
            </a:r>
            <a:r>
              <a:rPr lang="ru-RU" sz="1200" dirty="0"/>
              <a:t>нижегородская </a:t>
            </a:r>
          </a:p>
          <a:p>
            <a:pPr>
              <a:buSzPct val="100000"/>
            </a:pPr>
            <a:r>
              <a:rPr lang="ru-RU" sz="1200" dirty="0"/>
              <a:t>мебельная мастерская</a:t>
            </a:r>
            <a:endParaRPr lang="en-US" sz="1200" dirty="0"/>
          </a:p>
        </p:txBody>
      </p:sp>
      <p:sp>
        <p:nvSpPr>
          <p:cNvPr id="53" name="Text 4">
            <a:extLst>
              <a:ext uri="{FF2B5EF4-FFF2-40B4-BE49-F238E27FC236}">
                <a16:creationId xmlns:a16="http://schemas.microsoft.com/office/drawing/2014/main" id="{1C5F9698-4845-B027-A26C-366F2DEB5F51}"/>
              </a:ext>
            </a:extLst>
          </p:cNvPr>
          <p:cNvSpPr/>
          <p:nvPr/>
        </p:nvSpPr>
        <p:spPr>
          <a:xfrm>
            <a:off x="9760946" y="7388347"/>
            <a:ext cx="3820252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Фотографии взяты из телеграм –канала «Новый русский // Культурный код»</a:t>
            </a:r>
            <a:endParaRPr lang="en-US" sz="1000" dirty="0"/>
          </a:p>
        </p:txBody>
      </p:sp>
      <p:pic>
        <p:nvPicPr>
          <p:cNvPr id="55" name="Рисунок 54">
            <a:extLst>
              <a:ext uri="{FF2B5EF4-FFF2-40B4-BE49-F238E27FC236}">
                <a16:creationId xmlns:a16="http://schemas.microsoft.com/office/drawing/2014/main" id="{E79751C8-4E7B-C216-C63D-F9CDDA39E4E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871804" y="5293123"/>
            <a:ext cx="2269514" cy="1819524"/>
          </a:xfrm>
          <a:prstGeom prst="rect">
            <a:avLst/>
          </a:prstGeom>
        </p:spPr>
      </p:pic>
      <p:sp>
        <p:nvSpPr>
          <p:cNvPr id="58" name="Text 9">
            <a:extLst>
              <a:ext uri="{FF2B5EF4-FFF2-40B4-BE49-F238E27FC236}">
                <a16:creationId xmlns:a16="http://schemas.microsoft.com/office/drawing/2014/main" id="{873B9E07-9371-694B-D635-16A24DD8EC01}"/>
              </a:ext>
            </a:extLst>
          </p:cNvPr>
          <p:cNvSpPr/>
          <p:nvPr/>
        </p:nvSpPr>
        <p:spPr>
          <a:xfrm>
            <a:off x="12428118" y="6755295"/>
            <a:ext cx="2478003" cy="8371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en-US" sz="1200" dirty="0"/>
              <a:t>MARO</a:t>
            </a:r>
            <a:r>
              <a:rPr lang="ru-RU" sz="1200" dirty="0"/>
              <a:t> </a:t>
            </a:r>
            <a:r>
              <a:rPr lang="en-US" sz="1200" dirty="0"/>
              <a:t>Ina</a:t>
            </a:r>
          </a:p>
        </p:txBody>
      </p:sp>
    </p:spTree>
    <p:extLst>
      <p:ext uri="{BB962C8B-B14F-4D97-AF65-F5344CB8AC3E}">
        <p14:creationId xmlns:p14="http://schemas.microsoft.com/office/powerpoint/2010/main" val="40144158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82976" y="603008"/>
            <a:ext cx="130428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Ошибки: как можно испортить интерьер декором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793790" y="2149213"/>
            <a:ext cx="4196358" cy="2085142"/>
          </a:xfrm>
          <a:prstGeom prst="roundRect">
            <a:avLst>
              <a:gd name="adj" fmla="val 7017"/>
            </a:avLst>
          </a:prstGeom>
          <a:solidFill>
            <a:schemeClr val="bg1">
              <a:lumMod val="85000"/>
            </a:schemeClr>
          </a:solidFill>
          <a:ln w="30480">
            <a:solidFill>
              <a:srgbClr val="E2C8B5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763310" y="2149213"/>
            <a:ext cx="121920" cy="2085142"/>
          </a:xfrm>
          <a:prstGeom prst="roundRect">
            <a:avLst>
              <a:gd name="adj" fmla="val 78139"/>
            </a:avLst>
          </a:prstGeom>
          <a:solidFill>
            <a:srgbClr val="FF0000"/>
          </a:solidFill>
          <a:ln/>
        </p:spPr>
      </p:sp>
      <p:sp>
        <p:nvSpPr>
          <p:cNvPr id="5" name="Text 3"/>
          <p:cNvSpPr/>
          <p:nvPr/>
        </p:nvSpPr>
        <p:spPr>
          <a:xfrm>
            <a:off x="1142524" y="2406507"/>
            <a:ext cx="359033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Слишком много разных мотивов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1142524" y="3251255"/>
            <a:ext cx="3590330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интерьер превращается в «музей» или «декорацию».</a:t>
            </a:r>
            <a:endParaRPr lang="en-US" sz="1750" dirty="0"/>
          </a:p>
        </p:txBody>
      </p:sp>
      <p:sp>
        <p:nvSpPr>
          <p:cNvPr id="7" name="Shape 5"/>
          <p:cNvSpPr/>
          <p:nvPr/>
        </p:nvSpPr>
        <p:spPr>
          <a:xfrm>
            <a:off x="5216962" y="2149213"/>
            <a:ext cx="4196358" cy="2085142"/>
          </a:xfrm>
          <a:prstGeom prst="roundRect">
            <a:avLst>
              <a:gd name="adj" fmla="val 7017"/>
            </a:avLst>
          </a:prstGeom>
          <a:solidFill>
            <a:schemeClr val="bg1">
              <a:lumMod val="85000"/>
            </a:schemeClr>
          </a:solidFill>
          <a:ln w="30480">
            <a:solidFill>
              <a:srgbClr val="E2C8B5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5186482" y="2149213"/>
            <a:ext cx="121920" cy="2085142"/>
          </a:xfrm>
          <a:prstGeom prst="roundRect">
            <a:avLst>
              <a:gd name="adj" fmla="val 78139"/>
            </a:avLst>
          </a:prstGeom>
          <a:solidFill>
            <a:srgbClr val="FF0000"/>
          </a:solidFill>
          <a:ln/>
        </p:spPr>
      </p:sp>
      <p:sp>
        <p:nvSpPr>
          <p:cNvPr id="9" name="Text 7"/>
          <p:cNvSpPr/>
          <p:nvPr/>
        </p:nvSpPr>
        <p:spPr>
          <a:xfrm>
            <a:off x="5565696" y="2406507"/>
            <a:ext cx="3124200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Бессвязные предметы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5565696" y="2896925"/>
            <a:ext cx="3590330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случайная коллекция без концепции → ощущение хаоса.</a:t>
            </a:r>
            <a:endParaRPr lang="en-US" sz="1750" dirty="0"/>
          </a:p>
        </p:txBody>
      </p:sp>
      <p:sp>
        <p:nvSpPr>
          <p:cNvPr id="11" name="Shape 9"/>
          <p:cNvSpPr/>
          <p:nvPr/>
        </p:nvSpPr>
        <p:spPr>
          <a:xfrm>
            <a:off x="9640133" y="2149213"/>
            <a:ext cx="4196358" cy="2085142"/>
          </a:xfrm>
          <a:prstGeom prst="roundRect">
            <a:avLst>
              <a:gd name="adj" fmla="val 7017"/>
            </a:avLst>
          </a:prstGeom>
          <a:solidFill>
            <a:schemeClr val="bg1">
              <a:lumMod val="85000"/>
            </a:schemeClr>
          </a:solidFill>
          <a:ln w="30480">
            <a:solidFill>
              <a:srgbClr val="E2C8B5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9609653" y="2149213"/>
            <a:ext cx="121920" cy="2085142"/>
          </a:xfrm>
          <a:prstGeom prst="roundRect">
            <a:avLst>
              <a:gd name="adj" fmla="val 78139"/>
            </a:avLst>
          </a:prstGeom>
          <a:solidFill>
            <a:srgbClr val="FF0000"/>
          </a:solidFill>
          <a:ln/>
        </p:spPr>
      </p:sp>
      <p:sp>
        <p:nvSpPr>
          <p:cNvPr id="13" name="Text 11"/>
          <p:cNvSpPr/>
          <p:nvPr/>
        </p:nvSpPr>
        <p:spPr>
          <a:xfrm>
            <a:off x="9988868" y="240650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Перегруз цветов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9988868" y="2896925"/>
            <a:ext cx="3590330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все яркие элементы сразу → теряется акцент.</a:t>
            </a:r>
            <a:endParaRPr lang="en-US" sz="1750" dirty="0"/>
          </a:p>
        </p:txBody>
      </p:sp>
      <p:sp>
        <p:nvSpPr>
          <p:cNvPr id="15" name="Shape 13"/>
          <p:cNvSpPr/>
          <p:nvPr/>
        </p:nvSpPr>
        <p:spPr>
          <a:xfrm>
            <a:off x="793790" y="4461168"/>
            <a:ext cx="4196358" cy="2456617"/>
          </a:xfrm>
          <a:prstGeom prst="roundRect">
            <a:avLst>
              <a:gd name="adj" fmla="val 5956"/>
            </a:avLst>
          </a:prstGeom>
          <a:solidFill>
            <a:schemeClr val="bg1">
              <a:lumMod val="85000"/>
            </a:schemeClr>
          </a:solidFill>
          <a:ln w="30480">
            <a:solidFill>
              <a:srgbClr val="E2C8B5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763310" y="4461168"/>
            <a:ext cx="121920" cy="2456617"/>
          </a:xfrm>
          <a:prstGeom prst="roundRect">
            <a:avLst>
              <a:gd name="adj" fmla="val 78139"/>
            </a:avLst>
          </a:prstGeom>
          <a:solidFill>
            <a:srgbClr val="FF0000"/>
          </a:solidFill>
          <a:ln/>
        </p:spPr>
      </p:sp>
      <p:sp>
        <p:nvSpPr>
          <p:cNvPr id="17" name="Text 15"/>
          <p:cNvSpPr/>
          <p:nvPr/>
        </p:nvSpPr>
        <p:spPr>
          <a:xfrm>
            <a:off x="1142524" y="4718462"/>
            <a:ext cx="359033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Неподходящие материалы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1142524" y="5563211"/>
            <a:ext cx="3590330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смешение дерева, пластика, металла без логики → диссонанс.</a:t>
            </a:r>
            <a:endParaRPr lang="en-US" sz="1750" dirty="0"/>
          </a:p>
        </p:txBody>
      </p:sp>
      <p:sp>
        <p:nvSpPr>
          <p:cNvPr id="19" name="Shape 17"/>
          <p:cNvSpPr/>
          <p:nvPr/>
        </p:nvSpPr>
        <p:spPr>
          <a:xfrm>
            <a:off x="5216962" y="4461168"/>
            <a:ext cx="4196358" cy="2456617"/>
          </a:xfrm>
          <a:prstGeom prst="roundRect">
            <a:avLst>
              <a:gd name="adj" fmla="val 5956"/>
            </a:avLst>
          </a:prstGeom>
          <a:solidFill>
            <a:schemeClr val="bg1">
              <a:lumMod val="85000"/>
            </a:schemeClr>
          </a:solidFill>
          <a:ln w="30480">
            <a:solidFill>
              <a:srgbClr val="E2C8B5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5186482" y="4461168"/>
            <a:ext cx="121920" cy="2456617"/>
          </a:xfrm>
          <a:prstGeom prst="roundRect">
            <a:avLst>
              <a:gd name="adj" fmla="val 78139"/>
            </a:avLst>
          </a:prstGeom>
          <a:solidFill>
            <a:srgbClr val="FF0000"/>
          </a:solidFill>
          <a:ln/>
        </p:spPr>
      </p:sp>
      <p:sp>
        <p:nvSpPr>
          <p:cNvPr id="21" name="Text 19"/>
          <p:cNvSpPr/>
          <p:nvPr/>
        </p:nvSpPr>
        <p:spPr>
          <a:xfrm>
            <a:off x="5565696" y="4718462"/>
            <a:ext cx="3442454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Неправильный масштаб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5565696" y="5208881"/>
            <a:ext cx="359033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маленькие предметы на центральной зоне → теряются, большие в маленькой нише → давят.</a:t>
            </a:r>
            <a:endParaRPr lang="en-US" sz="1750" dirty="0"/>
          </a:p>
        </p:txBody>
      </p:sp>
      <p:grpSp>
        <p:nvGrpSpPr>
          <p:cNvPr id="23" name="Группа 22">
            <a:extLst>
              <a:ext uri="{FF2B5EF4-FFF2-40B4-BE49-F238E27FC236}">
                <a16:creationId xmlns:a16="http://schemas.microsoft.com/office/drawing/2014/main" id="{874F9D29-BA62-2E42-E55F-126EEFC916CA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4" name="Прямоугольник 23">
              <a:extLst>
                <a:ext uri="{FF2B5EF4-FFF2-40B4-BE49-F238E27FC236}">
                  <a16:creationId xmlns:a16="http://schemas.microsoft.com/office/drawing/2014/main" id="{1B133FAB-993A-5C87-ACD9-4C0768473152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5" name="Группа 24">
              <a:extLst>
                <a:ext uri="{FF2B5EF4-FFF2-40B4-BE49-F238E27FC236}">
                  <a16:creationId xmlns:a16="http://schemas.microsoft.com/office/drawing/2014/main" id="{A3E0D04E-345F-1909-37CA-798962D3A52E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6" name="Рисунок 25">
                <a:extLst>
                  <a:ext uri="{FF2B5EF4-FFF2-40B4-BE49-F238E27FC236}">
                    <a16:creationId xmlns:a16="http://schemas.microsoft.com/office/drawing/2014/main" id="{4A2B9297-4FEE-E3BB-D3B1-6EE1514B6F9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7" name="Группа 26">
                <a:extLst>
                  <a:ext uri="{FF2B5EF4-FFF2-40B4-BE49-F238E27FC236}">
                    <a16:creationId xmlns:a16="http://schemas.microsoft.com/office/drawing/2014/main" id="{16DCB058-B696-6436-0188-5152B93B0253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8" name="TextBox 27">
                  <a:extLst>
                    <a:ext uri="{FF2B5EF4-FFF2-40B4-BE49-F238E27FC236}">
                      <a16:creationId xmlns:a16="http://schemas.microsoft.com/office/drawing/2014/main" id="{206A4999-282B-6D49-6BF7-185C01D4A107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9" name="Рисунок 28">
                  <a:extLst>
                    <a:ext uri="{FF2B5EF4-FFF2-40B4-BE49-F238E27FC236}">
                      <a16:creationId xmlns:a16="http://schemas.microsoft.com/office/drawing/2014/main" id="{CCA96098-F0F7-D451-498E-F42116BE62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0" name="Рисунок 29">
                  <a:extLst>
                    <a:ext uri="{FF2B5EF4-FFF2-40B4-BE49-F238E27FC236}">
                      <a16:creationId xmlns:a16="http://schemas.microsoft.com/office/drawing/2014/main" id="{5AA9A955-B0E8-8701-27BC-E9B7FA6CC86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1" name="Рисунок 30">
                  <a:extLst>
                    <a:ext uri="{FF2B5EF4-FFF2-40B4-BE49-F238E27FC236}">
                      <a16:creationId xmlns:a16="http://schemas.microsoft.com/office/drawing/2014/main" id="{B916F9DA-2058-5446-FBC8-F0C83AFE0F0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94861"/>
            <a:ext cx="130428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Ошибки: как можно испортить интерьер декором</a:t>
            </a:r>
            <a:endParaRPr lang="en-US" sz="3200" dirty="0"/>
          </a:p>
        </p:txBody>
      </p:sp>
      <p:grpSp>
        <p:nvGrpSpPr>
          <p:cNvPr id="23" name="Группа 22">
            <a:extLst>
              <a:ext uri="{FF2B5EF4-FFF2-40B4-BE49-F238E27FC236}">
                <a16:creationId xmlns:a16="http://schemas.microsoft.com/office/drawing/2014/main" id="{874F9D29-BA62-2E42-E55F-126EEFC916CA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4" name="Прямоугольник 23">
              <a:extLst>
                <a:ext uri="{FF2B5EF4-FFF2-40B4-BE49-F238E27FC236}">
                  <a16:creationId xmlns:a16="http://schemas.microsoft.com/office/drawing/2014/main" id="{1B133FAB-993A-5C87-ACD9-4C0768473152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5" name="Группа 24">
              <a:extLst>
                <a:ext uri="{FF2B5EF4-FFF2-40B4-BE49-F238E27FC236}">
                  <a16:creationId xmlns:a16="http://schemas.microsoft.com/office/drawing/2014/main" id="{A3E0D04E-345F-1909-37CA-798962D3A52E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6" name="Рисунок 25">
                <a:extLst>
                  <a:ext uri="{FF2B5EF4-FFF2-40B4-BE49-F238E27FC236}">
                    <a16:creationId xmlns:a16="http://schemas.microsoft.com/office/drawing/2014/main" id="{4A2B9297-4FEE-E3BB-D3B1-6EE1514B6F9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7" name="Группа 26">
                <a:extLst>
                  <a:ext uri="{FF2B5EF4-FFF2-40B4-BE49-F238E27FC236}">
                    <a16:creationId xmlns:a16="http://schemas.microsoft.com/office/drawing/2014/main" id="{16DCB058-B696-6436-0188-5152B93B0253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8" name="TextBox 27">
                  <a:extLst>
                    <a:ext uri="{FF2B5EF4-FFF2-40B4-BE49-F238E27FC236}">
                      <a16:creationId xmlns:a16="http://schemas.microsoft.com/office/drawing/2014/main" id="{206A4999-282B-6D49-6BF7-185C01D4A107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9" name="Рисунок 28">
                  <a:extLst>
                    <a:ext uri="{FF2B5EF4-FFF2-40B4-BE49-F238E27FC236}">
                      <a16:creationId xmlns:a16="http://schemas.microsoft.com/office/drawing/2014/main" id="{CCA96098-F0F7-D451-498E-F42116BE62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0" name="Рисунок 29">
                  <a:extLst>
                    <a:ext uri="{FF2B5EF4-FFF2-40B4-BE49-F238E27FC236}">
                      <a16:creationId xmlns:a16="http://schemas.microsoft.com/office/drawing/2014/main" id="{5AA9A955-B0E8-8701-27BC-E9B7FA6CC86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1" name="Рисунок 30">
                  <a:extLst>
                    <a:ext uri="{FF2B5EF4-FFF2-40B4-BE49-F238E27FC236}">
                      <a16:creationId xmlns:a16="http://schemas.microsoft.com/office/drawing/2014/main" id="{B916F9DA-2058-5446-FBC8-F0C83AFE0F0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BCA2304F-11A4-FE74-1ED9-962158609F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9888" y="1964427"/>
            <a:ext cx="4410075" cy="4638675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798E9133-AC62-106F-F5D4-FB54E3223CE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8771" y="2374173"/>
            <a:ext cx="5438775" cy="4067175"/>
          </a:xfrm>
          <a:prstGeom prst="rect">
            <a:avLst/>
          </a:prstGeom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9F2962B5-6771-35AB-2E09-9EA14888F77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654830" y="1624144"/>
            <a:ext cx="3400589" cy="2734993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9654DA52-133B-524B-C6E2-F0BCD52D50E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566354" y="4784833"/>
            <a:ext cx="3556651" cy="2464697"/>
          </a:xfrm>
          <a:prstGeom prst="rect">
            <a:avLst/>
          </a:prstGeom>
        </p:spPr>
      </p:pic>
      <p:pic>
        <p:nvPicPr>
          <p:cNvPr id="41" name="Рисунок 40">
            <a:extLst>
              <a:ext uri="{FF2B5EF4-FFF2-40B4-BE49-F238E27FC236}">
                <a16:creationId xmlns:a16="http://schemas.microsoft.com/office/drawing/2014/main" id="{16E7AD0F-7606-B958-01FB-86BF09B5F4B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42838" y="5998250"/>
            <a:ext cx="533845" cy="533845"/>
          </a:xfrm>
          <a:prstGeom prst="rect">
            <a:avLst/>
          </a:prstGeom>
        </p:spPr>
      </p:pic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D19D6AF7-C6B8-ED40-E574-44E2415195E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00421" y="5907503"/>
            <a:ext cx="533845" cy="533845"/>
          </a:xfrm>
          <a:prstGeom prst="rect">
            <a:avLst/>
          </a:prstGeom>
        </p:spPr>
      </p:pic>
      <p:pic>
        <p:nvPicPr>
          <p:cNvPr id="43" name="Рисунок 42">
            <a:extLst>
              <a:ext uri="{FF2B5EF4-FFF2-40B4-BE49-F238E27FC236}">
                <a16:creationId xmlns:a16="http://schemas.microsoft.com/office/drawing/2014/main" id="{171A9BB6-52CA-13D0-1ABF-70C3FD3728F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521574" y="3797188"/>
            <a:ext cx="533845" cy="533845"/>
          </a:xfrm>
          <a:prstGeom prst="rect">
            <a:avLst/>
          </a:prstGeom>
        </p:spPr>
      </p:pic>
      <p:pic>
        <p:nvPicPr>
          <p:cNvPr id="44" name="Рисунок 43">
            <a:extLst>
              <a:ext uri="{FF2B5EF4-FFF2-40B4-BE49-F238E27FC236}">
                <a16:creationId xmlns:a16="http://schemas.microsoft.com/office/drawing/2014/main" id="{B1A2AF8F-5ECC-F643-2EA9-EE0063B5B71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569688" y="6603102"/>
            <a:ext cx="533845" cy="533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2001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71049" y="247090"/>
            <a:ext cx="8079700" cy="4474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0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Атмосфера</a:t>
            </a:r>
            <a:r>
              <a:rPr lang="en-US" sz="28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через детали (эмоции, символика)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771049" y="833867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1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Декор создаёт атмосферу:</a:t>
            </a:r>
            <a:r>
              <a:rPr lang="en-US" sz="11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каждый предмет влияет на восприятие комнаты.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771049" y="1224035"/>
            <a:ext cx="4267319" cy="1069062"/>
          </a:xfrm>
          <a:prstGeom prst="roundRect">
            <a:avLst>
              <a:gd name="adj" fmla="val 5626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21782" y="1374768"/>
            <a:ext cx="1789867" cy="2235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Тепло и уют</a:t>
            </a:r>
            <a:endParaRPr lang="en-US" sz="1400" b="1" dirty="0"/>
          </a:p>
        </p:txBody>
      </p:sp>
      <p:sp>
        <p:nvSpPr>
          <p:cNvPr id="6" name="Text 4"/>
          <p:cNvSpPr/>
          <p:nvPr/>
        </p:nvSpPr>
        <p:spPr>
          <a:xfrm>
            <a:off x="921782" y="1684211"/>
            <a:ext cx="396585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1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текстиль, светлое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дерево</a:t>
            </a:r>
            <a:r>
              <a:rPr lang="en-US" sz="11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, натуральные ткани.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5181481" y="1224035"/>
            <a:ext cx="4267319" cy="1069062"/>
          </a:xfrm>
          <a:prstGeom prst="roundRect">
            <a:avLst>
              <a:gd name="adj" fmla="val 5626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332214" y="1374768"/>
            <a:ext cx="1826300" cy="2235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Динамика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и энергия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5332214" y="1684211"/>
            <a:ext cx="396585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1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яркие акценты,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геометрические</a:t>
            </a:r>
            <a:r>
              <a:rPr lang="en-US" sz="11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формы, металл.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9591913" y="1224035"/>
            <a:ext cx="4267319" cy="1069062"/>
          </a:xfrm>
          <a:prstGeom prst="roundRect">
            <a:avLst>
              <a:gd name="adj" fmla="val 5626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9742646" y="1374768"/>
            <a:ext cx="1789867" cy="2235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Спокойствие</a:t>
            </a:r>
            <a:endParaRPr lang="en-US" sz="1400" b="1" dirty="0"/>
          </a:p>
        </p:txBody>
      </p:sp>
      <p:sp>
        <p:nvSpPr>
          <p:cNvPr id="12" name="Text 10"/>
          <p:cNvSpPr/>
          <p:nvPr/>
        </p:nvSpPr>
        <p:spPr>
          <a:xfrm>
            <a:off x="9742646" y="1684211"/>
            <a:ext cx="3965853" cy="4581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1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натуральные материалы, пастельные оттенки, округлые формы.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771049" y="2507886"/>
            <a:ext cx="2293858" cy="2235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Символика и ассоциации:</a:t>
            </a: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14" name="Text 12"/>
          <p:cNvSpPr/>
          <p:nvPr/>
        </p:nvSpPr>
        <p:spPr>
          <a:xfrm>
            <a:off x="771049" y="2946274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Цвета: синий → спокойствие, красный → энергия, зелёный → природа.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771049" y="3225356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Орнаменты: вологодское кружево → изящество, гжель → чистота и традиция, хохлома → праздничность.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771049" y="3504439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Форма: плавные линии → уют, строгие → структура и современность.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771049" y="3874321"/>
            <a:ext cx="1789867" cy="2235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Примеры:</a:t>
            </a:r>
            <a:endParaRPr lang="en-US" sz="1400" b="1" dirty="0"/>
          </a:p>
        </p:txBody>
      </p:sp>
      <p:sp>
        <p:nvSpPr>
          <p:cNvPr id="18" name="Text 16"/>
          <p:cNvSpPr/>
          <p:nvPr/>
        </p:nvSpPr>
        <p:spPr>
          <a:xfrm>
            <a:off x="771049" y="4192924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Панно из дерева с фольклорным мотивом над диваном создаёт центр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ts val="18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восприятия.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771049" y="4697969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Керамические сосуды ручной работы на консоли → акцент и тепло.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771049" y="4965194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Каждый предмет несёт историю: материал, форма, техника исполнения </a:t>
            </a:r>
            <a:endParaRPr lang="ru-RU" sz="1400" b="1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→ культурный код</a:t>
            </a:r>
            <a:r>
              <a:rPr lang="en-US" sz="11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.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771049" y="5561012"/>
            <a:ext cx="1789867" cy="2235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Примеры:</a:t>
            </a:r>
            <a:endParaRPr lang="en-US" sz="1400" b="1" dirty="0"/>
          </a:p>
        </p:txBody>
      </p:sp>
      <p:sp>
        <p:nvSpPr>
          <p:cNvPr id="22" name="Text 20"/>
          <p:cNvSpPr/>
          <p:nvPr/>
        </p:nvSpPr>
        <p:spPr>
          <a:xfrm>
            <a:off x="771049" y="5834018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Фарфоровая статуэтка гжель → связь с русской традицией,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ts val="18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нежность и аккуратность.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771049" y="6311033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Резная деревянная шкатулка → мастерство, история региона,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ts val="18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семейные ассоциации.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771049" y="6816994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Керамическая посуда с росписью → региональные мотивы,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ts val="18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визуальный ритм в интерьере.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771049" y="7295396"/>
            <a:ext cx="13088303" cy="229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Почему это важно:</a:t>
            </a:r>
            <a:r>
              <a:rPr lang="en-US" sz="1400" dirty="0">
                <a:solidFill>
                  <a:srgbClr val="FF0000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предметы «живут» в пространстве, создают уникальную атмосферу и помогают гостям прочувствовать историю дома и региона.</a:t>
            </a:r>
            <a:endParaRPr lang="en-US" sz="1400" dirty="0"/>
          </a:p>
        </p:txBody>
      </p:sp>
      <p:grpSp>
        <p:nvGrpSpPr>
          <p:cNvPr id="26" name="Группа 25">
            <a:extLst>
              <a:ext uri="{FF2B5EF4-FFF2-40B4-BE49-F238E27FC236}">
                <a16:creationId xmlns:a16="http://schemas.microsoft.com/office/drawing/2014/main" id="{A7AD4C3E-0CB6-C766-3172-3E334327379D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7" name="Прямоугольник 26">
              <a:extLst>
                <a:ext uri="{FF2B5EF4-FFF2-40B4-BE49-F238E27FC236}">
                  <a16:creationId xmlns:a16="http://schemas.microsoft.com/office/drawing/2014/main" id="{1D0743E3-A303-CFA4-3087-9A13D3D64004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8" name="Группа 27">
              <a:extLst>
                <a:ext uri="{FF2B5EF4-FFF2-40B4-BE49-F238E27FC236}">
                  <a16:creationId xmlns:a16="http://schemas.microsoft.com/office/drawing/2014/main" id="{DDB5D15E-EDD7-A4E4-02C7-09C5D4F37EC0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9" name="Рисунок 28">
                <a:extLst>
                  <a:ext uri="{FF2B5EF4-FFF2-40B4-BE49-F238E27FC236}">
                    <a16:creationId xmlns:a16="http://schemas.microsoft.com/office/drawing/2014/main" id="{D6493D37-70C0-93BF-28BE-A03B41413B1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30" name="Группа 29">
                <a:extLst>
                  <a:ext uri="{FF2B5EF4-FFF2-40B4-BE49-F238E27FC236}">
                    <a16:creationId xmlns:a16="http://schemas.microsoft.com/office/drawing/2014/main" id="{F523BB9A-C529-014B-62DD-302C5CC4B873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31" name="TextBox 30">
                  <a:extLst>
                    <a:ext uri="{FF2B5EF4-FFF2-40B4-BE49-F238E27FC236}">
                      <a16:creationId xmlns:a16="http://schemas.microsoft.com/office/drawing/2014/main" id="{5EDE21E6-37FE-433D-91CA-4BE3DB907B8A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32" name="Рисунок 31">
                  <a:extLst>
                    <a:ext uri="{FF2B5EF4-FFF2-40B4-BE49-F238E27FC236}">
                      <a16:creationId xmlns:a16="http://schemas.microsoft.com/office/drawing/2014/main" id="{F08A7762-9D1C-2368-2E97-F9C270B3F99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3" name="Рисунок 32">
                  <a:extLst>
                    <a:ext uri="{FF2B5EF4-FFF2-40B4-BE49-F238E27FC236}">
                      <a16:creationId xmlns:a16="http://schemas.microsoft.com/office/drawing/2014/main" id="{23D95ACE-8AD0-7F8F-0BA6-379DCCFD785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4" name="Рисунок 33">
                  <a:extLst>
                    <a:ext uri="{FF2B5EF4-FFF2-40B4-BE49-F238E27FC236}">
                      <a16:creationId xmlns:a16="http://schemas.microsoft.com/office/drawing/2014/main" id="{25DFC378-B10B-F58D-DB3A-E4CF5E57CC5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68368D1C-556E-8D3E-5899-DDAF1D7D109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37579" y="2548494"/>
            <a:ext cx="3724773" cy="3759326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5F1F7676-FA76-0A65-5D8C-98109E07C8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28159" y="3615524"/>
            <a:ext cx="2841366" cy="3042405"/>
          </a:xfrm>
          <a:prstGeom prst="rect">
            <a:avLst/>
          </a:prstGeom>
        </p:spPr>
      </p:pic>
      <p:pic>
        <p:nvPicPr>
          <p:cNvPr id="41" name="Рисунок 40">
            <a:extLst>
              <a:ext uri="{FF2B5EF4-FFF2-40B4-BE49-F238E27FC236}">
                <a16:creationId xmlns:a16="http://schemas.microsoft.com/office/drawing/2014/main" id="{BFE07198-5599-34C4-B82A-99FF18EB148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52785" y="6056454"/>
            <a:ext cx="533845" cy="533845"/>
          </a:xfrm>
          <a:prstGeom prst="rect">
            <a:avLst/>
          </a:prstGeom>
        </p:spPr>
      </p:pic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1F855AC0-3D30-4D17-10CC-B022ED9A077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768563" y="5672811"/>
            <a:ext cx="533845" cy="53384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9381" y="442793"/>
            <a:ext cx="12566452" cy="610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0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Текстильные</a:t>
            </a:r>
            <a:r>
              <a:rPr lang="en-US" sz="38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акценты: подушки, гобелены, кружева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759381" y="1443514"/>
            <a:ext cx="4240292" cy="1757839"/>
          </a:xfrm>
          <a:prstGeom prst="roundRect">
            <a:avLst>
              <a:gd name="adj" fmla="val 4666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962263" y="1646396"/>
            <a:ext cx="3834527" cy="610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Подушки с народным орнаментом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962263" y="2373630"/>
            <a:ext cx="3834527" cy="624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Цвет, символика, ритм создают основу композиции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194935" y="1443514"/>
            <a:ext cx="4240411" cy="1757839"/>
          </a:xfrm>
          <a:prstGeom prst="roundRect">
            <a:avLst>
              <a:gd name="adj" fmla="val 4666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397818" y="1646396"/>
            <a:ext cx="2441019" cy="3050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Гобелены и ковры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5397818" y="2068592"/>
            <a:ext cx="3834646" cy="624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Крупные мотивы, сюжетные изображения, акцентные зоны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9630608" y="1443514"/>
            <a:ext cx="4240411" cy="1757839"/>
          </a:xfrm>
          <a:prstGeom prst="roundRect">
            <a:avLst>
              <a:gd name="adj" fmla="val 4666"/>
            </a:avLst>
          </a:prstGeom>
          <a:solidFill>
            <a:schemeClr val="bg1">
              <a:lumMod val="85000"/>
            </a:schemeClr>
          </a:solidFill>
          <a:ln w="7620">
            <a:solidFill>
              <a:srgbClr val="E2C8B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833491" y="1646396"/>
            <a:ext cx="2441019" cy="3050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Кружева</a:t>
            </a:r>
            <a:endParaRPr lang="en-US" sz="1900" dirty="0"/>
          </a:p>
        </p:txBody>
      </p:sp>
      <p:sp>
        <p:nvSpPr>
          <p:cNvPr id="11" name="Text 9"/>
          <p:cNvSpPr/>
          <p:nvPr/>
        </p:nvSpPr>
        <p:spPr>
          <a:xfrm>
            <a:off x="9833491" y="2068592"/>
            <a:ext cx="3834646" cy="624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Лёгкость, воздушность, историческая деталь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759381" y="3494246"/>
            <a:ext cx="3602117" cy="3661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3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Правила использования:</a:t>
            </a:r>
            <a:endParaRPr lang="en-US" sz="2300" dirty="0"/>
          </a:p>
        </p:txBody>
      </p:sp>
      <p:sp>
        <p:nvSpPr>
          <p:cNvPr id="13" name="Text 11"/>
          <p:cNvSpPr/>
          <p:nvPr/>
        </p:nvSpPr>
        <p:spPr>
          <a:xfrm>
            <a:off x="759381" y="4153257"/>
            <a:ext cx="13111639" cy="3124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Один крупный элемент + несколько мелких → гармоничный ритм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759381" y="4534019"/>
            <a:ext cx="13111639" cy="3124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Цветовая палитра текста + интерьера → поддержка общей атмосферы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759381" y="4914781"/>
            <a:ext cx="13111639" cy="3124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Материалы должны сочетаться с другими предметами интерьера (дерево, керамика)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759381" y="5520095"/>
            <a:ext cx="3088005" cy="3661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3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 с выставок:</a:t>
            </a:r>
            <a:endParaRPr lang="en-US" sz="2300" dirty="0"/>
          </a:p>
        </p:txBody>
      </p:sp>
      <p:sp>
        <p:nvSpPr>
          <p:cNvPr id="18" name="Text 16"/>
          <p:cNvSpPr/>
          <p:nvPr/>
        </p:nvSpPr>
        <p:spPr>
          <a:xfrm>
            <a:off x="759381" y="6098739"/>
            <a:ext cx="13111639" cy="3124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ru-RU" sz="15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Трын-трава: </a:t>
            </a:r>
            <a:r>
              <a:rPr lang="ru-RU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Гобелены, панно</a:t>
            </a:r>
            <a:endParaRPr lang="en-US" sz="1500" dirty="0"/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06E9385D-3BF8-D330-43E3-E7F306C5F369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0" name="Прямоугольник 19">
              <a:extLst>
                <a:ext uri="{FF2B5EF4-FFF2-40B4-BE49-F238E27FC236}">
                  <a16:creationId xmlns:a16="http://schemas.microsoft.com/office/drawing/2014/main" id="{67DFFE06-1715-AC8E-CECB-34F681C8C5F6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1" name="Группа 20">
              <a:extLst>
                <a:ext uri="{FF2B5EF4-FFF2-40B4-BE49-F238E27FC236}">
                  <a16:creationId xmlns:a16="http://schemas.microsoft.com/office/drawing/2014/main" id="{FB9EF5F7-4483-D55E-CEC9-F8A2F04E4B9F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2" name="Рисунок 21">
                <a:extLst>
                  <a:ext uri="{FF2B5EF4-FFF2-40B4-BE49-F238E27FC236}">
                    <a16:creationId xmlns:a16="http://schemas.microsoft.com/office/drawing/2014/main" id="{673CC5BF-A104-9150-F40B-6A534ECA255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3" name="Группа 22">
                <a:extLst>
                  <a:ext uri="{FF2B5EF4-FFF2-40B4-BE49-F238E27FC236}">
                    <a16:creationId xmlns:a16="http://schemas.microsoft.com/office/drawing/2014/main" id="{71DBB121-6223-CD35-27EF-08C854EC17F2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FA221804-2631-4DA7-AC77-0707A78542C3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83185446-5060-02A4-3DB3-419CE07DB2E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6366D51B-53CD-9BCC-0CF8-229AC43CCB3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7" name="Рисунок 26">
                  <a:extLst>
                    <a:ext uri="{FF2B5EF4-FFF2-40B4-BE49-F238E27FC236}">
                      <a16:creationId xmlns:a16="http://schemas.microsoft.com/office/drawing/2014/main" id="{D2FAE126-323A-FAB0-92BD-9A91388FB8F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8BA3B729-6884-6740-0DD6-43E39C459C9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750813" y="3477286"/>
            <a:ext cx="2412034" cy="3927704"/>
          </a:xfrm>
          <a:prstGeom prst="rect">
            <a:avLst/>
          </a:prstGeom>
        </p:spPr>
      </p:pic>
      <p:sp>
        <p:nvSpPr>
          <p:cNvPr id="30" name="Text 16">
            <a:extLst>
              <a:ext uri="{FF2B5EF4-FFF2-40B4-BE49-F238E27FC236}">
                <a16:creationId xmlns:a16="http://schemas.microsoft.com/office/drawing/2014/main" id="{949530B2-4C00-DFFD-940E-8723C27C9289}"/>
              </a:ext>
            </a:extLst>
          </p:cNvPr>
          <p:cNvSpPr/>
          <p:nvPr/>
        </p:nvSpPr>
        <p:spPr>
          <a:xfrm>
            <a:off x="759381" y="6453132"/>
            <a:ext cx="13111639" cy="3124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ru-RU" sz="15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Свояси: </a:t>
            </a:r>
            <a:r>
              <a:rPr lang="ru-RU" sz="15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Гобелены</a:t>
            </a:r>
            <a:endParaRPr lang="en-US" sz="1500" dirty="0"/>
          </a:p>
        </p:txBody>
      </p:sp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B62EF840-90C6-6AF4-5E40-65A79E3BDF7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47605" y="3494246"/>
            <a:ext cx="2389096" cy="3927705"/>
          </a:xfrm>
          <a:prstGeom prst="rect">
            <a:avLst/>
          </a:prstGeom>
        </p:spPr>
      </p:pic>
      <p:sp>
        <p:nvSpPr>
          <p:cNvPr id="17" name="Text 4">
            <a:extLst>
              <a:ext uri="{FF2B5EF4-FFF2-40B4-BE49-F238E27FC236}">
                <a16:creationId xmlns:a16="http://schemas.microsoft.com/office/drawing/2014/main" id="{BF3F22BE-4ABB-23EF-9BC5-A7B01B065B96}"/>
              </a:ext>
            </a:extLst>
          </p:cNvPr>
          <p:cNvSpPr/>
          <p:nvPr/>
        </p:nvSpPr>
        <p:spPr>
          <a:xfrm>
            <a:off x="5652163" y="7413806"/>
            <a:ext cx="5133649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Фотографии взяты с сайта «Трын-трава»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93790" y="491335"/>
            <a:ext cx="7556421" cy="1063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1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Керамика</a:t>
            </a:r>
            <a:r>
              <a:rPr lang="en-US" sz="33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, резьба, орнаменты: символика и примеры</a:t>
            </a:r>
            <a:endParaRPr lang="en-US" sz="3300" dirty="0"/>
          </a:p>
        </p:txBody>
      </p:sp>
      <p:sp>
        <p:nvSpPr>
          <p:cNvPr id="4" name="Text 1"/>
          <p:cNvSpPr/>
          <p:nvPr/>
        </p:nvSpPr>
        <p:spPr>
          <a:xfrm>
            <a:off x="793790" y="1979735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Керамика</a:t>
            </a:r>
            <a:endParaRPr lang="en-US" sz="1650" dirty="0">
              <a:solidFill>
                <a:srgbClr val="FF0000"/>
              </a:solidFill>
            </a:endParaRPr>
          </a:p>
        </p:txBody>
      </p:sp>
      <p:sp>
        <p:nvSpPr>
          <p:cNvPr id="5" name="Text 2"/>
          <p:cNvSpPr/>
          <p:nvPr/>
        </p:nvSpPr>
        <p:spPr>
          <a:xfrm>
            <a:off x="793790" y="2415504"/>
            <a:ext cx="2215515" cy="816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Функциональные и декоративные предметы → посуда, вазы, панно.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793790" y="3385030"/>
            <a:ext cx="221551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Пример:</a:t>
            </a: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ваза с ручной росписью → акцентный предмет, ритм в композиции.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3431977" y="1979735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Резьба по дереву</a:t>
            </a:r>
            <a:endParaRPr lang="en-US" sz="1650" dirty="0">
              <a:solidFill>
                <a:srgbClr val="FF0000"/>
              </a:solidFill>
            </a:endParaRPr>
          </a:p>
        </p:txBody>
      </p:sp>
      <p:sp>
        <p:nvSpPr>
          <p:cNvPr id="8" name="Text 5"/>
          <p:cNvSpPr/>
          <p:nvPr/>
        </p:nvSpPr>
        <p:spPr>
          <a:xfrm>
            <a:off x="3431977" y="2415504"/>
            <a:ext cx="2215515" cy="816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Мебель, панели, рамы → текстура, глубина, культурный код.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3431977" y="3385030"/>
            <a:ext cx="2215515" cy="816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Пример:</a:t>
            </a: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резной подоконник или консоль → история и мастерство.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6070163" y="1979735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Орнаменты</a:t>
            </a:r>
            <a:endParaRPr lang="en-US" sz="1650" dirty="0">
              <a:solidFill>
                <a:srgbClr val="FF0000"/>
              </a:solidFill>
            </a:endParaRPr>
          </a:p>
        </p:txBody>
      </p:sp>
      <p:sp>
        <p:nvSpPr>
          <p:cNvPr id="11" name="Text 8"/>
          <p:cNvSpPr/>
          <p:nvPr/>
        </p:nvSpPr>
        <p:spPr>
          <a:xfrm>
            <a:off x="6070163" y="2415504"/>
            <a:ext cx="2295168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Геометрические, растительные, сюжетные мотивы → отражают региональные традиции.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6070163" y="3657207"/>
            <a:ext cx="2295168" cy="13608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Правила:</a:t>
            </a: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не перегружать; один мотив может повторяться в разных элементах (текстиль + керамика).</a:t>
            </a:r>
            <a:endParaRPr lang="en-US" sz="1300" dirty="0"/>
          </a:p>
        </p:txBody>
      </p:sp>
      <p:sp>
        <p:nvSpPr>
          <p:cNvPr id="13" name="Text 10"/>
          <p:cNvSpPr/>
          <p:nvPr/>
        </p:nvSpPr>
        <p:spPr>
          <a:xfrm>
            <a:off x="793790" y="5426238"/>
            <a:ext cx="2688908" cy="318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 с выставок:</a:t>
            </a:r>
            <a:endParaRPr lang="en-US" sz="2000" dirty="0"/>
          </a:p>
        </p:txBody>
      </p:sp>
      <p:sp>
        <p:nvSpPr>
          <p:cNvPr id="14" name="Text 11"/>
          <p:cNvSpPr/>
          <p:nvPr/>
        </p:nvSpPr>
        <p:spPr>
          <a:xfrm>
            <a:off x="793790" y="6000238"/>
            <a:ext cx="7556421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Трын-Трава:</a:t>
            </a: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резные деревянные панели и керамика → органичное сочетание с современным интерьером</a:t>
            </a:r>
            <a:endParaRPr lang="en-US" sz="1300" dirty="0"/>
          </a:p>
        </p:txBody>
      </p:sp>
      <p:sp>
        <p:nvSpPr>
          <p:cNvPr id="15" name="Text 12"/>
          <p:cNvSpPr/>
          <p:nvPr/>
        </p:nvSpPr>
        <p:spPr>
          <a:xfrm>
            <a:off x="793790" y="6604123"/>
            <a:ext cx="755642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Русский дом:</a:t>
            </a: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авторские предметы, повторяющие мотивы регионального фольклора</a:t>
            </a:r>
            <a:endParaRPr lang="en-US" sz="1300" dirty="0"/>
          </a:p>
        </p:txBody>
      </p:sp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A8B6F88F-76CC-EDA2-5588-FE43C7E0D10D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7" name="Прямоугольник 16">
              <a:extLst>
                <a:ext uri="{FF2B5EF4-FFF2-40B4-BE49-F238E27FC236}">
                  <a16:creationId xmlns:a16="http://schemas.microsoft.com/office/drawing/2014/main" id="{95BCD5BC-07B3-EB79-AAAC-EF290ACC62D3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8" name="Группа 17">
              <a:extLst>
                <a:ext uri="{FF2B5EF4-FFF2-40B4-BE49-F238E27FC236}">
                  <a16:creationId xmlns:a16="http://schemas.microsoft.com/office/drawing/2014/main" id="{9F2384E9-5056-3238-85BB-7435E7ADD09A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9" name="Рисунок 18">
                <a:extLst>
                  <a:ext uri="{FF2B5EF4-FFF2-40B4-BE49-F238E27FC236}">
                    <a16:creationId xmlns:a16="http://schemas.microsoft.com/office/drawing/2014/main" id="{5B20235D-0FA1-A29D-8423-097F30F666D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0" name="Группа 19">
                <a:extLst>
                  <a:ext uri="{FF2B5EF4-FFF2-40B4-BE49-F238E27FC236}">
                    <a16:creationId xmlns:a16="http://schemas.microsoft.com/office/drawing/2014/main" id="{E33C5255-0124-76F8-8871-EBE85B9FCA57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8E95AF24-7BE8-ABA7-D948-F6FF9D2E0F6A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2" name="Рисунок 21">
                  <a:extLst>
                    <a:ext uri="{FF2B5EF4-FFF2-40B4-BE49-F238E27FC236}">
                      <a16:creationId xmlns:a16="http://schemas.microsoft.com/office/drawing/2014/main" id="{3220F27B-82AD-7881-A0DF-15A7BF7FC35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3" name="Рисунок 22">
                  <a:extLst>
                    <a:ext uri="{FF2B5EF4-FFF2-40B4-BE49-F238E27FC236}">
                      <a16:creationId xmlns:a16="http://schemas.microsoft.com/office/drawing/2014/main" id="{121F5FAB-BB85-965F-6E8A-D0C7AD64A9E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13EFE3DE-A75D-AA66-C4C6-2B926912C85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11790C47-DCF0-3E87-2994-239AA4A539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18988" y="10480"/>
            <a:ext cx="2720169" cy="4434488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E03AC789-ECBD-3CF3-1957-73282B25F21B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-1" b="1170"/>
          <a:stretch>
            <a:fillRect/>
          </a:stretch>
        </p:blipFill>
        <p:spPr>
          <a:xfrm>
            <a:off x="11426189" y="-61979"/>
            <a:ext cx="2397197" cy="3971827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9BE8D1BE-C98C-7666-D718-1A691146B094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16572"/>
          <a:stretch>
            <a:fillRect/>
          </a:stretch>
        </p:blipFill>
        <p:spPr>
          <a:xfrm>
            <a:off x="8308047" y="4423558"/>
            <a:ext cx="2429246" cy="3153359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426F0F1C-D8FE-BCCF-540C-241602BF383F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t="796" b="8646"/>
          <a:stretch>
            <a:fillRect/>
          </a:stretch>
        </p:blipFill>
        <p:spPr>
          <a:xfrm>
            <a:off x="11507949" y="4026483"/>
            <a:ext cx="2286672" cy="3523126"/>
          </a:xfrm>
          <a:prstGeom prst="rect">
            <a:avLst/>
          </a:prstGeom>
        </p:spPr>
      </p:pic>
      <p:sp>
        <p:nvSpPr>
          <p:cNvPr id="2" name="Text 4">
            <a:extLst>
              <a:ext uri="{FF2B5EF4-FFF2-40B4-BE49-F238E27FC236}">
                <a16:creationId xmlns:a16="http://schemas.microsoft.com/office/drawing/2014/main" id="{FD38DBE8-38BD-90E5-278E-9991433A53AF}"/>
              </a:ext>
            </a:extLst>
          </p:cNvPr>
          <p:cNvSpPr/>
          <p:nvPr/>
        </p:nvSpPr>
        <p:spPr>
          <a:xfrm>
            <a:off x="5652163" y="7413806"/>
            <a:ext cx="5133649" cy="820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buSzPct val="100000"/>
            </a:pPr>
            <a:r>
              <a:rPr lang="ru-RU" sz="10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Фотографии взяты с сайта «Трын-трава»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73787" y="607933"/>
            <a:ext cx="13082826" cy="12434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Как</a:t>
            </a:r>
            <a:r>
              <a:rPr lang="en-US" sz="39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начать внедрять традиции через декор (пошагово)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735210" y="1786807"/>
            <a:ext cx="198953" cy="248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badi" panose="020F0502020204030204" pitchFamily="34" charset="0"/>
                <a:ea typeface="Bitter Light" pitchFamily="34" charset="-122"/>
                <a:cs typeface="Bitter Light" pitchFamily="34" charset="-120"/>
              </a:rPr>
              <a:t>01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735210" y="2102084"/>
            <a:ext cx="4228267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5" name="Text 3"/>
          <p:cNvSpPr/>
          <p:nvPr/>
        </p:nvSpPr>
        <p:spPr>
          <a:xfrm>
            <a:off x="735210" y="2247221"/>
            <a:ext cx="4228267" cy="621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Определите свой культурный контекст</a:t>
            </a:r>
            <a:endParaRPr lang="en-US" sz="1950" dirty="0"/>
          </a:p>
        </p:txBody>
      </p:sp>
      <p:sp>
        <p:nvSpPr>
          <p:cNvPr id="6" name="Text 4"/>
          <p:cNvSpPr/>
          <p:nvPr/>
        </p:nvSpPr>
        <p:spPr>
          <a:xfrm>
            <a:off x="735210" y="2988266"/>
            <a:ext cx="4228267" cy="636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Какие традиции вам близки: региональные, семейные, исторические.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735210" y="3744075"/>
            <a:ext cx="4228267" cy="954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Пример:</a:t>
            </a: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Вологодское кружево → для интерьера в северных мотивах; хохлома → для акцентов на кухне или мебели.</a:t>
            </a:r>
            <a:endParaRPr lang="en-US" sz="1550" dirty="0"/>
          </a:p>
        </p:txBody>
      </p:sp>
      <p:sp>
        <p:nvSpPr>
          <p:cNvPr id="8" name="Text 6"/>
          <p:cNvSpPr/>
          <p:nvPr/>
        </p:nvSpPr>
        <p:spPr>
          <a:xfrm>
            <a:off x="5162430" y="1786807"/>
            <a:ext cx="198953" cy="248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badi" panose="020F0502020204030204" pitchFamily="34" charset="0"/>
                <a:ea typeface="Bitter Light" pitchFamily="34" charset="-122"/>
                <a:cs typeface="Bitter Light" pitchFamily="34" charset="-120"/>
              </a:rPr>
              <a:t>02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5162430" y="2102084"/>
            <a:ext cx="4228267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10" name="Text 8"/>
          <p:cNvSpPr/>
          <p:nvPr/>
        </p:nvSpPr>
        <p:spPr>
          <a:xfrm>
            <a:off x="5162430" y="2247221"/>
            <a:ext cx="3421618" cy="3108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Выберите ключевой акцент</a:t>
            </a:r>
            <a:endParaRPr lang="en-US" sz="1950" dirty="0"/>
          </a:p>
        </p:txBody>
      </p:sp>
      <p:sp>
        <p:nvSpPr>
          <p:cNvPr id="11" name="Text 9"/>
          <p:cNvSpPr/>
          <p:nvPr/>
        </p:nvSpPr>
        <p:spPr>
          <a:xfrm>
            <a:off x="5162430" y="2677394"/>
            <a:ext cx="4228267" cy="636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Один предмет с историческим мотивом → сразу создаёт точку внимания.</a:t>
            </a:r>
            <a:endParaRPr lang="en-US" sz="1550" dirty="0"/>
          </a:p>
        </p:txBody>
      </p:sp>
      <p:sp>
        <p:nvSpPr>
          <p:cNvPr id="12" name="Text 10"/>
          <p:cNvSpPr/>
          <p:nvPr/>
        </p:nvSpPr>
        <p:spPr>
          <a:xfrm>
            <a:off x="5162430" y="3433203"/>
            <a:ext cx="4228267" cy="636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Пример:</a:t>
            </a: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 керамическая ваза, панно, резная шкатулка.</a:t>
            </a:r>
            <a:endParaRPr lang="en-US" sz="1550" dirty="0"/>
          </a:p>
        </p:txBody>
      </p:sp>
      <p:sp>
        <p:nvSpPr>
          <p:cNvPr id="13" name="Text 11"/>
          <p:cNvSpPr/>
          <p:nvPr/>
        </p:nvSpPr>
        <p:spPr>
          <a:xfrm>
            <a:off x="9589650" y="1786807"/>
            <a:ext cx="198953" cy="248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badi" panose="020F0502020204030204" pitchFamily="34" charset="0"/>
                <a:ea typeface="Bitter Light" pitchFamily="34" charset="-122"/>
                <a:cs typeface="Bitter Light" pitchFamily="34" charset="-120"/>
              </a:rPr>
              <a:t>03</a:t>
            </a:r>
            <a:endParaRPr lang="en-US" sz="1550" dirty="0"/>
          </a:p>
        </p:txBody>
      </p:sp>
      <p:sp>
        <p:nvSpPr>
          <p:cNvPr id="14" name="Shape 12"/>
          <p:cNvSpPr/>
          <p:nvPr/>
        </p:nvSpPr>
        <p:spPr>
          <a:xfrm>
            <a:off x="9589650" y="2102084"/>
            <a:ext cx="4228267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15" name="Text 13"/>
          <p:cNvSpPr/>
          <p:nvPr/>
        </p:nvSpPr>
        <p:spPr>
          <a:xfrm>
            <a:off x="9589650" y="2247221"/>
            <a:ext cx="4189690" cy="3108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Подумайте о повторении мотивов</a:t>
            </a:r>
            <a:endParaRPr lang="en-US" sz="1950" dirty="0"/>
          </a:p>
        </p:txBody>
      </p:sp>
      <p:sp>
        <p:nvSpPr>
          <p:cNvPr id="16" name="Text 14"/>
          <p:cNvSpPr/>
          <p:nvPr/>
        </p:nvSpPr>
        <p:spPr>
          <a:xfrm>
            <a:off x="9589650" y="2677394"/>
            <a:ext cx="4228267" cy="954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Один мотив может повторяться в текстиле, посуде, декоративных мелочах → ритм.</a:t>
            </a:r>
            <a:endParaRPr lang="en-US" sz="1550" dirty="0"/>
          </a:p>
        </p:txBody>
      </p:sp>
      <p:sp>
        <p:nvSpPr>
          <p:cNvPr id="17" name="Text 15"/>
          <p:cNvSpPr/>
          <p:nvPr/>
        </p:nvSpPr>
        <p:spPr>
          <a:xfrm>
            <a:off x="735210" y="5046976"/>
            <a:ext cx="198953" cy="248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badi" panose="020F0502020204030204" pitchFamily="34" charset="0"/>
                <a:ea typeface="Bitter Light" pitchFamily="34" charset="-122"/>
                <a:cs typeface="Bitter Light" pitchFamily="34" charset="-120"/>
              </a:rPr>
              <a:t>04</a:t>
            </a:r>
            <a:endParaRPr lang="en-US" sz="1550" dirty="0"/>
          </a:p>
        </p:txBody>
      </p:sp>
      <p:sp>
        <p:nvSpPr>
          <p:cNvPr id="18" name="Shape 16"/>
          <p:cNvSpPr/>
          <p:nvPr/>
        </p:nvSpPr>
        <p:spPr>
          <a:xfrm>
            <a:off x="735210" y="5362254"/>
            <a:ext cx="6441877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19" name="Text 17"/>
          <p:cNvSpPr/>
          <p:nvPr/>
        </p:nvSpPr>
        <p:spPr>
          <a:xfrm>
            <a:off x="735210" y="5507391"/>
            <a:ext cx="2487216" cy="3108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Начинайте с малого</a:t>
            </a:r>
            <a:endParaRPr lang="en-US" sz="1950" dirty="0"/>
          </a:p>
        </p:txBody>
      </p:sp>
      <p:sp>
        <p:nvSpPr>
          <p:cNvPr id="20" name="Text 18"/>
          <p:cNvSpPr/>
          <p:nvPr/>
        </p:nvSpPr>
        <p:spPr>
          <a:xfrm>
            <a:off x="735210" y="5937564"/>
            <a:ext cx="6441877" cy="636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 пытайтесь сразу «одеть» весь интерьер этническими деталями.</a:t>
            </a:r>
            <a:endParaRPr lang="en-US" sz="1550" dirty="0"/>
          </a:p>
        </p:txBody>
      </p:sp>
      <p:sp>
        <p:nvSpPr>
          <p:cNvPr id="21" name="Text 19"/>
          <p:cNvSpPr/>
          <p:nvPr/>
        </p:nvSpPr>
        <p:spPr>
          <a:xfrm>
            <a:off x="735210" y="6693372"/>
            <a:ext cx="6441877" cy="3182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Малые шаги → одна зона, один уголок, отдельная стена.</a:t>
            </a:r>
            <a:endParaRPr lang="en-US" sz="1550" dirty="0"/>
          </a:p>
        </p:txBody>
      </p:sp>
      <p:sp>
        <p:nvSpPr>
          <p:cNvPr id="22" name="Text 20"/>
          <p:cNvSpPr/>
          <p:nvPr/>
        </p:nvSpPr>
        <p:spPr>
          <a:xfrm>
            <a:off x="7376040" y="5046976"/>
            <a:ext cx="198953" cy="248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badi" panose="020F0502020204030204" pitchFamily="34" charset="0"/>
                <a:ea typeface="Bitter Light" pitchFamily="34" charset="-122"/>
                <a:cs typeface="Bitter Light" pitchFamily="34" charset="-120"/>
              </a:rPr>
              <a:t>05</a:t>
            </a:r>
            <a:endParaRPr lang="en-US" sz="1550" dirty="0"/>
          </a:p>
        </p:txBody>
      </p:sp>
      <p:sp>
        <p:nvSpPr>
          <p:cNvPr id="23" name="Shape 21"/>
          <p:cNvSpPr/>
          <p:nvPr/>
        </p:nvSpPr>
        <p:spPr>
          <a:xfrm>
            <a:off x="7376040" y="5362254"/>
            <a:ext cx="6441877" cy="22860"/>
          </a:xfrm>
          <a:prstGeom prst="rect">
            <a:avLst/>
          </a:prstGeom>
          <a:solidFill>
            <a:srgbClr val="D2600F"/>
          </a:solidFill>
          <a:ln/>
        </p:spPr>
      </p:sp>
      <p:sp>
        <p:nvSpPr>
          <p:cNvPr id="24" name="Text 22"/>
          <p:cNvSpPr/>
          <p:nvPr/>
        </p:nvSpPr>
        <p:spPr>
          <a:xfrm>
            <a:off x="7376040" y="5507391"/>
            <a:ext cx="4378643" cy="3108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Контролируйте визуальный баланс</a:t>
            </a:r>
            <a:endParaRPr lang="en-US" sz="1950" dirty="0"/>
          </a:p>
        </p:txBody>
      </p:sp>
      <p:sp>
        <p:nvSpPr>
          <p:cNvPr id="25" name="Text 23"/>
          <p:cNvSpPr/>
          <p:nvPr/>
        </p:nvSpPr>
        <p:spPr>
          <a:xfrm>
            <a:off x="7376040" y="5937564"/>
            <a:ext cx="6441877" cy="636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Современный интерьер + традиционный элемент → гармония, а не перегруз.</a:t>
            </a:r>
            <a:endParaRPr lang="en-US" sz="1550" dirty="0"/>
          </a:p>
        </p:txBody>
      </p:sp>
      <p:grpSp>
        <p:nvGrpSpPr>
          <p:cNvPr id="26" name="Группа 25">
            <a:extLst>
              <a:ext uri="{FF2B5EF4-FFF2-40B4-BE49-F238E27FC236}">
                <a16:creationId xmlns:a16="http://schemas.microsoft.com/office/drawing/2014/main" id="{89261A1F-2849-4D9A-614E-9405FD6B6D51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7" name="Прямоугольник 26">
              <a:extLst>
                <a:ext uri="{FF2B5EF4-FFF2-40B4-BE49-F238E27FC236}">
                  <a16:creationId xmlns:a16="http://schemas.microsoft.com/office/drawing/2014/main" id="{C16AAB5E-4CCB-C363-3BC5-4379F0C2B5D8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8" name="Группа 27">
              <a:extLst>
                <a:ext uri="{FF2B5EF4-FFF2-40B4-BE49-F238E27FC236}">
                  <a16:creationId xmlns:a16="http://schemas.microsoft.com/office/drawing/2014/main" id="{5DE9FC35-F2A9-C6C8-50F0-7D6DC34F476B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9" name="Рисунок 28">
                <a:extLst>
                  <a:ext uri="{FF2B5EF4-FFF2-40B4-BE49-F238E27FC236}">
                    <a16:creationId xmlns:a16="http://schemas.microsoft.com/office/drawing/2014/main" id="{CDD1A8E5-DF95-D3C3-1FD9-4CBE32091E5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30" name="Группа 29">
                <a:extLst>
                  <a:ext uri="{FF2B5EF4-FFF2-40B4-BE49-F238E27FC236}">
                    <a16:creationId xmlns:a16="http://schemas.microsoft.com/office/drawing/2014/main" id="{956A03F2-2110-08FC-C694-2373F0978EED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31" name="TextBox 30">
                  <a:extLst>
                    <a:ext uri="{FF2B5EF4-FFF2-40B4-BE49-F238E27FC236}">
                      <a16:creationId xmlns:a16="http://schemas.microsoft.com/office/drawing/2014/main" id="{732797E9-5ACD-C6DC-56B7-F670611AB5F8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32" name="Рисунок 31">
                  <a:extLst>
                    <a:ext uri="{FF2B5EF4-FFF2-40B4-BE49-F238E27FC236}">
                      <a16:creationId xmlns:a16="http://schemas.microsoft.com/office/drawing/2014/main" id="{10E6746C-9FC1-A7EB-5AC1-E875EB0E502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3" name="Рисунок 32">
                  <a:extLst>
                    <a:ext uri="{FF2B5EF4-FFF2-40B4-BE49-F238E27FC236}">
                      <a16:creationId xmlns:a16="http://schemas.microsoft.com/office/drawing/2014/main" id="{0943EADA-110B-CDF2-75D9-7AC20FBA360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4" name="Рисунок 33">
                  <a:extLst>
                    <a:ext uri="{FF2B5EF4-FFF2-40B4-BE49-F238E27FC236}">
                      <a16:creationId xmlns:a16="http://schemas.microsoft.com/office/drawing/2014/main" id="{340B54CF-AE3B-A6FB-9516-935CBA92A53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535423" y="147807"/>
            <a:ext cx="14502532" cy="1095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1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 </a:t>
            </a:r>
            <a:r>
              <a:rPr lang="ru-RU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моих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проектов </a:t>
            </a:r>
            <a:r>
              <a:rPr lang="ru-RU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в «новом» русском стиле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81822" y="1299377"/>
            <a:ext cx="2674263" cy="318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Концепция и подход: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581822" y="1763540"/>
            <a:ext cx="1304282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Сказка о…  Царевна лебедь</a:t>
            </a: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.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81822" y="2111896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Цветовая гамма:</a:t>
            </a:r>
            <a:endParaRPr lang="en-US" sz="1650" dirty="0">
              <a:solidFill>
                <a:srgbClr val="FF0000"/>
              </a:solidFill>
            </a:endParaRPr>
          </a:p>
        </p:txBody>
      </p:sp>
      <p:sp>
        <p:nvSpPr>
          <p:cNvPr id="6" name="Text 4"/>
          <p:cNvSpPr/>
          <p:nvPr/>
        </p:nvSpPr>
        <p:spPr>
          <a:xfrm>
            <a:off x="581822" y="2547665"/>
            <a:ext cx="6313884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Пастельные тона: розовый, голубой, нюдовый…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581822" y="3262040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Детали</a:t>
            </a:r>
            <a:r>
              <a:rPr lang="en-US" sz="1650" dirty="0">
                <a:solidFill>
                  <a:srgbClr val="F5A3A3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:</a:t>
            </a:r>
            <a:endParaRPr lang="en-US" sz="1650" dirty="0"/>
          </a:p>
        </p:txBody>
      </p:sp>
      <p:sp>
        <p:nvSpPr>
          <p:cNvPr id="8" name="Text 6"/>
          <p:cNvSpPr/>
          <p:nvPr/>
        </p:nvSpPr>
        <p:spPr>
          <a:xfrm>
            <a:off x="564554" y="3754437"/>
            <a:ext cx="6313884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Люстра с «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перьями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»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, 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обои природы, кокошники-зеркала, орнамент на мебели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581822" y="4961209"/>
            <a:ext cx="2472333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Дизайнерские приёмы:</a:t>
            </a:r>
            <a:endParaRPr lang="en-US" sz="1650" dirty="0">
              <a:solidFill>
                <a:srgbClr val="FF0000"/>
              </a:solidFill>
            </a:endParaRPr>
          </a:p>
        </p:txBody>
      </p:sp>
      <p:sp>
        <p:nvSpPr>
          <p:cNvPr id="10" name="Text 8"/>
          <p:cNvSpPr/>
          <p:nvPr/>
        </p:nvSpPr>
        <p:spPr>
          <a:xfrm>
            <a:off x="581822" y="5396978"/>
            <a:ext cx="6313884" cy="816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100"/>
              </a:lnSpc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Все пространство выполнено в песочных оттенках с акцентными цветами голубой  и пастельно-розовый,  что создает уют и спокойствие.</a:t>
            </a:r>
          </a:p>
          <a:p>
            <a:pPr>
              <a:lnSpc>
                <a:spcPts val="2100"/>
              </a:lnSpc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С элементами русского стиля, мягко и нативно.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6753C7C8-9019-FDCE-6BDC-01350B81A67C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7" name="Прямоугольник 16">
              <a:extLst>
                <a:ext uri="{FF2B5EF4-FFF2-40B4-BE49-F238E27FC236}">
                  <a16:creationId xmlns:a16="http://schemas.microsoft.com/office/drawing/2014/main" id="{E7C1538B-F2A1-769F-15FD-933E18B97EDD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8" name="Группа 17">
              <a:extLst>
                <a:ext uri="{FF2B5EF4-FFF2-40B4-BE49-F238E27FC236}">
                  <a16:creationId xmlns:a16="http://schemas.microsoft.com/office/drawing/2014/main" id="{F02126EE-F657-C3A9-131D-41071F2186AC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9" name="Рисунок 18">
                <a:extLst>
                  <a:ext uri="{FF2B5EF4-FFF2-40B4-BE49-F238E27FC236}">
                    <a16:creationId xmlns:a16="http://schemas.microsoft.com/office/drawing/2014/main" id="{A2AB3928-3ABA-B9F9-1A44-50C4944AE5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0" name="Группа 19">
                <a:extLst>
                  <a:ext uri="{FF2B5EF4-FFF2-40B4-BE49-F238E27FC236}">
                    <a16:creationId xmlns:a16="http://schemas.microsoft.com/office/drawing/2014/main" id="{27851531-1BF0-2314-191D-0F5DAE8AC02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39952CDA-4936-20DC-1776-3ADC8725942E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2" name="Рисунок 21">
                  <a:extLst>
                    <a:ext uri="{FF2B5EF4-FFF2-40B4-BE49-F238E27FC236}">
                      <a16:creationId xmlns:a16="http://schemas.microsoft.com/office/drawing/2014/main" id="{C2B03C05-88E2-E3C5-80F4-431282EFF78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3" name="Рисунок 22">
                  <a:extLst>
                    <a:ext uri="{FF2B5EF4-FFF2-40B4-BE49-F238E27FC236}">
                      <a16:creationId xmlns:a16="http://schemas.microsoft.com/office/drawing/2014/main" id="{97509537-A49D-B844-98EC-5C681704DBA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52D93EE4-66F2-FBD1-5165-C1D777F77F1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B4BC8378-4267-7F25-3754-BA22A45D94B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01355" y="1486643"/>
            <a:ext cx="7236564" cy="5117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1577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840222" y="64561"/>
            <a:ext cx="14502532" cy="1095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1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 </a:t>
            </a:r>
            <a:r>
              <a:rPr lang="ru-RU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моих 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проектов </a:t>
            </a:r>
            <a:r>
              <a:rPr lang="ru-RU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в «новом» русском стиле.</a:t>
            </a:r>
            <a:endParaRPr lang="en-US" sz="3200" dirty="0"/>
          </a:p>
        </p:txBody>
      </p:sp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6753C7C8-9019-FDCE-6BDC-01350B81A67C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7" name="Прямоугольник 16">
              <a:extLst>
                <a:ext uri="{FF2B5EF4-FFF2-40B4-BE49-F238E27FC236}">
                  <a16:creationId xmlns:a16="http://schemas.microsoft.com/office/drawing/2014/main" id="{E7C1538B-F2A1-769F-15FD-933E18B97EDD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8" name="Группа 17">
              <a:extLst>
                <a:ext uri="{FF2B5EF4-FFF2-40B4-BE49-F238E27FC236}">
                  <a16:creationId xmlns:a16="http://schemas.microsoft.com/office/drawing/2014/main" id="{F02126EE-F657-C3A9-131D-41071F2186AC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9" name="Рисунок 18">
                <a:extLst>
                  <a:ext uri="{FF2B5EF4-FFF2-40B4-BE49-F238E27FC236}">
                    <a16:creationId xmlns:a16="http://schemas.microsoft.com/office/drawing/2014/main" id="{A2AB3928-3ABA-B9F9-1A44-50C4944AE5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0" name="Группа 19">
                <a:extLst>
                  <a:ext uri="{FF2B5EF4-FFF2-40B4-BE49-F238E27FC236}">
                    <a16:creationId xmlns:a16="http://schemas.microsoft.com/office/drawing/2014/main" id="{27851531-1BF0-2314-191D-0F5DAE8AC02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39952CDA-4936-20DC-1776-3ADC8725942E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2" name="Рисунок 21">
                  <a:extLst>
                    <a:ext uri="{FF2B5EF4-FFF2-40B4-BE49-F238E27FC236}">
                      <a16:creationId xmlns:a16="http://schemas.microsoft.com/office/drawing/2014/main" id="{C2B03C05-88E2-E3C5-80F4-431282EFF78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3" name="Рисунок 22">
                  <a:extLst>
                    <a:ext uri="{FF2B5EF4-FFF2-40B4-BE49-F238E27FC236}">
                      <a16:creationId xmlns:a16="http://schemas.microsoft.com/office/drawing/2014/main" id="{97509537-A49D-B844-98EC-5C681704DBA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52D93EE4-66F2-FBD1-5165-C1D777F77F1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049A2181-BCE6-FBF4-9136-66C0B8F0AC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4498" y="664723"/>
            <a:ext cx="6874478" cy="4861050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D707DC37-DD90-C866-6A19-68FE5890CB9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15200" y="1488205"/>
            <a:ext cx="7084681" cy="5009688"/>
          </a:xfrm>
          <a:prstGeom prst="rect">
            <a:avLst/>
          </a:prstGeom>
        </p:spPr>
      </p:pic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77F2468D-C982-F342-BB6C-2A48089BDC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9250" y="5620493"/>
            <a:ext cx="2802663" cy="1981806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E4876280-382C-56F1-B51E-62BBC9E745F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16014" y="5611242"/>
            <a:ext cx="2802662" cy="1981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5174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4581" y="118861"/>
            <a:ext cx="14502532" cy="1095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1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Примеры проектов с традиционным декором </a:t>
            </a:r>
            <a:endParaRPr lang="ru-RU" sz="3200" dirty="0">
              <a:solidFill>
                <a:srgbClr val="2C3F42"/>
              </a:solidFill>
              <a:latin typeface="Arial" panose="020B0604020202020204" pitchFamily="34" charset="0"/>
              <a:ea typeface="Bitter Medium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41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– кофейня «Раменье»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81822" y="1360765"/>
            <a:ext cx="2674263" cy="318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Концепция и подход: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581822" y="1763540"/>
            <a:ext cx="1304282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Путешествие от леса к деревне; сочетание природы и истории.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81822" y="2111896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Цветовая гамма:</a:t>
            </a:r>
            <a:endParaRPr lang="en-US" sz="1650" dirty="0">
              <a:solidFill>
                <a:srgbClr val="FF0000"/>
              </a:solidFill>
            </a:endParaRPr>
          </a:p>
        </p:txBody>
      </p:sp>
      <p:sp>
        <p:nvSpPr>
          <p:cNvPr id="6" name="Text 4"/>
          <p:cNvSpPr/>
          <p:nvPr/>
        </p:nvSpPr>
        <p:spPr>
          <a:xfrm>
            <a:off x="581822" y="2547665"/>
            <a:ext cx="6313884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Глубокие зелёные стены, деревянные поверхности, тёплые охристые акценты → уют, натуральность.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581822" y="3262040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Детали</a:t>
            </a:r>
            <a:r>
              <a:rPr lang="en-US" sz="1650" dirty="0">
                <a:solidFill>
                  <a:srgbClr val="F5A3A3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:</a:t>
            </a:r>
            <a:endParaRPr lang="en-US" sz="1650" dirty="0"/>
          </a:p>
        </p:txBody>
      </p:sp>
      <p:sp>
        <p:nvSpPr>
          <p:cNvPr id="8" name="Text 6"/>
          <p:cNvSpPr/>
          <p:nvPr/>
        </p:nvSpPr>
        <p:spPr>
          <a:xfrm>
            <a:off x="581822" y="3697809"/>
            <a:ext cx="6313884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Наличники, старые фотографии, белочка как символ → создают историю и культурный контекст.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581822" y="4465755"/>
            <a:ext cx="2472333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FF0000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Дизайнерские приёмы:</a:t>
            </a:r>
            <a:endParaRPr lang="en-US" sz="1650" dirty="0">
              <a:solidFill>
                <a:srgbClr val="FF0000"/>
              </a:solidFill>
            </a:endParaRPr>
          </a:p>
        </p:txBody>
      </p:sp>
      <p:sp>
        <p:nvSpPr>
          <p:cNvPr id="10" name="Text 8"/>
          <p:cNvSpPr/>
          <p:nvPr/>
        </p:nvSpPr>
        <p:spPr>
          <a:xfrm>
            <a:off x="581822" y="4901524"/>
            <a:ext cx="6313884" cy="816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Окраска потолка и стен в один цвет → визуально увеличивает пространство, зеркала → глубина, нарисованные порталы → символический «вход» в деревню.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671275" y="5680471"/>
            <a:ext cx="2551748" cy="318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Подход к декору: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671275" y="6254471"/>
            <a:ext cx="1304282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Каждый элемент — история и функция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671275" y="6586179"/>
            <a:ext cx="1304282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Текстиль, керамика, дерево → не просто декор, а эмоция, символика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671275" y="6890778"/>
            <a:ext cx="1304282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Связь с культурой: элементы гармонируют с местными традициями (лес → зелёный, деревня → светлые оттенки, натуральные материалы)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671275" y="7222486"/>
            <a:ext cx="1304282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Практические приёмы: повтор мотивов (подушки с узорами), кластеры предметов, акценты на центральные объекты (наличники, порталы)</a:t>
            </a:r>
            <a:endParaRPr lang="en-US" sz="1300" dirty="0"/>
          </a:p>
        </p:txBody>
      </p:sp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6753C7C8-9019-FDCE-6BDC-01350B81A67C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7" name="Прямоугольник 16">
              <a:extLst>
                <a:ext uri="{FF2B5EF4-FFF2-40B4-BE49-F238E27FC236}">
                  <a16:creationId xmlns:a16="http://schemas.microsoft.com/office/drawing/2014/main" id="{E7C1538B-F2A1-769F-15FD-933E18B97EDD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8" name="Группа 17">
              <a:extLst>
                <a:ext uri="{FF2B5EF4-FFF2-40B4-BE49-F238E27FC236}">
                  <a16:creationId xmlns:a16="http://schemas.microsoft.com/office/drawing/2014/main" id="{F02126EE-F657-C3A9-131D-41071F2186AC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9" name="Рисунок 18">
                <a:extLst>
                  <a:ext uri="{FF2B5EF4-FFF2-40B4-BE49-F238E27FC236}">
                    <a16:creationId xmlns:a16="http://schemas.microsoft.com/office/drawing/2014/main" id="{A2AB3928-3ABA-B9F9-1A44-50C4944AE5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0" name="Группа 19">
                <a:extLst>
                  <a:ext uri="{FF2B5EF4-FFF2-40B4-BE49-F238E27FC236}">
                    <a16:creationId xmlns:a16="http://schemas.microsoft.com/office/drawing/2014/main" id="{27851531-1BF0-2314-191D-0F5DAE8AC02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39952CDA-4936-20DC-1776-3ADC8725942E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2" name="Рисунок 21">
                  <a:extLst>
                    <a:ext uri="{FF2B5EF4-FFF2-40B4-BE49-F238E27FC236}">
                      <a16:creationId xmlns:a16="http://schemas.microsoft.com/office/drawing/2014/main" id="{C2B03C05-88E2-E3C5-80F4-431282EFF78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3" name="Рисунок 22">
                  <a:extLst>
                    <a:ext uri="{FF2B5EF4-FFF2-40B4-BE49-F238E27FC236}">
                      <a16:creationId xmlns:a16="http://schemas.microsoft.com/office/drawing/2014/main" id="{97509537-A49D-B844-98EC-5C681704DBA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52D93EE4-66F2-FBD1-5165-C1D777F77F1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8CED4C92-B99B-53A3-8C27-582597F47C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98950" y="1302958"/>
            <a:ext cx="6976586" cy="4651057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6753C7C8-9019-FDCE-6BDC-01350B81A67C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7" name="Прямоугольник 16">
              <a:extLst>
                <a:ext uri="{FF2B5EF4-FFF2-40B4-BE49-F238E27FC236}">
                  <a16:creationId xmlns:a16="http://schemas.microsoft.com/office/drawing/2014/main" id="{E7C1538B-F2A1-769F-15FD-933E18B97EDD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8" name="Группа 17">
              <a:extLst>
                <a:ext uri="{FF2B5EF4-FFF2-40B4-BE49-F238E27FC236}">
                  <a16:creationId xmlns:a16="http://schemas.microsoft.com/office/drawing/2014/main" id="{F02126EE-F657-C3A9-131D-41071F2186AC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9" name="Рисунок 18">
                <a:extLst>
                  <a:ext uri="{FF2B5EF4-FFF2-40B4-BE49-F238E27FC236}">
                    <a16:creationId xmlns:a16="http://schemas.microsoft.com/office/drawing/2014/main" id="{A2AB3928-3ABA-B9F9-1A44-50C4944AE5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0" name="Группа 19">
                <a:extLst>
                  <a:ext uri="{FF2B5EF4-FFF2-40B4-BE49-F238E27FC236}">
                    <a16:creationId xmlns:a16="http://schemas.microsoft.com/office/drawing/2014/main" id="{27851531-1BF0-2314-191D-0F5DAE8AC025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39952CDA-4936-20DC-1776-3ADC8725942E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2" name="Рисунок 21">
                  <a:extLst>
                    <a:ext uri="{FF2B5EF4-FFF2-40B4-BE49-F238E27FC236}">
                      <a16:creationId xmlns:a16="http://schemas.microsoft.com/office/drawing/2014/main" id="{C2B03C05-88E2-E3C5-80F4-431282EFF78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3" name="Рисунок 22">
                  <a:extLst>
                    <a:ext uri="{FF2B5EF4-FFF2-40B4-BE49-F238E27FC236}">
                      <a16:creationId xmlns:a16="http://schemas.microsoft.com/office/drawing/2014/main" id="{97509537-A49D-B844-98EC-5C681704DBA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4" name="Рисунок 23">
                  <a:extLst>
                    <a:ext uri="{FF2B5EF4-FFF2-40B4-BE49-F238E27FC236}">
                      <a16:creationId xmlns:a16="http://schemas.microsoft.com/office/drawing/2014/main" id="{52D93EE4-66F2-FBD1-5165-C1D777F77F1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EA529A04-7CE2-A870-F7B8-6FE3DDDFC9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64858" y="211039"/>
            <a:ext cx="4567112" cy="3356552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D7275534-88C1-7BD2-FF28-06E9277DA6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693642" y="3861348"/>
            <a:ext cx="2619375" cy="3524250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DC9C8937-60EA-603A-ECC3-F3DA93CBF75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653" y="353798"/>
            <a:ext cx="5559244" cy="3706162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3F04CAD8-24E9-C0CA-0CDB-DECE7EDB869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2423" y="4123022"/>
            <a:ext cx="2322113" cy="3483169"/>
          </a:xfrm>
          <a:prstGeom prst="rect">
            <a:avLst/>
          </a:prstGeom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4E476239-6905-ABE9-3772-6834C8CE825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717211" y="4150073"/>
            <a:ext cx="3473245" cy="3473245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81956725-0693-C665-571D-53F0D283D4A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83742" y="4394748"/>
            <a:ext cx="4467225" cy="2990850"/>
          </a:xfrm>
          <a:prstGeom prst="rect">
            <a:avLst/>
          </a:prstGeom>
        </p:spPr>
      </p:pic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2E447B77-9B40-0A5A-9EFD-89E864AF8D2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106294" y="668795"/>
            <a:ext cx="2472779" cy="3356552"/>
          </a:xfrm>
          <a:prstGeom prst="rect">
            <a:avLst/>
          </a:prstGeom>
        </p:spPr>
      </p:pic>
      <p:sp>
        <p:nvSpPr>
          <p:cNvPr id="2" name="Text 1">
            <a:extLst>
              <a:ext uri="{FF2B5EF4-FFF2-40B4-BE49-F238E27FC236}">
                <a16:creationId xmlns:a16="http://schemas.microsoft.com/office/drawing/2014/main" id="{F5DE501D-E6F5-3CBA-040C-D3E3716C085E}"/>
              </a:ext>
            </a:extLst>
          </p:cNvPr>
          <p:cNvSpPr/>
          <p:nvPr/>
        </p:nvSpPr>
        <p:spPr>
          <a:xfrm>
            <a:off x="2381986" y="54046"/>
            <a:ext cx="2070895" cy="1472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ru-RU" sz="20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Визуализация</a:t>
            </a:r>
            <a:endParaRPr lang="en-US" sz="20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89ECD336-03DC-FE74-3FEC-4A06BB52905A}"/>
              </a:ext>
            </a:extLst>
          </p:cNvPr>
          <p:cNvSpPr/>
          <p:nvPr/>
        </p:nvSpPr>
        <p:spPr>
          <a:xfrm>
            <a:off x="7342532" y="86409"/>
            <a:ext cx="2070895" cy="1472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ru-RU" sz="20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Реализация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33912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175381" y="2863"/>
            <a:ext cx="10279638" cy="6592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Участие в выставке «Русский дом</a:t>
            </a:r>
            <a:r>
              <a:rPr lang="ru-RU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2025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»: что это и зачем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8351940" y="693657"/>
            <a:ext cx="3164800" cy="3955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6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Тематика и цель:</a:t>
            </a:r>
            <a:endParaRPr lang="en-US" sz="1600" b="1" dirty="0"/>
          </a:p>
        </p:txBody>
      </p:sp>
      <p:sp>
        <p:nvSpPr>
          <p:cNvPr id="4" name="Text 2"/>
          <p:cNvSpPr/>
          <p:nvPr/>
        </p:nvSpPr>
        <p:spPr>
          <a:xfrm>
            <a:off x="8351940" y="1073319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Тематика выставки: «креативные регионы»,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26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синтез традиций и современности.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8351940" y="1813990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Цель участия: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показать авторскую капсульную коллекцию,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26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подчеркнуть уникальность и культурный код.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8351940" y="2560515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Примеры: сочетание handmade, авторских изделий и народных мотивов.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91241" y="7164337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Результат: предметы, которые «живут» в современном интерьере, а не выглядят музейно.</a:t>
            </a:r>
            <a:endParaRPr lang="en-US" sz="1400" b="1" dirty="0"/>
          </a:p>
        </p:txBody>
      </p:sp>
      <p:sp>
        <p:nvSpPr>
          <p:cNvPr id="8" name="Text 6"/>
          <p:cNvSpPr/>
          <p:nvPr/>
        </p:nvSpPr>
        <p:spPr>
          <a:xfrm>
            <a:off x="678931" y="4773893"/>
            <a:ext cx="3649147" cy="3955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6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Концепция коллекции:</a:t>
            </a:r>
            <a:endParaRPr lang="en-US" sz="1600" b="1" dirty="0"/>
          </a:p>
        </p:txBody>
      </p:sp>
      <p:sp>
        <p:nvSpPr>
          <p:cNvPr id="9" name="Text 7"/>
          <p:cNvSpPr/>
          <p:nvPr/>
        </p:nvSpPr>
        <p:spPr>
          <a:xfrm>
            <a:off x="240126" y="5159493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6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Концепция: светлица богини Мокошь, адаптированная под современный интерьер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240126" y="5528580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6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Основная идея: «живая» история и символика, светлая и тёмная стороны жизни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240126" y="5913487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6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Ключевые предметы: трон Мокоши, кружево судьбы, прялка, подушка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ts val="265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 виде кошки → эмоция, функция, символика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240126" y="6523395"/>
            <a:ext cx="13075920" cy="337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65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Визуальный язык: сочетание дерева, текстиля, нитей судьбы,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ts val="265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трафаретная штукатурка с символами</a:t>
            </a:r>
            <a:endParaRPr lang="en-US" sz="1400" dirty="0"/>
          </a:p>
        </p:txBody>
      </p:sp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0008A574-BAE7-FFA7-C8ED-4DB19A44BE7F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4" name="Прямоугольник 13">
              <a:extLst>
                <a:ext uri="{FF2B5EF4-FFF2-40B4-BE49-F238E27FC236}">
                  <a16:creationId xmlns:a16="http://schemas.microsoft.com/office/drawing/2014/main" id="{107C1A68-8DCF-18BC-7A68-A3DEE24849AC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5" name="Группа 14">
              <a:extLst>
                <a:ext uri="{FF2B5EF4-FFF2-40B4-BE49-F238E27FC236}">
                  <a16:creationId xmlns:a16="http://schemas.microsoft.com/office/drawing/2014/main" id="{E24DDBF2-7A57-2FE7-3128-F4F7B073D8B0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6" name="Рисунок 15">
                <a:extLst>
                  <a:ext uri="{FF2B5EF4-FFF2-40B4-BE49-F238E27FC236}">
                    <a16:creationId xmlns:a16="http://schemas.microsoft.com/office/drawing/2014/main" id="{A838F990-D50F-C0D7-6493-0684C409A2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17" name="Группа 16">
                <a:extLst>
                  <a:ext uri="{FF2B5EF4-FFF2-40B4-BE49-F238E27FC236}">
                    <a16:creationId xmlns:a16="http://schemas.microsoft.com/office/drawing/2014/main" id="{893C0798-A499-7030-47BB-7C482341EAB2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27D8589B-37EA-40BB-7A33-5B598EEE2E93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19" name="Рисунок 18">
                  <a:extLst>
                    <a:ext uri="{FF2B5EF4-FFF2-40B4-BE49-F238E27FC236}">
                      <a16:creationId xmlns:a16="http://schemas.microsoft.com/office/drawing/2014/main" id="{185D60DE-B474-3EEF-E1C1-B6EA04E84C8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0" name="Рисунок 19">
                  <a:extLst>
                    <a:ext uri="{FF2B5EF4-FFF2-40B4-BE49-F238E27FC236}">
                      <a16:creationId xmlns:a16="http://schemas.microsoft.com/office/drawing/2014/main" id="{DC9BE4E1-97DF-3771-6256-5D4560DB3FC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1" name="Рисунок 20">
                  <a:extLst>
                    <a:ext uri="{FF2B5EF4-FFF2-40B4-BE49-F238E27FC236}">
                      <a16:creationId xmlns:a16="http://schemas.microsoft.com/office/drawing/2014/main" id="{03CACDEC-8634-BC70-07D2-E3EB0F8257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BA527362-9151-CA5A-282C-542F482BF4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35437" y="3360545"/>
            <a:ext cx="6383062" cy="4254982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0C6F65E5-8E66-5CDD-298A-BB9F8150CBA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269" y="617145"/>
            <a:ext cx="2771165" cy="4156748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7D8EA2B-F6D7-3D0A-3B71-EC490E7953B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58618" y="759761"/>
            <a:ext cx="3550013" cy="4206932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887523" y="40979"/>
            <a:ext cx="10279638" cy="6592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5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Участие в выставке «Русский дом»: что это и зачем</a:t>
            </a:r>
            <a:endParaRPr lang="en-US" sz="3200" dirty="0"/>
          </a:p>
        </p:txBody>
      </p:sp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0008A574-BAE7-FFA7-C8ED-4DB19A44BE7F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14" name="Прямоугольник 13">
              <a:extLst>
                <a:ext uri="{FF2B5EF4-FFF2-40B4-BE49-F238E27FC236}">
                  <a16:creationId xmlns:a16="http://schemas.microsoft.com/office/drawing/2014/main" id="{107C1A68-8DCF-18BC-7A68-A3DEE24849AC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15" name="Группа 14">
              <a:extLst>
                <a:ext uri="{FF2B5EF4-FFF2-40B4-BE49-F238E27FC236}">
                  <a16:creationId xmlns:a16="http://schemas.microsoft.com/office/drawing/2014/main" id="{E24DDBF2-7A57-2FE7-3128-F4F7B073D8B0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16" name="Рисунок 15">
                <a:extLst>
                  <a:ext uri="{FF2B5EF4-FFF2-40B4-BE49-F238E27FC236}">
                    <a16:creationId xmlns:a16="http://schemas.microsoft.com/office/drawing/2014/main" id="{A838F990-D50F-C0D7-6493-0684C409A2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17" name="Группа 16">
                <a:extLst>
                  <a:ext uri="{FF2B5EF4-FFF2-40B4-BE49-F238E27FC236}">
                    <a16:creationId xmlns:a16="http://schemas.microsoft.com/office/drawing/2014/main" id="{893C0798-A499-7030-47BB-7C482341EAB2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27D8589B-37EA-40BB-7A33-5B598EEE2E93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19" name="Рисунок 18">
                  <a:extLst>
                    <a:ext uri="{FF2B5EF4-FFF2-40B4-BE49-F238E27FC236}">
                      <a16:creationId xmlns:a16="http://schemas.microsoft.com/office/drawing/2014/main" id="{185D60DE-B474-3EEF-E1C1-B6EA04E84C8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0" name="Рисунок 19">
                  <a:extLst>
                    <a:ext uri="{FF2B5EF4-FFF2-40B4-BE49-F238E27FC236}">
                      <a16:creationId xmlns:a16="http://schemas.microsoft.com/office/drawing/2014/main" id="{DC9BE4E1-97DF-3771-6256-5D4560DB3FC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1" name="Рисунок 20">
                  <a:extLst>
                    <a:ext uri="{FF2B5EF4-FFF2-40B4-BE49-F238E27FC236}">
                      <a16:creationId xmlns:a16="http://schemas.microsoft.com/office/drawing/2014/main" id="{03CACDEC-8634-BC70-07D2-E3EB0F8257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A86C36C3-3A99-F5C6-4718-3E0AACD93CF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0096" y="927652"/>
            <a:ext cx="9253331" cy="6168887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04E84071-D00F-F69F-73B2-9C5501C301D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79073" y="927652"/>
            <a:ext cx="2835965" cy="4253948"/>
          </a:xfrm>
          <a:prstGeom prst="rect">
            <a:avLst/>
          </a:prstGeom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E10FC9CE-CCB5-36D9-E3EC-F0C98F2C5C7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580684" y="927652"/>
            <a:ext cx="1795835" cy="2693504"/>
          </a:xfrm>
          <a:prstGeom prst="rect">
            <a:avLst/>
          </a:prstGeom>
        </p:spPr>
      </p:pic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60CC5AE1-6E50-4549-C7B1-DB721CAAFC6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513352" y="5254473"/>
            <a:ext cx="3443909" cy="2295939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D880604A-16B1-5E07-BD94-981F847357E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2580685" y="3848580"/>
            <a:ext cx="1944864" cy="1296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7311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229054" y="214594"/>
            <a:ext cx="6648450" cy="3571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Почему важно показывать сво</a:t>
            </a:r>
            <a:r>
              <a:rPr lang="ru-RU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и</a:t>
            </a:r>
            <a:r>
              <a:rPr lang="en-US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работ</a:t>
            </a:r>
            <a:r>
              <a:rPr lang="ru-RU" sz="32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ы</a:t>
            </a:r>
            <a:endParaRPr lang="en-US" sz="32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315" y="708945"/>
            <a:ext cx="4466511" cy="457081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29496" y="1280207"/>
            <a:ext cx="1715333" cy="1785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Поиск новых предметов</a:t>
            </a:r>
            <a:endParaRPr lang="en-US" sz="1400" b="1" dirty="0"/>
          </a:p>
        </p:txBody>
      </p:sp>
      <p:sp>
        <p:nvSpPr>
          <p:cNvPr id="5" name="Text 2"/>
          <p:cNvSpPr/>
          <p:nvPr/>
        </p:nvSpPr>
        <p:spPr>
          <a:xfrm>
            <a:off x="729496" y="1527261"/>
            <a:ext cx="4238149" cy="678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Дизайнеры интерьера ищут новые предметы → ваши изделия могут стать частью их капсульных коллекций.</a:t>
            </a:r>
            <a:endParaRPr lang="en-US" sz="14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826" y="708945"/>
            <a:ext cx="4466630" cy="457081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196007" y="1280207"/>
            <a:ext cx="1453515" cy="1785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Развитие портфолио</a:t>
            </a:r>
            <a:endParaRPr lang="en-US" sz="1400" b="1" dirty="0"/>
          </a:p>
        </p:txBody>
      </p:sp>
      <p:sp>
        <p:nvSpPr>
          <p:cNvPr id="8" name="Text 4"/>
          <p:cNvSpPr/>
          <p:nvPr/>
        </p:nvSpPr>
        <p:spPr>
          <a:xfrm>
            <a:off x="5196007" y="1527262"/>
            <a:ext cx="423826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Показывая работы, вы получаете обратную связь, создаёте портфолио, повышаете узнаваемость.</a:t>
            </a:r>
            <a:endParaRPr lang="en-US" sz="14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8455" y="708945"/>
            <a:ext cx="4466511" cy="457081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662636" y="1280207"/>
            <a:ext cx="1428631" cy="1785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Расширение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охвата</a:t>
            </a:r>
            <a:endParaRPr lang="en-US" sz="1400" b="1" dirty="0"/>
          </a:p>
        </p:txBody>
      </p:sp>
      <p:sp>
        <p:nvSpPr>
          <p:cNvPr id="11" name="Text 6"/>
          <p:cNvSpPr/>
          <p:nvPr/>
        </p:nvSpPr>
        <p:spPr>
          <a:xfrm>
            <a:off x="9662636" y="1527262"/>
            <a:ext cx="4238149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Публикуйте фото с выставки в соцсетях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140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→ расширяете охват.</a:t>
            </a:r>
            <a:endParaRPr lang="en-US" sz="1400" dirty="0"/>
          </a:p>
        </p:txBody>
      </p:sp>
      <p:sp>
        <p:nvSpPr>
          <p:cNvPr id="12" name="Text 7"/>
          <p:cNvSpPr/>
          <p:nvPr/>
        </p:nvSpPr>
        <p:spPr>
          <a:xfrm>
            <a:off x="563880" y="2633743"/>
            <a:ext cx="2356842" cy="2143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4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Рекомендации</a:t>
            </a:r>
            <a:r>
              <a:rPr lang="en-US" sz="1400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 </a:t>
            </a:r>
            <a:r>
              <a:rPr lang="en-US" sz="14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для участия:</a:t>
            </a:r>
            <a:endParaRPr lang="en-US" sz="1400" b="1" dirty="0"/>
          </a:p>
        </p:txBody>
      </p:sp>
      <p:sp>
        <p:nvSpPr>
          <p:cNvPr id="13" name="Text 8"/>
          <p:cNvSpPr/>
          <p:nvPr/>
        </p:nvSpPr>
        <p:spPr>
          <a:xfrm>
            <a:off x="563880" y="2917613"/>
            <a:ext cx="4466511" cy="5540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Не прячьте уникальные работы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→ делайте акценты на ключевых предметах</a:t>
            </a:r>
            <a:endParaRPr lang="en-US" sz="1400" dirty="0"/>
          </a:p>
        </p:txBody>
      </p:sp>
      <p:sp>
        <p:nvSpPr>
          <p:cNvPr id="14" name="Text 9"/>
          <p:cNvSpPr/>
          <p:nvPr/>
        </p:nvSpPr>
        <p:spPr>
          <a:xfrm>
            <a:off x="558699" y="3735123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4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Рассказывайте историю изделия: материалы, мастер, мотив</a:t>
            </a:r>
            <a:endParaRPr lang="en-US" sz="1400" dirty="0"/>
          </a:p>
        </p:txBody>
      </p:sp>
      <p:sp>
        <p:nvSpPr>
          <p:cNvPr id="15" name="Text 10"/>
          <p:cNvSpPr/>
          <p:nvPr/>
        </p:nvSpPr>
        <p:spPr>
          <a:xfrm>
            <a:off x="577645" y="3954288"/>
            <a:ext cx="5548835" cy="5887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Объединяйте предметы в кластеры → дизайнеру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легче представить применение</a:t>
            </a:r>
            <a:endParaRPr lang="en-US" sz="1400" dirty="0"/>
          </a:p>
        </p:txBody>
      </p:sp>
      <p:sp>
        <p:nvSpPr>
          <p:cNvPr id="16" name="Text 11"/>
          <p:cNvSpPr/>
          <p:nvPr/>
        </p:nvSpPr>
        <p:spPr>
          <a:xfrm>
            <a:off x="3994729" y="2183309"/>
            <a:ext cx="3633430" cy="2143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2000" b="1" u="sng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Как участвовать в выставках и фестивалях:</a:t>
            </a:r>
            <a:endParaRPr lang="en-US" sz="2000" b="1" u="sng" dirty="0"/>
          </a:p>
        </p:txBody>
      </p:sp>
      <p:sp>
        <p:nvSpPr>
          <p:cNvPr id="17" name="Text 12"/>
          <p:cNvSpPr/>
          <p:nvPr/>
        </p:nvSpPr>
        <p:spPr>
          <a:xfrm>
            <a:off x="6691869" y="2632570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Почему важно участвовать:</a:t>
            </a:r>
            <a:endParaRPr lang="en-US" sz="1400" dirty="0"/>
          </a:p>
        </p:txBody>
      </p:sp>
      <p:sp>
        <p:nvSpPr>
          <p:cNvPr id="18" name="Text 13"/>
          <p:cNvSpPr/>
          <p:nvPr/>
        </p:nvSpPr>
        <p:spPr>
          <a:xfrm>
            <a:off x="6727880" y="2964392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4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Дизайнеры активно посещают выставки и фестивали для новых идей</a:t>
            </a:r>
            <a:endParaRPr lang="en-US" sz="1400" dirty="0"/>
          </a:p>
        </p:txBody>
      </p:sp>
      <p:sp>
        <p:nvSpPr>
          <p:cNvPr id="19" name="Text 14"/>
          <p:cNvSpPr/>
          <p:nvPr/>
        </p:nvSpPr>
        <p:spPr>
          <a:xfrm>
            <a:off x="6727880" y="3339778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4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Демонстрация изделий на стенде = шанс быть замеченным профессионалом</a:t>
            </a:r>
            <a:endParaRPr lang="en-US" sz="1400" dirty="0"/>
          </a:p>
        </p:txBody>
      </p:sp>
      <p:sp>
        <p:nvSpPr>
          <p:cNvPr id="20" name="Text 15"/>
          <p:cNvSpPr/>
          <p:nvPr/>
        </p:nvSpPr>
        <p:spPr>
          <a:xfrm>
            <a:off x="6727880" y="3725094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4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Ваша работа становится живой: предметы применяются в интерьерах, вдохновляют</a:t>
            </a:r>
            <a:endParaRPr lang="en-US" sz="1400" dirty="0"/>
          </a:p>
        </p:txBody>
      </p:sp>
      <p:sp>
        <p:nvSpPr>
          <p:cNvPr id="21" name="Text 16"/>
          <p:cNvSpPr/>
          <p:nvPr/>
        </p:nvSpPr>
        <p:spPr>
          <a:xfrm>
            <a:off x="544968" y="4907372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Рекомендации:</a:t>
            </a:r>
            <a:endParaRPr lang="en-US" sz="1400" dirty="0"/>
          </a:p>
        </p:txBody>
      </p:sp>
      <p:sp>
        <p:nvSpPr>
          <p:cNvPr id="22" name="Text 17"/>
          <p:cNvSpPr/>
          <p:nvPr/>
        </p:nvSpPr>
        <p:spPr>
          <a:xfrm>
            <a:off x="511324" y="5138441"/>
            <a:ext cx="13399770" cy="7083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Выбирайте выставки с вашей целевой аудиторией: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«Русский дом», 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фестиваль </a:t>
            </a: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«Свет и декор»</a:t>
            </a:r>
            <a:r>
              <a:rPr lang="ru-RU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. «Свояси»</a:t>
            </a:r>
            <a:endParaRPr lang="en-US" sz="1400" dirty="0"/>
          </a:p>
        </p:txBody>
      </p:sp>
      <p:sp>
        <p:nvSpPr>
          <p:cNvPr id="23" name="Text 18"/>
          <p:cNvSpPr/>
          <p:nvPr/>
        </p:nvSpPr>
        <p:spPr>
          <a:xfrm>
            <a:off x="511324" y="5770662"/>
            <a:ext cx="5651698" cy="5488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Оформляйте стенд грамотно: акценты на ключевых изделиях,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объединение по стилю/цвету, фото-примеры</a:t>
            </a:r>
            <a:endParaRPr lang="en-US" sz="1400" dirty="0"/>
          </a:p>
        </p:txBody>
      </p:sp>
      <p:sp>
        <p:nvSpPr>
          <p:cNvPr id="24" name="Text 19"/>
          <p:cNvSpPr/>
          <p:nvPr/>
        </p:nvSpPr>
        <p:spPr>
          <a:xfrm>
            <a:off x="511324" y="6478201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4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Подчёркивайте уникальность и историю: материалы, мастер, мотив</a:t>
            </a:r>
            <a:endParaRPr lang="en-US" sz="1400" dirty="0"/>
          </a:p>
        </p:txBody>
      </p:sp>
      <p:sp>
        <p:nvSpPr>
          <p:cNvPr id="25" name="Text 20"/>
          <p:cNvSpPr/>
          <p:nvPr/>
        </p:nvSpPr>
        <p:spPr>
          <a:xfrm>
            <a:off x="511324" y="6682067"/>
            <a:ext cx="5976818" cy="7585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Используйте интерактив: дайте попробовать,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потрогать, маленькие мастер-классы</a:t>
            </a:r>
            <a:endParaRPr lang="en-US" sz="1400" dirty="0"/>
          </a:p>
        </p:txBody>
      </p:sp>
      <p:sp>
        <p:nvSpPr>
          <p:cNvPr id="26" name="Text 21"/>
          <p:cNvSpPr/>
          <p:nvPr/>
        </p:nvSpPr>
        <p:spPr>
          <a:xfrm>
            <a:off x="7042497" y="4897343"/>
            <a:ext cx="2871549" cy="2143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400" b="1" dirty="0">
                <a:solidFill>
                  <a:srgbClr val="2C3F42"/>
                </a:solidFill>
                <a:latin typeface="Arial" panose="020B0604020202020204" pitchFamily="34" charset="0"/>
                <a:ea typeface="Bitter Medium" pitchFamily="34" charset="-122"/>
                <a:cs typeface="Arial" panose="020B0604020202020204" pitchFamily="34" charset="0"/>
              </a:rPr>
              <a:t>Нативный переход к медийности:</a:t>
            </a:r>
            <a:endParaRPr lang="en-US" sz="1400" b="1" dirty="0"/>
          </a:p>
        </p:txBody>
      </p:sp>
      <p:sp>
        <p:nvSpPr>
          <p:cNvPr id="27" name="Text 22"/>
          <p:cNvSpPr/>
          <p:nvPr/>
        </p:nvSpPr>
        <p:spPr>
          <a:xfrm>
            <a:off x="6981190" y="5285675"/>
            <a:ext cx="13399770" cy="182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4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Выставки = только один канал, чтобы мастера были замечены</a:t>
            </a:r>
            <a:endParaRPr lang="en-US" sz="1400" dirty="0"/>
          </a:p>
        </p:txBody>
      </p:sp>
      <p:sp>
        <p:nvSpPr>
          <p:cNvPr id="28" name="Text 23"/>
          <p:cNvSpPr/>
          <p:nvPr/>
        </p:nvSpPr>
        <p:spPr>
          <a:xfrm>
            <a:off x="7005955" y="5603309"/>
            <a:ext cx="13399770" cy="4099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Совмещение офлайн и онлайн усиливает эффект: 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фото/видео для соцсетей, публикации, интервью</a:t>
            </a:r>
            <a:endParaRPr lang="en-US" sz="1400" dirty="0"/>
          </a:p>
        </p:txBody>
      </p:sp>
      <p:sp>
        <p:nvSpPr>
          <p:cNvPr id="29" name="Text 24"/>
          <p:cNvSpPr/>
          <p:nvPr/>
        </p:nvSpPr>
        <p:spPr>
          <a:xfrm>
            <a:off x="7005955" y="6255734"/>
            <a:ext cx="13399770" cy="8487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Пример: </a:t>
            </a:r>
            <a:r>
              <a:rPr lang="en-US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эфир на радио</a:t>
            </a:r>
            <a:r>
              <a:rPr lang="ru-RU" sz="1400" b="1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, на телевидиние</a:t>
            </a:r>
          </a:p>
          <a:p>
            <a:pPr algn="l"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показать изделия широкой аудитории, привлечь дизайнеров и покупателей</a:t>
            </a:r>
            <a:endParaRPr lang="en-US" sz="1400" dirty="0"/>
          </a:p>
        </p:txBody>
      </p:sp>
      <p:sp>
        <p:nvSpPr>
          <p:cNvPr id="30" name="Text 25"/>
          <p:cNvSpPr/>
          <p:nvPr/>
        </p:nvSpPr>
        <p:spPr>
          <a:xfrm>
            <a:off x="7005955" y="6881364"/>
            <a:ext cx="13399770" cy="6391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Совет: публикуйте истории, демонстрируйте процесс создания →</a:t>
            </a:r>
            <a:endParaRPr lang="ru-RU" sz="1400" dirty="0">
              <a:solidFill>
                <a:srgbClr val="2B2E3C"/>
              </a:solidFill>
              <a:latin typeface="Arial" panose="020B0604020202020204" pitchFamily="34" charset="0"/>
              <a:ea typeface="Open Sans" pitchFamily="34" charset="-122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2B2E3C"/>
                </a:solidFill>
                <a:latin typeface="Arial" panose="020B0604020202020204" pitchFamily="34" charset="0"/>
                <a:ea typeface="Open Sans" pitchFamily="34" charset="-122"/>
                <a:cs typeface="Arial" panose="020B0604020202020204" pitchFamily="34" charset="0"/>
              </a:rPr>
              <a:t>привлекает внимание и укрепляет экспертность</a:t>
            </a:r>
            <a:endParaRPr lang="en-US" sz="1400" dirty="0"/>
          </a:p>
        </p:txBody>
      </p:sp>
      <p:grpSp>
        <p:nvGrpSpPr>
          <p:cNvPr id="31" name="Группа 30">
            <a:extLst>
              <a:ext uri="{FF2B5EF4-FFF2-40B4-BE49-F238E27FC236}">
                <a16:creationId xmlns:a16="http://schemas.microsoft.com/office/drawing/2014/main" id="{9EFD0066-F55D-DFDA-FE70-DCAA26F7C2EF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32" name="Прямоугольник 31">
              <a:extLst>
                <a:ext uri="{FF2B5EF4-FFF2-40B4-BE49-F238E27FC236}">
                  <a16:creationId xmlns:a16="http://schemas.microsoft.com/office/drawing/2014/main" id="{E6BE81E7-2B5E-24FA-5067-0E74B0C7138D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33" name="Группа 32">
              <a:extLst>
                <a:ext uri="{FF2B5EF4-FFF2-40B4-BE49-F238E27FC236}">
                  <a16:creationId xmlns:a16="http://schemas.microsoft.com/office/drawing/2014/main" id="{CEE77697-89E3-160D-BC6B-2FA59879F478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34" name="Рисунок 33">
                <a:extLst>
                  <a:ext uri="{FF2B5EF4-FFF2-40B4-BE49-F238E27FC236}">
                    <a16:creationId xmlns:a16="http://schemas.microsoft.com/office/drawing/2014/main" id="{8E0888EE-198F-2C20-9072-1049A2C274A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35" name="Группа 34">
                <a:extLst>
                  <a:ext uri="{FF2B5EF4-FFF2-40B4-BE49-F238E27FC236}">
                    <a16:creationId xmlns:a16="http://schemas.microsoft.com/office/drawing/2014/main" id="{D694EB1E-E741-0E8F-D231-91EF78C983C1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36" name="TextBox 35">
                  <a:extLst>
                    <a:ext uri="{FF2B5EF4-FFF2-40B4-BE49-F238E27FC236}">
                      <a16:creationId xmlns:a16="http://schemas.microsoft.com/office/drawing/2014/main" id="{9AF280C4-5CC0-1AD0-02ED-959D553C108D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37" name="Рисунок 36">
                  <a:extLst>
                    <a:ext uri="{FF2B5EF4-FFF2-40B4-BE49-F238E27FC236}">
                      <a16:creationId xmlns:a16="http://schemas.microsoft.com/office/drawing/2014/main" id="{8AF0BD45-74C1-E844-C2DE-7EA929045D9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38" name="Рисунок 37">
                  <a:extLst>
                    <a:ext uri="{FF2B5EF4-FFF2-40B4-BE49-F238E27FC236}">
                      <a16:creationId xmlns:a16="http://schemas.microsoft.com/office/drawing/2014/main" id="{F9925A98-97C4-D90F-6B55-8B5739B0DC4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39" name="Рисунок 38">
                  <a:extLst>
                    <a:ext uri="{FF2B5EF4-FFF2-40B4-BE49-F238E27FC236}">
                      <a16:creationId xmlns:a16="http://schemas.microsoft.com/office/drawing/2014/main" id="{07109184-22FE-961B-55E9-B35D858EA76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21256" y="465736"/>
            <a:ext cx="6089751" cy="3257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0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Финал и приглашение</a:t>
            </a:r>
            <a:r>
              <a:rPr lang="ru-RU" sz="2000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 </a:t>
            </a:r>
            <a:r>
              <a:rPr lang="ru-RU" sz="200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на передачу на радио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75369" y="3651182"/>
            <a:ext cx="6666786" cy="325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ru-RU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Я уверена, что с каждым гостем из любой сферы я найду о чем поговорить)</a:t>
            </a:r>
          </a:p>
          <a:p>
            <a:pPr marL="0" indent="0" algn="l">
              <a:lnSpc>
                <a:spcPct val="150000"/>
              </a:lnSpc>
              <a:buNone/>
            </a:pP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35" y="4139377"/>
            <a:ext cx="4529257" cy="416957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625554" y="4687162"/>
            <a:ext cx="1303258" cy="162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Первый шаг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625554" y="4912547"/>
            <a:ext cx="4320897" cy="449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Каждый путь начинается с первого шага. </a:t>
            </a: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Возможно, сегодня кто-то из вас сделает его.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4691" y="4139377"/>
            <a:ext cx="4529257" cy="416957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5154811" y="4687162"/>
            <a:ext cx="1303258" cy="162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Развитие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6"/>
          <p:cNvSpPr/>
          <p:nvPr/>
        </p:nvSpPr>
        <p:spPr>
          <a:xfrm>
            <a:off x="5154811" y="4912547"/>
            <a:ext cx="4320897" cy="333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Медийность — это инструмент, который работает на вас и ваш бизнес, открывая новые возможности.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3948" y="4139377"/>
            <a:ext cx="4529257" cy="416957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9684067" y="4687161"/>
            <a:ext cx="1303258" cy="2253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Результат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8"/>
          <p:cNvSpPr/>
          <p:nvPr/>
        </p:nvSpPr>
        <p:spPr>
          <a:xfrm>
            <a:off x="9684067" y="4912547"/>
            <a:ext cx="4320897" cy="449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Публичность приводит к партнёрствам,</a:t>
            </a: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ea typeface="Manrope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r>
              <a:rPr lang="en-US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 новым проектам и профессиональному росту.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9"/>
          <p:cNvSpPr/>
          <p:nvPr/>
        </p:nvSpPr>
        <p:spPr>
          <a:xfrm>
            <a:off x="421240" y="5789552"/>
            <a:ext cx="13792203" cy="937464"/>
          </a:xfrm>
          <a:prstGeom prst="roundRect">
            <a:avLst>
              <a:gd name="adj" fmla="val 21192"/>
            </a:avLst>
          </a:prstGeom>
          <a:solidFill>
            <a:schemeClr val="bg1">
              <a:lumMod val="85000"/>
            </a:schemeClr>
          </a:solidFill>
          <a:ln/>
        </p:spPr>
      </p:sp>
      <p:sp>
        <p:nvSpPr>
          <p:cNvPr id="17" name="Text 10"/>
          <p:cNvSpPr/>
          <p:nvPr/>
        </p:nvSpPr>
        <p:spPr>
          <a:xfrm>
            <a:off x="521256" y="5939883"/>
            <a:ext cx="13342751" cy="7404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7047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Приглашение к действию: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 Если </a:t>
            </a:r>
            <a:r>
              <a:rPr lang="ru-RU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Вы декоратор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 </a:t>
            </a:r>
            <a:r>
              <a:rPr lang="ru-RU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, мастер, мебельщик , 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поставщик</a:t>
            </a:r>
            <a:r>
              <a:rPr lang="ru-RU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, предприниматель 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и готовы поделиться своим опытом</a:t>
            </a:r>
            <a:r>
              <a:rPr lang="ru-RU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, </a:t>
            </a:r>
          </a:p>
          <a:p>
            <a:pPr marL="0" indent="0" algn="l">
              <a:lnSpc>
                <a:spcPct val="150000"/>
              </a:lnSpc>
              <a:buNone/>
            </a:pPr>
            <a:r>
              <a:rPr lang="ru-RU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рассказать о себе и своем бизнесе  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— добро пожаловать в мой эфир.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1"/>
          <p:cNvSpPr/>
          <p:nvPr/>
        </p:nvSpPr>
        <p:spPr>
          <a:xfrm>
            <a:off x="3566131" y="6905647"/>
            <a:ext cx="6812875" cy="4495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500"/>
              </a:lnSpc>
              <a:buNone/>
            </a:pPr>
            <a:r>
              <a:rPr lang="en-US" sz="160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Ваша медийность начинается сегодня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8E3725C5-CD6F-572D-15F1-C8BF653A5F6A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0" name="Прямоугольник 19">
              <a:extLst>
                <a:ext uri="{FF2B5EF4-FFF2-40B4-BE49-F238E27FC236}">
                  <a16:creationId xmlns:a16="http://schemas.microsoft.com/office/drawing/2014/main" id="{53B68FEB-C6DD-0D70-97AE-480358466873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1" name="Группа 20">
              <a:extLst>
                <a:ext uri="{FF2B5EF4-FFF2-40B4-BE49-F238E27FC236}">
                  <a16:creationId xmlns:a16="http://schemas.microsoft.com/office/drawing/2014/main" id="{F9984FF9-44AE-16DD-7A3D-F5879918E78A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2" name="Рисунок 21">
                <a:extLst>
                  <a:ext uri="{FF2B5EF4-FFF2-40B4-BE49-F238E27FC236}">
                    <a16:creationId xmlns:a16="http://schemas.microsoft.com/office/drawing/2014/main" id="{BFF3BD3C-9F54-304D-5672-5C3878E6300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3" name="Группа 22">
                <a:extLst>
                  <a:ext uri="{FF2B5EF4-FFF2-40B4-BE49-F238E27FC236}">
                    <a16:creationId xmlns:a16="http://schemas.microsoft.com/office/drawing/2014/main" id="{AB2B5AE3-D0F3-C148-8E96-613251F49E83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E979F846-BAEF-AA17-DCB9-0E02A5131A54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80F45594-31B0-6014-C025-9BA0D41D6C8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F677B4F7-6A06-7E0D-2240-FB2BB5D3D33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7" name="Рисунок 26">
                  <a:extLst>
                    <a:ext uri="{FF2B5EF4-FFF2-40B4-BE49-F238E27FC236}">
                      <a16:creationId xmlns:a16="http://schemas.microsoft.com/office/drawing/2014/main" id="{67754173-8900-8FC1-7A46-13C41F0264F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16" name="Text 2">
            <a:extLst>
              <a:ext uri="{FF2B5EF4-FFF2-40B4-BE49-F238E27FC236}">
                <a16:creationId xmlns:a16="http://schemas.microsoft.com/office/drawing/2014/main" id="{A8744283-8FC7-4991-53D9-94AA42DA7A76}"/>
              </a:ext>
            </a:extLst>
          </p:cNvPr>
          <p:cNvSpPr/>
          <p:nvPr/>
        </p:nvSpPr>
        <p:spPr>
          <a:xfrm>
            <a:off x="528352" y="819499"/>
            <a:ext cx="7808858" cy="24331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Мы посмотрели, как традиционный декор может оживить интерьер, как грамотно показывать свои работы и участвовать в выставках, чтобы быть замеченными дизайнерами и заказчиками. Но выставки и фестивали — это только начало. Чтобы ваши изделия увидела </a:t>
            </a:r>
            <a:r>
              <a:rPr lang="ru-RU" sz="1400" dirty="0">
                <a:solidFill>
                  <a:srgbClr val="5557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более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 широкая аудитория, важно выходить в медийное пространство.</a:t>
            </a:r>
          </a:p>
          <a:p>
            <a:pPr>
              <a:lnSpc>
                <a:spcPct val="150000"/>
              </a:lnSpc>
            </a:pP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📌 Я приглашаю вас продолжить этот разговор в эфире моей авторской передачи </a:t>
            </a:r>
            <a:r>
              <a:rPr lang="ru-RU" sz="1400" b="1" dirty="0">
                <a:latin typeface="Arial" panose="020B0604020202020204" pitchFamily="34" charset="0"/>
                <a:cs typeface="Arial" panose="020B0604020202020204" pitchFamily="34" charset="0"/>
              </a:rPr>
              <a:t>«Вокруг дизайна»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 на радио — приходите, чтобы рассказать о своих работах, показать их дизайнерам и покупателям и заявить о себе широкой аудитории.</a:t>
            </a:r>
          </a:p>
          <a:p>
            <a:pPr marL="0" indent="0" algn="l">
              <a:lnSpc>
                <a:spcPct val="150000"/>
              </a:lnSpc>
              <a:buNone/>
            </a:pP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5134A146-0CED-B0E1-B802-EBFCD4E2F86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40188" y="527682"/>
            <a:ext cx="5268956" cy="3240826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CC9A58-7425-F682-ACCE-8BF7610F22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8CC7DEA3-5EE5-C785-3445-D3C9B6DDBC80}"/>
              </a:ext>
            </a:extLst>
          </p:cNvPr>
          <p:cNvSpPr/>
          <p:nvPr/>
        </p:nvSpPr>
        <p:spPr>
          <a:xfrm>
            <a:off x="7415897" y="461276"/>
            <a:ext cx="5306788" cy="2520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ru-RU" sz="1400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Контакты для участия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419E5CAE-A38C-3668-BE15-B3CF06A4D9DB}"/>
              </a:ext>
            </a:extLst>
          </p:cNvPr>
          <p:cNvSpPr/>
          <p:nvPr/>
        </p:nvSpPr>
        <p:spPr>
          <a:xfrm>
            <a:off x="6022013" y="1868979"/>
            <a:ext cx="3668907" cy="3438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ru-RU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Напишите мне в личные сообщения</a:t>
            </a:r>
          </a:p>
          <a:p>
            <a:pPr marL="0" indent="0" algn="l">
              <a:lnSpc>
                <a:spcPct val="150000"/>
              </a:lnSpc>
              <a:buNone/>
            </a:pP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3176D5A1-AC2F-0CFB-E8B4-80305AB61D94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0" name="Прямоугольник 19">
              <a:extLst>
                <a:ext uri="{FF2B5EF4-FFF2-40B4-BE49-F238E27FC236}">
                  <a16:creationId xmlns:a16="http://schemas.microsoft.com/office/drawing/2014/main" id="{E4107DC4-EEF3-D5AD-8320-D86A31C26CC9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1" name="Группа 20">
              <a:extLst>
                <a:ext uri="{FF2B5EF4-FFF2-40B4-BE49-F238E27FC236}">
                  <a16:creationId xmlns:a16="http://schemas.microsoft.com/office/drawing/2014/main" id="{17B48C31-2512-D594-9872-F08765BB367A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2" name="Рисунок 21">
                <a:extLst>
                  <a:ext uri="{FF2B5EF4-FFF2-40B4-BE49-F238E27FC236}">
                    <a16:creationId xmlns:a16="http://schemas.microsoft.com/office/drawing/2014/main" id="{E13A3B79-4C3C-CBA8-6C8A-A021035F3E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3" name="Группа 22">
                <a:extLst>
                  <a:ext uri="{FF2B5EF4-FFF2-40B4-BE49-F238E27FC236}">
                    <a16:creationId xmlns:a16="http://schemas.microsoft.com/office/drawing/2014/main" id="{1D9E43EE-F946-2B5C-F58D-3CEAF8F17D53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6DD07210-CDEB-570A-3257-B4B4C62E031F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CAF7680A-A1D8-E6DC-1B1F-7CDBECA94B2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57B1D572-FB8B-701C-CB3F-E000F3FFC66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7" name="Рисунок 26">
                  <a:extLst>
                    <a:ext uri="{FF2B5EF4-FFF2-40B4-BE49-F238E27FC236}">
                      <a16:creationId xmlns:a16="http://schemas.microsoft.com/office/drawing/2014/main" id="{0F723CFE-F8C9-F784-7FDB-FF264BA7FEC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5" name="Text 2">
            <a:extLst>
              <a:ext uri="{FF2B5EF4-FFF2-40B4-BE49-F238E27FC236}">
                <a16:creationId xmlns:a16="http://schemas.microsoft.com/office/drawing/2014/main" id="{0E1552E5-12AF-03CB-192D-51054ED8C3C1}"/>
              </a:ext>
            </a:extLst>
          </p:cNvPr>
          <p:cNvSpPr/>
          <p:nvPr/>
        </p:nvSpPr>
        <p:spPr>
          <a:xfrm>
            <a:off x="6022012" y="2361250"/>
            <a:ext cx="3668907" cy="1308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ru-RU" sz="1400" dirty="0">
                <a:solidFill>
                  <a:srgbClr val="5557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Готовы выйти в эфир?</a:t>
            </a:r>
          </a:p>
          <a:p>
            <a:pPr>
              <a:lnSpc>
                <a:spcPct val="150000"/>
              </a:lnSpc>
            </a:pPr>
            <a:r>
              <a:rPr lang="ru-RU" sz="1400" dirty="0">
                <a:solidFill>
                  <a:srgbClr val="5557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Напишите мне в личные сообщения.</a:t>
            </a:r>
          </a:p>
          <a:p>
            <a:pPr>
              <a:lnSpc>
                <a:spcPct val="150000"/>
              </a:lnSpc>
            </a:pP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2">
            <a:extLst>
              <a:ext uri="{FF2B5EF4-FFF2-40B4-BE49-F238E27FC236}">
                <a16:creationId xmlns:a16="http://schemas.microsoft.com/office/drawing/2014/main" id="{A5FE6B8A-9B8F-20A7-E9FF-36D2AC869BEA}"/>
              </a:ext>
            </a:extLst>
          </p:cNvPr>
          <p:cNvSpPr/>
          <p:nvPr/>
        </p:nvSpPr>
        <p:spPr>
          <a:xfrm>
            <a:off x="10270679" y="1863276"/>
            <a:ext cx="3668907" cy="6399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ru-RU" sz="14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Поделитесь свои м опытом – и вас услышат.</a:t>
            </a:r>
            <a:endParaRPr lang="ru-RU" sz="1400" dirty="0">
              <a:solidFill>
                <a:srgbClr val="55575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2">
            <a:extLst>
              <a:ext uri="{FF2B5EF4-FFF2-40B4-BE49-F238E27FC236}">
                <a16:creationId xmlns:a16="http://schemas.microsoft.com/office/drawing/2014/main" id="{B95C07A7-CBC3-B4ED-A23C-C22584B821BF}"/>
              </a:ext>
            </a:extLst>
          </p:cNvPr>
          <p:cNvSpPr/>
          <p:nvPr/>
        </p:nvSpPr>
        <p:spPr>
          <a:xfrm>
            <a:off x="6500200" y="5065510"/>
            <a:ext cx="3668907" cy="333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ru-RU" sz="1400" dirty="0">
                <a:solidFill>
                  <a:srgbClr val="55575A"/>
                </a:solidFill>
                <a:latin typeface="Manrope" pitchFamily="34" charset="0"/>
              </a:rPr>
              <a:t>О передаче, радио и отзывы гостей.</a:t>
            </a:r>
          </a:p>
          <a:p>
            <a:pPr>
              <a:lnSpc>
                <a:spcPct val="150000"/>
              </a:lnSpc>
            </a:pPr>
            <a:endParaRPr lang="ru-RU" sz="1400" dirty="0">
              <a:solidFill>
                <a:srgbClr val="55575A"/>
              </a:solidFill>
              <a:latin typeface="Manrope" pitchFamily="34" charset="0"/>
            </a:endParaRPr>
          </a:p>
          <a:p>
            <a:pPr>
              <a:lnSpc>
                <a:spcPct val="150000"/>
              </a:lnSpc>
            </a:pPr>
            <a:endParaRPr lang="ru-RU" sz="1400" dirty="0">
              <a:solidFill>
                <a:srgbClr val="55575A"/>
              </a:solidFill>
              <a:latin typeface="Manrope" pitchFamily="34" charset="0"/>
            </a:endParaRPr>
          </a:p>
          <a:p>
            <a:pPr marL="0" indent="0" algn="l">
              <a:lnSpc>
                <a:spcPct val="150000"/>
              </a:lnSpc>
              <a:buNone/>
            </a:pPr>
            <a:endParaRPr lang="en-US" sz="1400" dirty="0"/>
          </a:p>
        </p:txBody>
      </p:sp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4B83EEE7-8BF3-48B4-DE42-5EC48A7DF11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91490" y="3063301"/>
            <a:ext cx="2867025" cy="4152900"/>
          </a:xfrm>
          <a:prstGeom prst="rect">
            <a:avLst/>
          </a:prstGeom>
        </p:spPr>
      </p:pic>
      <p:sp>
        <p:nvSpPr>
          <p:cNvPr id="39" name="Стрелка: вправо 38">
            <a:extLst>
              <a:ext uri="{FF2B5EF4-FFF2-40B4-BE49-F238E27FC236}">
                <a16:creationId xmlns:a16="http://schemas.microsoft.com/office/drawing/2014/main" id="{0B4AE803-3E1A-B393-240A-05BEA5DDF356}"/>
              </a:ext>
            </a:extLst>
          </p:cNvPr>
          <p:cNvSpPr/>
          <p:nvPr/>
        </p:nvSpPr>
        <p:spPr>
          <a:xfrm>
            <a:off x="7415897" y="4438030"/>
            <a:ext cx="935788" cy="474554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45" name="Рисунок 44">
            <a:extLst>
              <a:ext uri="{FF2B5EF4-FFF2-40B4-BE49-F238E27FC236}">
                <a16:creationId xmlns:a16="http://schemas.microsoft.com/office/drawing/2014/main" id="{995702FB-EC06-91DC-4D69-16140A01502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7183883" y="1306460"/>
            <a:ext cx="556816" cy="556816"/>
          </a:xfrm>
          <a:prstGeom prst="rect">
            <a:avLst/>
          </a:prstGeom>
        </p:spPr>
      </p:pic>
      <p:pic>
        <p:nvPicPr>
          <p:cNvPr id="47" name="Рисунок 46">
            <a:extLst>
              <a:ext uri="{FF2B5EF4-FFF2-40B4-BE49-F238E27FC236}">
                <a16:creationId xmlns:a16="http://schemas.microsoft.com/office/drawing/2014/main" id="{69DABFE7-5430-5832-E133-173116E8A6E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482621" y="1181229"/>
            <a:ext cx="738279" cy="738279"/>
          </a:xfrm>
          <a:prstGeom prst="rect">
            <a:avLst/>
          </a:prstGeom>
        </p:spPr>
      </p:pic>
      <p:pic>
        <p:nvPicPr>
          <p:cNvPr id="49" name="Рисунок 48">
            <a:extLst>
              <a:ext uri="{FF2B5EF4-FFF2-40B4-BE49-F238E27FC236}">
                <a16:creationId xmlns:a16="http://schemas.microsoft.com/office/drawing/2014/main" id="{BA43954E-C41B-018E-2B95-B7C07D0F859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9170" y="568070"/>
            <a:ext cx="4919784" cy="6559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7712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CC9A58-7425-F682-ACCE-8BF7610F22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3176D5A1-AC2F-0CFB-E8B4-80305AB61D94}"/>
              </a:ext>
            </a:extLst>
          </p:cNvPr>
          <p:cNvGrpSpPr/>
          <p:nvPr/>
        </p:nvGrpSpPr>
        <p:grpSpPr>
          <a:xfrm>
            <a:off x="0" y="7623285"/>
            <a:ext cx="14630400" cy="659923"/>
            <a:chOff x="0" y="7623285"/>
            <a:chExt cx="14630400" cy="659923"/>
          </a:xfrm>
        </p:grpSpPr>
        <p:sp>
          <p:nvSpPr>
            <p:cNvPr id="20" name="Прямоугольник 19">
              <a:extLst>
                <a:ext uri="{FF2B5EF4-FFF2-40B4-BE49-F238E27FC236}">
                  <a16:creationId xmlns:a16="http://schemas.microsoft.com/office/drawing/2014/main" id="{E4107DC4-EEF3-D5AD-8320-D86A31C26CC9}"/>
                </a:ext>
              </a:extLst>
            </p:cNvPr>
            <p:cNvSpPr/>
            <p:nvPr/>
          </p:nvSpPr>
          <p:spPr>
            <a:xfrm>
              <a:off x="0" y="7623285"/>
              <a:ext cx="14630400" cy="606315"/>
            </a:xfrm>
            <a:prstGeom prst="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noFill/>
              </a:endParaRPr>
            </a:p>
          </p:txBody>
        </p:sp>
        <p:grpSp>
          <p:nvGrpSpPr>
            <p:cNvPr id="21" name="Группа 20">
              <a:extLst>
                <a:ext uri="{FF2B5EF4-FFF2-40B4-BE49-F238E27FC236}">
                  <a16:creationId xmlns:a16="http://schemas.microsoft.com/office/drawing/2014/main" id="{17B48C31-2512-D594-9872-F08765BB367A}"/>
                </a:ext>
              </a:extLst>
            </p:cNvPr>
            <p:cNvGrpSpPr/>
            <p:nvPr/>
          </p:nvGrpSpPr>
          <p:grpSpPr>
            <a:xfrm>
              <a:off x="1551731" y="7683760"/>
              <a:ext cx="11451599" cy="599448"/>
              <a:chOff x="1551731" y="7683760"/>
              <a:chExt cx="11451599" cy="599448"/>
            </a:xfrm>
          </p:grpSpPr>
          <p:pic>
            <p:nvPicPr>
              <p:cNvPr id="22" name="Рисунок 21">
                <a:extLst>
                  <a:ext uri="{FF2B5EF4-FFF2-40B4-BE49-F238E27FC236}">
                    <a16:creationId xmlns:a16="http://schemas.microsoft.com/office/drawing/2014/main" id="{E13A3B79-4C3C-CBA8-6C8A-A021035F3E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247781" y="7760796"/>
                <a:ext cx="331292" cy="331292"/>
              </a:xfrm>
              <a:prstGeom prst="rect">
                <a:avLst/>
              </a:prstGeom>
            </p:spPr>
          </p:pic>
          <p:grpSp>
            <p:nvGrpSpPr>
              <p:cNvPr id="23" name="Группа 22">
                <a:extLst>
                  <a:ext uri="{FF2B5EF4-FFF2-40B4-BE49-F238E27FC236}">
                    <a16:creationId xmlns:a16="http://schemas.microsoft.com/office/drawing/2014/main" id="{1D9E43EE-F946-2B5C-F58D-3CEAF8F17D53}"/>
                  </a:ext>
                </a:extLst>
              </p:cNvPr>
              <p:cNvGrpSpPr/>
              <p:nvPr/>
            </p:nvGrpSpPr>
            <p:grpSpPr>
              <a:xfrm>
                <a:off x="1551731" y="7683760"/>
                <a:ext cx="11451599" cy="599448"/>
                <a:chOff x="583893" y="6408179"/>
                <a:chExt cx="11451599" cy="599448"/>
              </a:xfrm>
            </p:grpSpPr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6DD07210-CDEB-570A-3257-B4B4C62E031F}"/>
                    </a:ext>
                  </a:extLst>
                </p:cNvPr>
                <p:cNvSpPr txBox="1"/>
                <p:nvPr/>
              </p:nvSpPr>
              <p:spPr>
                <a:xfrm>
                  <a:off x="583893" y="6484407"/>
                  <a:ext cx="11451599" cy="52322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en-US" sz="1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                                       polinachaplanova.com               polinachaplanova@bk.ru              +7(903)792-34-98              @polinachaplanovadesign       </a:t>
                  </a:r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ru-RU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pic>
              <p:nvPicPr>
                <p:cNvPr id="25" name="Рисунок 24">
                  <a:extLst>
                    <a:ext uri="{FF2B5EF4-FFF2-40B4-BE49-F238E27FC236}">
                      <a16:creationId xmlns:a16="http://schemas.microsoft.com/office/drawing/2014/main" id="{CAF7680A-A1D8-E6DC-1B1F-7CDBECA94B2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261138" y="6494955"/>
                  <a:ext cx="798366" cy="409823"/>
                </a:xfrm>
                <a:prstGeom prst="rect">
                  <a:avLst/>
                </a:prstGeom>
              </p:spPr>
            </p:pic>
            <p:pic>
              <p:nvPicPr>
                <p:cNvPr id="26" name="Рисунок 25">
                  <a:extLst>
                    <a:ext uri="{FF2B5EF4-FFF2-40B4-BE49-F238E27FC236}">
                      <a16:creationId xmlns:a16="http://schemas.microsoft.com/office/drawing/2014/main" id="{57B1D572-FB8B-701C-CB3F-E000F3FFC66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722125" y="6442434"/>
                  <a:ext cx="1009235" cy="468285"/>
                </a:xfrm>
                <a:prstGeom prst="rect">
                  <a:avLst/>
                </a:prstGeom>
              </p:spPr>
            </p:pic>
            <p:pic>
              <p:nvPicPr>
                <p:cNvPr id="27" name="Рисунок 26">
                  <a:extLst>
                    <a:ext uri="{FF2B5EF4-FFF2-40B4-BE49-F238E27FC236}">
                      <a16:creationId xmlns:a16="http://schemas.microsoft.com/office/drawing/2014/main" id="{0F723CFE-F8C9-F784-7FDB-FF264BA7FEC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651230" y="6408179"/>
                  <a:ext cx="798366" cy="491794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52" name="Рисунок 51">
            <a:extLst>
              <a:ext uri="{FF2B5EF4-FFF2-40B4-BE49-F238E27FC236}">
                <a16:creationId xmlns:a16="http://schemas.microsoft.com/office/drawing/2014/main" id="{BE7E5395-D801-69E4-9416-EC520C6485E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438073" y="2583769"/>
            <a:ext cx="2186633" cy="2116549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95854A7A-62D4-A2F7-FBB6-F50C6D0BE5F1}"/>
              </a:ext>
            </a:extLst>
          </p:cNvPr>
          <p:cNvSpPr txBox="1"/>
          <p:nvPr/>
        </p:nvSpPr>
        <p:spPr>
          <a:xfrm>
            <a:off x="6615360" y="2161470"/>
            <a:ext cx="4702133" cy="3305392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Для связи:</a:t>
            </a:r>
            <a:endParaRPr lang="ru-RU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сайт.    </a:t>
            </a:r>
            <a:r>
              <a:rPr 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olinachaplanova.com</a:t>
            </a:r>
            <a:endParaRPr lang="ru-RU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почта. </a:t>
            </a:r>
            <a:r>
              <a:rPr 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olinachaplanova</a:t>
            </a:r>
            <a:r>
              <a:rPr 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@bk.ru</a:t>
            </a:r>
            <a:endParaRPr lang="ru-RU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тел.  </a:t>
            </a:r>
            <a:r>
              <a:rPr 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+7(903)792-34-98</a:t>
            </a:r>
            <a:endParaRPr lang="ru-RU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соц. Сети 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@polina_chaplanova_design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03992E70-0781-ED30-1148-A598E9F95351}"/>
              </a:ext>
            </a:extLst>
          </p:cNvPr>
          <p:cNvSpPr txBox="1"/>
          <p:nvPr/>
        </p:nvSpPr>
        <p:spPr>
          <a:xfrm>
            <a:off x="1332036" y="590943"/>
            <a:ext cx="4531001" cy="47705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ru-RU" sz="2500" dirty="0">
                <a:solidFill>
                  <a:schemeClr val="tx1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СПАСИБО ЗА ВНИМАНИЕ</a:t>
            </a:r>
            <a:r>
              <a:rPr lang="ru-RU" sz="2400" dirty="0">
                <a:solidFill>
                  <a:schemeClr val="tx1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!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D21BF045-2C84-B863-B0BB-A877AE851F0E}"/>
              </a:ext>
            </a:extLst>
          </p:cNvPr>
          <p:cNvSpPr txBox="1"/>
          <p:nvPr/>
        </p:nvSpPr>
        <p:spPr>
          <a:xfrm>
            <a:off x="1752244" y="6566694"/>
            <a:ext cx="2658096" cy="774443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dirty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ПОЛИНА ЧАПЛАНОВА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u-RU" dirty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дизайнер интерьера</a:t>
            </a:r>
          </a:p>
        </p:txBody>
      </p:sp>
      <p:pic>
        <p:nvPicPr>
          <p:cNvPr id="58" name="Рисунок 57">
            <a:extLst>
              <a:ext uri="{FF2B5EF4-FFF2-40B4-BE49-F238E27FC236}">
                <a16:creationId xmlns:a16="http://schemas.microsoft.com/office/drawing/2014/main" id="{6E99B1C7-02D1-7C3E-FD86-828986347D3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29618"/>
          <a:stretch>
            <a:fillRect/>
          </a:stretch>
        </p:blipFill>
        <p:spPr>
          <a:xfrm>
            <a:off x="885114" y="1209071"/>
            <a:ext cx="4814084" cy="509060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3453606-1E29-5069-F792-C1F3467801E6}"/>
              </a:ext>
            </a:extLst>
          </p:cNvPr>
          <p:cNvSpPr txBox="1"/>
          <p:nvPr/>
        </p:nvSpPr>
        <p:spPr>
          <a:xfrm>
            <a:off x="6850608" y="1021830"/>
            <a:ext cx="7044068" cy="86177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ru-RU" sz="2500" dirty="0">
                <a:solidFill>
                  <a:schemeClr val="tx1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Сотрудничество, дизайн-проекты, консультации: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9986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697</TotalTime>
  <Words>3215</Words>
  <Application>Microsoft Office PowerPoint</Application>
  <PresentationFormat>Произвольный</PresentationFormat>
  <Paragraphs>433</Paragraphs>
  <Slides>30</Slides>
  <Notes>30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30</vt:i4>
      </vt:variant>
    </vt:vector>
  </HeadingPairs>
  <TitlesOfParts>
    <vt:vector size="35" baseType="lpstr">
      <vt:lpstr>Abadi</vt:lpstr>
      <vt:lpstr>Arial</vt:lpstr>
      <vt:lpstr>Calibri</vt:lpstr>
      <vt:lpstr>Manrope</vt:lpstr>
      <vt:lpstr>Office Theme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Полина Чапланова</dc:creator>
  <cp:lastModifiedBy>Полина Чапланова</cp:lastModifiedBy>
  <cp:revision>21</cp:revision>
  <dcterms:created xsi:type="dcterms:W3CDTF">2025-09-29T12:45:35Z</dcterms:created>
  <dcterms:modified xsi:type="dcterms:W3CDTF">2025-10-01T10:25:33Z</dcterms:modified>
</cp:coreProperties>
</file>