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8" r:id="rId1"/>
  </p:sldMasterIdLst>
  <p:notesMasterIdLst>
    <p:notesMasterId r:id="rId21"/>
  </p:notesMasterIdLst>
  <p:sldIdLst>
    <p:sldId id="276" r:id="rId2"/>
    <p:sldId id="275" r:id="rId3"/>
    <p:sldId id="278" r:id="rId4"/>
    <p:sldId id="279" r:id="rId5"/>
    <p:sldId id="284" r:id="rId6"/>
    <p:sldId id="285" r:id="rId7"/>
    <p:sldId id="287" r:id="rId8"/>
    <p:sldId id="286" r:id="rId9"/>
    <p:sldId id="288" r:id="rId10"/>
    <p:sldId id="290" r:id="rId11"/>
    <p:sldId id="281" r:id="rId12"/>
    <p:sldId id="293" r:id="rId13"/>
    <p:sldId id="294" r:id="rId14"/>
    <p:sldId id="295" r:id="rId15"/>
    <p:sldId id="296" r:id="rId16"/>
    <p:sldId id="297" r:id="rId17"/>
    <p:sldId id="298" r:id="rId18"/>
    <p:sldId id="282" r:id="rId19"/>
    <p:sldId id="283" r:id="rId20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B3A79968-E34D-4DF5-B4B7-0F7F5F10BF43}">
          <p14:sldIdLst>
            <p14:sldId id="276"/>
            <p14:sldId id="275"/>
            <p14:sldId id="278"/>
            <p14:sldId id="279"/>
            <p14:sldId id="284"/>
            <p14:sldId id="285"/>
            <p14:sldId id="287"/>
            <p14:sldId id="286"/>
            <p14:sldId id="288"/>
            <p14:sldId id="290"/>
          </p14:sldIdLst>
        </p14:section>
        <p14:section name="Раздел без заголовка" id="{7DD297BF-26AC-4EB2-A072-C81BB3AE8B7A}">
          <p14:sldIdLst>
            <p14:sldId id="281"/>
            <p14:sldId id="293"/>
            <p14:sldId id="294"/>
            <p14:sldId id="295"/>
            <p14:sldId id="296"/>
            <p14:sldId id="297"/>
            <p14:sldId id="298"/>
            <p14:sldId id="282"/>
            <p14:sldId id="28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Полина Чапланова" initials="ПЧ" lastIdx="4" clrIdx="0">
    <p:extLst>
      <p:ext uri="{19B8F6BF-5375-455C-9EA6-DF929625EA0E}">
        <p15:presenceInfo xmlns:p15="http://schemas.microsoft.com/office/powerpoint/2012/main" userId="cdf3411633022d27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4E6E8"/>
    <a:srgbClr val="5D7E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7" autoAdjust="0"/>
    <p:restoredTop sz="94660"/>
  </p:normalViewPr>
  <p:slideViewPr>
    <p:cSldViewPr snapToGrid="0">
      <p:cViewPr varScale="1">
        <p:scale>
          <a:sx n="80" d="100"/>
          <a:sy n="80" d="100"/>
        </p:scale>
        <p:origin x="3120" y="9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4FE720-0402-4903-8253-1620956D0741}" type="datetimeFigureOut">
              <a:rPr lang="ru-RU" smtClean="0"/>
              <a:t>05.11.2022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8D7C7A-CA98-413A-AF6F-6F4422E283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41150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05070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55338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89571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65876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7398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69171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976066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023937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917122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138325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4562286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59589288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80101259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5912542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1281328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0460902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77708896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2856953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437643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128563"/>
            <a:ext cx="5044547" cy="398583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5341" y="6129999"/>
            <a:ext cx="1730873" cy="400024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3741224"/>
            <a:ext cx="5044548" cy="2398257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5125340" y="3741224"/>
            <a:ext cx="1730874" cy="23982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2682" y="3948691"/>
            <a:ext cx="4551951" cy="1983323"/>
          </a:xfrm>
        </p:spPr>
        <p:txBody>
          <a:bodyPr anchor="b">
            <a:noAutofit/>
          </a:bodyPr>
          <a:lstStyle>
            <a:lvl1pPr algn="r"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2681" y="6346947"/>
            <a:ext cx="4581076" cy="1614437"/>
          </a:xfrm>
        </p:spPr>
        <p:txBody>
          <a:bodyPr>
            <a:normAutofit/>
          </a:bodyPr>
          <a:lstStyle>
            <a:lvl1pPr marL="0" indent="0" algn="r">
              <a:buNone/>
              <a:defRPr sz="15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416741" y="8574494"/>
            <a:ext cx="1543050" cy="527403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05.11.2022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0051" y="8574496"/>
            <a:ext cx="3016250" cy="52740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257800" y="3972709"/>
            <a:ext cx="1027720" cy="1959305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894115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28" name="Picture 2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9" name="Picture 2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0" name="Rectangle 2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Rectangle 3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05.11.2022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924931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3941069"/>
            <a:ext cx="6871477" cy="2422384"/>
            <a:chOff x="0" y="2895600"/>
            <a:chExt cx="9161969" cy="1677035"/>
          </a:xfrm>
        </p:grpSpPr>
        <p:pic>
          <p:nvPicPr>
            <p:cNvPr id="19" name="Picture 18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0" name="Picture 19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1" name="Rectangle 20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1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4145404"/>
            <a:ext cx="5166863" cy="1575583"/>
          </a:xfrm>
        </p:spPr>
        <p:txBody>
          <a:bodyPr anchor="ctr">
            <a:normAutofit/>
          </a:bodyPr>
          <a:lstStyle>
            <a:lvl1pPr algn="r"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8729" y="6113138"/>
            <a:ext cx="5166863" cy="2461358"/>
          </a:xfrm>
        </p:spPr>
        <p:txBody>
          <a:bodyPr>
            <a:normAutofit/>
          </a:bodyPr>
          <a:lstStyle>
            <a:lvl1pPr marL="0" indent="0" algn="r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024358" y="8574494"/>
            <a:ext cx="1543050" cy="527403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05.11.2022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0050" y="8574496"/>
            <a:ext cx="3626005" cy="52740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892329" y="4145406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666170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0" y="1087996"/>
            <a:ext cx="5165543" cy="156135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00051" y="3375483"/>
            <a:ext cx="2518424" cy="519901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5846" y="3375483"/>
            <a:ext cx="2519746" cy="519901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05.11.2022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495826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29" name="Picture 28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0" name="Picture 29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1" name="Rectangle 30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8000"/>
            <a:ext cx="5172401" cy="156135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0741" y="3375485"/>
            <a:ext cx="2358810" cy="10011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8729" y="4376680"/>
            <a:ext cx="2525284" cy="419781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211985" y="3375483"/>
            <a:ext cx="2359145" cy="9996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45847" y="4376680"/>
            <a:ext cx="2525283" cy="419781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05.11.2022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267742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6" name="Picture 15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7" name="Picture 16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18" name="Rectangle 17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05.11.2022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384967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HD-ShadowShort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871"/>
          <a:stretch/>
        </p:blipFill>
        <p:spPr>
          <a:xfrm>
            <a:off x="5787913" y="2850267"/>
            <a:ext cx="1083564" cy="20839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5783077" y="880533"/>
            <a:ext cx="1074923" cy="197628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05.11.2022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075794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7994"/>
            <a:ext cx="5172401" cy="1561358"/>
          </a:xfrm>
        </p:spPr>
        <p:txBody>
          <a:bodyPr anchor="ctr">
            <a:normAutofit/>
          </a:bodyPr>
          <a:lstStyle>
            <a:lvl1pPr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35789" y="3375485"/>
            <a:ext cx="2935341" cy="519900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0051" y="3375484"/>
            <a:ext cx="2097180" cy="5199013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05.11.2022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849377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 anchor="ctr">
            <a:normAutofit/>
          </a:bodyPr>
          <a:lstStyle>
            <a:lvl1pPr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633217" y="3375485"/>
            <a:ext cx="2937913" cy="5199006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3375485"/>
            <a:ext cx="2098865" cy="5199011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05.11.2022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055352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24" name="Picture 23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5" name="Picture 24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2" y="6805669"/>
            <a:ext cx="5171078" cy="786474"/>
          </a:xfrm>
        </p:spPr>
        <p:txBody>
          <a:bodyPr anchor="b">
            <a:normAutofit/>
          </a:bodyPr>
          <a:lstStyle>
            <a:lvl1pPr>
              <a:defRPr sz="1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98729" y="880531"/>
            <a:ext cx="5172401" cy="518494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0051" y="7592142"/>
            <a:ext cx="5171079" cy="791294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05.11.2022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5226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55683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22" name="Picture 21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3" name="Picture 22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4" name="Rectangle 23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3191" y="880529"/>
            <a:ext cx="5172401" cy="5189528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6803824"/>
            <a:ext cx="5166863" cy="1591437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05.11.2022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5668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023326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30" name="Picture 29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1" name="Picture 30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2" name="Rectangle 31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Rectangle 32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5941" y="891199"/>
            <a:ext cx="4818860" cy="4385421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742079" y="5287769"/>
            <a:ext cx="4490798" cy="792954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6803824"/>
            <a:ext cx="5177939" cy="1591437"/>
          </a:xfrm>
        </p:spPr>
        <p:txBody>
          <a:bodyPr anchor="ctr">
            <a:normAutofit/>
          </a:bodyPr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05.11.2022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3227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27" name="TextBox 26"/>
          <p:cNvSpPr txBox="1"/>
          <p:nvPr/>
        </p:nvSpPr>
        <p:spPr>
          <a:xfrm>
            <a:off x="203199" y="1080612"/>
            <a:ext cx="400050" cy="8446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54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225393" y="4331273"/>
            <a:ext cx="342900" cy="844678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54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457311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23" name="Picture 22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4" name="Picture 23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5" name="Rectangle 24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8" y="6803824"/>
            <a:ext cx="5172401" cy="851951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7655772"/>
            <a:ext cx="5172401" cy="739489"/>
          </a:xfrm>
        </p:spPr>
        <p:txBody>
          <a:bodyPr anchor="t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05.11.2022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3227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326900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24" name="Picture 23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5" name="Picture 24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399472" y="3364818"/>
            <a:ext cx="164592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404833" y="4355419"/>
            <a:ext cx="1645920" cy="420840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158810" y="3375483"/>
            <a:ext cx="164592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2159783" y="4344754"/>
            <a:ext cx="1645920" cy="420840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3919602" y="3375483"/>
            <a:ext cx="164592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3925140" y="4344752"/>
            <a:ext cx="1645920" cy="420840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05.11.2022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570722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35" name="Picture 34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6" name="Picture 35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7" name="Rectangle 36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8" name="Rectangle 37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399294" y="6207505"/>
            <a:ext cx="1644193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399294" y="3375483"/>
            <a:ext cx="1644193" cy="2201333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399294" y="7039883"/>
            <a:ext cx="1644193" cy="153461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152873" y="6207505"/>
            <a:ext cx="1661303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152873" y="3375483"/>
            <a:ext cx="1661303" cy="2201333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2152112" y="7039881"/>
            <a:ext cx="1663503" cy="153461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3923271" y="6207505"/>
            <a:ext cx="164575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3923271" y="3375483"/>
            <a:ext cx="1645750" cy="2201333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3923201" y="7039878"/>
            <a:ext cx="1647929" cy="153461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05.11.2022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424099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7" name="Picture 16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8" name="Picture 17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19" name="Rectangle 18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Rectangle 19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/>
          <a:lstStyle>
            <a:lvl1pPr algn="r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05.11.2022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414266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 rot="5400000">
            <a:off x="1048648" y="4443216"/>
            <a:ext cx="9912579" cy="1026149"/>
            <a:chOff x="2281445" y="609600"/>
            <a:chExt cx="6862555" cy="1368199"/>
          </a:xfrm>
        </p:grpSpPr>
        <p:sp>
          <p:nvSpPr>
            <p:cNvPr id="12" name="Rectangle 11"/>
            <p:cNvSpPr/>
            <p:nvPr/>
          </p:nvSpPr>
          <p:spPr>
            <a:xfrm>
              <a:off x="2281445" y="609601"/>
              <a:ext cx="5285695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7710769" y="609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98598" y="880529"/>
            <a:ext cx="802202" cy="6445019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2681" y="880531"/>
            <a:ext cx="4932269" cy="7693962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71858" y="8574494"/>
            <a:ext cx="1543050" cy="527403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05.11.2022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82681" y="8574496"/>
            <a:ext cx="3389219" cy="52740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573364" y="7846945"/>
            <a:ext cx="862227" cy="1838922"/>
          </a:xfrm>
        </p:spPr>
        <p:txBody>
          <a:bodyPr anchor="t"/>
          <a:lstStyle>
            <a:lvl1pPr algn="ctr">
              <a:defRPr/>
            </a:lvl1pPr>
          </a:lstStyle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6355543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11/5/2022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565306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James\Desktop\msft\Berlin\build Assets\hashOverlaySD-FullResolve.png"/>
          <p:cNvPicPr>
            <a:picLocks noChangeAspect="1" noChangeArrowheads="1"/>
          </p:cNvPicPr>
          <p:nvPr/>
        </p:nvPicPr>
        <p:blipFill>
          <a:blip r:embed="rId20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6858000" cy="99060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0050" y="3375483"/>
            <a:ext cx="5165542" cy="51990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025911" y="8574494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C38047-CA22-4469-9C4E-15A0E2770D3A}" type="datetimeFigureOut">
              <a:rPr lang="ru-RU" smtClean="0"/>
              <a:t>05.11.2022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0050" y="8574496"/>
            <a:ext cx="362600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886450" y="1087997"/>
            <a:ext cx="868256" cy="15755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5553377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  <p:sldLayoutId id="2147483818" r:id="rId10"/>
    <p:sldLayoutId id="2147483819" r:id="rId11"/>
    <p:sldLayoutId id="2147483820" r:id="rId12"/>
    <p:sldLayoutId id="2147483821" r:id="rId13"/>
    <p:sldLayoutId id="2147483822" r:id="rId14"/>
    <p:sldLayoutId id="2147483823" r:id="rId15"/>
    <p:sldLayoutId id="2147483824" r:id="rId16"/>
    <p:sldLayoutId id="2147483825" r:id="rId17"/>
    <p:sldLayoutId id="2147483826" r:id="rId18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7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4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microsoft.com/office/2007/relationships/hdphoto" Target="../media/hdphoto1.wdp"/><Relationship Id="rId4" Type="http://schemas.openxmlformats.org/officeDocument/2006/relationships/image" Target="../media/image11.png"/><Relationship Id="rId9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Relationship Id="rId9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microsoft.com/office/2007/relationships/hdphoto" Target="../media/hdphoto3.wdp"/><Relationship Id="rId5" Type="http://schemas.openxmlformats.org/officeDocument/2006/relationships/image" Target="../media/image6.png"/><Relationship Id="rId10" Type="http://schemas.openxmlformats.org/officeDocument/2006/relationships/image" Target="../media/image14.png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10" Type="http://schemas.openxmlformats.org/officeDocument/2006/relationships/image" Target="../media/image20.png"/><Relationship Id="rId4" Type="http://schemas.openxmlformats.org/officeDocument/2006/relationships/image" Target="../media/image7.png"/><Relationship Id="rId9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10" Type="http://schemas.openxmlformats.org/officeDocument/2006/relationships/image" Target="../media/image24.jpg"/><Relationship Id="rId4" Type="http://schemas.openxmlformats.org/officeDocument/2006/relationships/image" Target="../media/image7.png"/><Relationship Id="rId9" Type="http://schemas.openxmlformats.org/officeDocument/2006/relationships/image" Target="../media/image23.jp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10" Type="http://schemas.openxmlformats.org/officeDocument/2006/relationships/image" Target="../media/image27.jpg"/><Relationship Id="rId4" Type="http://schemas.openxmlformats.org/officeDocument/2006/relationships/image" Target="../media/image7.png"/><Relationship Id="rId9" Type="http://schemas.openxmlformats.org/officeDocument/2006/relationships/image" Target="../media/image26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10" Type="http://schemas.openxmlformats.org/officeDocument/2006/relationships/image" Target="../media/image30.jpg"/><Relationship Id="rId4" Type="http://schemas.openxmlformats.org/officeDocument/2006/relationships/image" Target="../media/image7.png"/><Relationship Id="rId9" Type="http://schemas.openxmlformats.org/officeDocument/2006/relationships/image" Target="../media/image29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10" Type="http://schemas.openxmlformats.org/officeDocument/2006/relationships/image" Target="../media/image33.jpg"/><Relationship Id="rId4" Type="http://schemas.openxmlformats.org/officeDocument/2006/relationships/image" Target="../media/image7.png"/><Relationship Id="rId9" Type="http://schemas.openxmlformats.org/officeDocument/2006/relationships/image" Target="../media/image32.jp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e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10" Type="http://schemas.openxmlformats.org/officeDocument/2006/relationships/image" Target="../media/image36.jpeg"/><Relationship Id="rId4" Type="http://schemas.openxmlformats.org/officeDocument/2006/relationships/image" Target="../media/image7.png"/><Relationship Id="rId9" Type="http://schemas.openxmlformats.org/officeDocument/2006/relationships/image" Target="../media/image35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e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10" Type="http://schemas.openxmlformats.org/officeDocument/2006/relationships/image" Target="../media/image39.jpeg"/><Relationship Id="rId4" Type="http://schemas.openxmlformats.org/officeDocument/2006/relationships/image" Target="../media/image7.png"/><Relationship Id="rId9" Type="http://schemas.openxmlformats.org/officeDocument/2006/relationships/image" Target="../media/image38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jpe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10" Type="http://schemas.openxmlformats.org/officeDocument/2006/relationships/image" Target="../media/image42.jpeg"/><Relationship Id="rId4" Type="http://schemas.openxmlformats.org/officeDocument/2006/relationships/image" Target="../media/image7.png"/><Relationship Id="rId9" Type="http://schemas.openxmlformats.org/officeDocument/2006/relationships/image" Target="../media/image41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Relationship Id="rId9" Type="http://schemas.openxmlformats.org/officeDocument/2006/relationships/hyperlink" Target="mailto:polinachaplanova@bk.r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480BD37D-C5C4-9D1E-6509-1706B0DF41CC}"/>
              </a:ext>
            </a:extLst>
          </p:cNvPr>
          <p:cNvSpPr/>
          <p:nvPr/>
        </p:nvSpPr>
        <p:spPr>
          <a:xfrm>
            <a:off x="0" y="437722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0" y="3404079"/>
            <a:ext cx="6411146" cy="319426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773734" y="4652010"/>
            <a:ext cx="486367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ПОРТФОЛИО</a:t>
            </a:r>
            <a:endParaRPr lang="ru-RU" sz="3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480F282-6298-58ED-1CA3-074846BA8C67}"/>
              </a:ext>
            </a:extLst>
          </p:cNvPr>
          <p:cNvSpPr txBox="1"/>
          <p:nvPr/>
        </p:nvSpPr>
        <p:spPr>
          <a:xfrm>
            <a:off x="1138048" y="2063366"/>
            <a:ext cx="431372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POLINA CHAPLANOVA DESIGN</a:t>
            </a:r>
            <a:endParaRPr lang="ru-RU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3F6D403-D813-DF9C-DDD8-4A6C24788189}"/>
              </a:ext>
            </a:extLst>
          </p:cNvPr>
          <p:cNvSpPr txBox="1"/>
          <p:nvPr/>
        </p:nvSpPr>
        <p:spPr>
          <a:xfrm>
            <a:off x="1659488" y="2705052"/>
            <a:ext cx="3270839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Студия ДИЗАЙНА ИНТЕРЬЕРА</a:t>
            </a:r>
            <a:endParaRPr lang="ru-RU" sz="1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8DDBC5E-4F40-5DAF-B19D-6085DC6C7C91}"/>
              </a:ext>
            </a:extLst>
          </p:cNvPr>
          <p:cNvSpPr txBox="1"/>
          <p:nvPr/>
        </p:nvSpPr>
        <p:spPr>
          <a:xfrm>
            <a:off x="1138048" y="7531490"/>
            <a:ext cx="2290952" cy="145963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823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ru-RU" sz="64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</a:p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polinachaplanova.com</a:t>
            </a: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en-US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en-US" sz="1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olinachaplanova@bk.ru</a:t>
            </a:r>
            <a:endParaRPr lang="ru-RU" sz="10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en-US" sz="64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ABA458B3-0141-BF49-A6FA-EEF5E1321E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927" y="7640975"/>
            <a:ext cx="951147" cy="585907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161DE443-D181-98B1-2C3D-354A29489C0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683" y="8495168"/>
            <a:ext cx="951147" cy="441332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41EFBECA-BAB7-AC64-3425-E686BBD1CFE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4228" y="7701851"/>
            <a:ext cx="951147" cy="525031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58B8A42B-2014-7904-A295-89D76021ABB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8924" y="8440548"/>
            <a:ext cx="550572" cy="550572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13AD3F9A-32F8-C64E-86D5-636587A91B2F}"/>
              </a:ext>
            </a:extLst>
          </p:cNvPr>
          <p:cNvSpPr txBox="1"/>
          <p:nvPr/>
        </p:nvSpPr>
        <p:spPr>
          <a:xfrm>
            <a:off x="4049365" y="7704550"/>
            <a:ext cx="2290952" cy="11135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+7(903)792-34-98</a:t>
            </a: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en-US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@polinachaplanovadesign</a:t>
            </a:r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40BDF8E3-79F3-F841-A00C-BE2A5CCBCFE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7372" y="514241"/>
            <a:ext cx="1278199" cy="1280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57456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0" y="437722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3007238" y="1355830"/>
            <a:ext cx="3355498" cy="5533006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8174" y="928036"/>
            <a:ext cx="2850722" cy="7057119"/>
          </a:xfrm>
        </p:spPr>
        <p:txBody>
          <a:bodyPr>
            <a:normAutofit fontScale="25000" lnSpcReduction="20000"/>
          </a:bodyPr>
          <a:lstStyle/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Боле 15 лет​ создаю​ жилые и общественные интерьеры на территории России, Испании, Великобритании, Франции и на Ближнем Востоке.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 лет опыта работы и реализации в сегменте ПРЕМИУМ класса.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-​ Создала​ и реализовала проект салона красоты, который победил в номинации «Лучший салон красоты РФ класса LUX».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-​ Член Союза Дизайнеров и Архитекторов.</a:t>
            </a: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Резидент бизнес-клуба для дизайнеров ГРАНИ.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685800" indent="-685800" algn="l">
              <a:buFontTx/>
              <a:buChar char="-"/>
            </a:pPr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Резидент бизнес-клуба </a:t>
            </a:r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NE.CLUB</a:t>
            </a: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l"/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Резидент сообщества «Нежный бизнес РФ».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Вхожу в золотую сотню самых развивающихся дизайнеров России.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Спикер образовательных программ.</a:t>
            </a:r>
          </a:p>
          <a:p>
            <a:pPr algn="l"/>
            <a: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  <a:b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60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823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810852" y="469700"/>
            <a:ext cx="3215813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ПОЛИНА ЧАПЛАНОВА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92C4BBF-8117-4D34-AD6C-441508292F93}"/>
              </a:ext>
            </a:extLst>
          </p:cNvPr>
          <p:cNvSpPr txBox="1"/>
          <p:nvPr/>
        </p:nvSpPr>
        <p:spPr>
          <a:xfrm>
            <a:off x="784073" y="842813"/>
            <a:ext cx="5269369" cy="33855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600" b="0" i="0" dirty="0">
                <a:solidFill>
                  <a:schemeClr val="tx1"/>
                </a:solidFill>
                <a:effectLst/>
                <a:latin typeface="wfont_e6d6c1_6ba07fb4480b47deab3588518dfd9220"/>
              </a:rPr>
              <a:t>Основатель  дизайн студии "</a:t>
            </a:r>
            <a:r>
              <a:rPr lang="en-US" sz="1600" b="0" i="0" dirty="0">
                <a:solidFill>
                  <a:schemeClr val="tx1"/>
                </a:solidFill>
                <a:effectLst/>
                <a:latin typeface="wfont_e6d6c1_6ba07fb4480b47deab3588518dfd9220"/>
              </a:rPr>
              <a:t>POLINA CHAPLANOVA DESIGN"</a:t>
            </a:r>
            <a:endParaRPr lang="ru-RU" sz="17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89A6FB4-01A9-CF47-36BF-93C55A6ED646}"/>
              </a:ext>
            </a:extLst>
          </p:cNvPr>
          <p:cNvSpPr txBox="1">
            <a:spLocks/>
          </p:cNvSpPr>
          <p:nvPr/>
        </p:nvSpPr>
        <p:spPr>
          <a:xfrm>
            <a:off x="218174" y="7564522"/>
            <a:ext cx="6092108" cy="2192035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base"/>
            <a:b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Считаю что моя  ГЛАВНАЯ ЗАДАЧА сделать так, что бы человек был счастлив у себя дома. Испытывал те эмоции которые он хочет испытывать.</a:t>
            </a:r>
          </a:p>
          <a:p>
            <a:pPr algn="l" fontAlgn="base"/>
            <a:b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Делаю проекты разного ценового сегмента от VIP до бюджета. Это  дома, квартиры, общественные интерьеры практически во всех стилях, в зависимости от ситуации, вида за окном и предпочтений клиента.</a:t>
            </a:r>
          </a:p>
          <a:p>
            <a:pPr algn="l" fontAlgn="base"/>
            <a:b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Помогаю  пройти все стадии ремонта  от источника вдохновения до запуска кошки.</a:t>
            </a:r>
            <a:b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Считаю важным делать проект так, что бы он максимально был похож на идею. А ещё что бы это реально было реализовать.</a:t>
            </a:r>
          </a:p>
          <a:p>
            <a:pPr algn="ctr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  <a:r>
              <a:rPr lang="ru-RU" sz="5600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Если Вы хотите авторский интерьер со смыслом и идеей – Вы по адресу!</a:t>
            </a:r>
          </a:p>
          <a:p>
            <a:pPr algn="l"/>
            <a:endParaRPr lang="ru-RU" sz="1000" dirty="0">
              <a:solidFill>
                <a:schemeClr val="bg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1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000" dirty="0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4ABAA64-3503-E049-53BA-EC60D0B5082A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80"/>
          <a:stretch/>
        </p:blipFill>
        <p:spPr>
          <a:xfrm>
            <a:off x="3106067" y="1482589"/>
            <a:ext cx="3314149" cy="5218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58340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pic>
        <p:nvPicPr>
          <p:cNvPr id="7" name="object 3">
            <a:extLst>
              <a:ext uri="{FF2B5EF4-FFF2-40B4-BE49-F238E27FC236}">
                <a16:creationId xmlns:a16="http://schemas.microsoft.com/office/drawing/2014/main" id="{01010896-D33F-F5CC-5890-97955C458572}"/>
              </a:ext>
            </a:extLst>
          </p:cNvPr>
          <p:cNvPicPr/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35000" contrast="-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5062" r="36863" b="11893"/>
          <a:stretch/>
        </p:blipFill>
        <p:spPr>
          <a:xfrm>
            <a:off x="29685" y="3068254"/>
            <a:ext cx="3437193" cy="6410577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3466878" y="2068090"/>
            <a:ext cx="2938659" cy="5533006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24875" y="1945380"/>
            <a:ext cx="2850722" cy="5328653"/>
          </a:xfrm>
        </p:spPr>
        <p:txBody>
          <a:bodyPr>
            <a:normAutofit fontScale="25000" lnSpcReduction="20000"/>
          </a:bodyPr>
          <a:lstStyle/>
          <a:p>
            <a:pPr algn="l"/>
            <a:endParaRPr lang="ru-RU" sz="4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Эксклюзивный и авторский дизайн проект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  Экспертность  в индивидуальных Дизайн решениях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ПРЕМИАЛЬНЫЙ  подход к каждому клиенту</a:t>
            </a:r>
            <a:b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- 100% экономия вашего времени и сил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Грамотные  и проработанные чертежи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  Согласование  всех этапов проекта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Комплектация проектов с выгодными условиями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Авторское сопровождение проектов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Технический надзор за проектом</a:t>
            </a: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  <a:b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823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2318111" y="661341"/>
            <a:ext cx="223205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НАШ ПОДХОД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E50853D7-BC10-CC4D-CFE4-50C164241A5A}"/>
              </a:ext>
            </a:extLst>
          </p:cNvPr>
          <p:cNvSpPr txBox="1"/>
          <p:nvPr/>
        </p:nvSpPr>
        <p:spPr>
          <a:xfrm>
            <a:off x="1643535" y="1148300"/>
            <a:ext cx="48082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0" i="0" dirty="0">
                <a:effectLst/>
                <a:latin typeface="wfont_e6d6c1_6ba07fb4480b47deab3588518dfd9220"/>
              </a:rPr>
              <a:t>Студия «POLINA CHAPLANOVA DESIGN»- ЭТО</a:t>
            </a:r>
            <a:endParaRPr lang="ru-RU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B34B74E-672A-76C5-6E16-772CCA2966B0}"/>
              </a:ext>
            </a:extLst>
          </p:cNvPr>
          <p:cNvSpPr txBox="1"/>
          <p:nvPr/>
        </p:nvSpPr>
        <p:spPr>
          <a:xfrm>
            <a:off x="1026031" y="2025745"/>
            <a:ext cx="12350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0" i="0" dirty="0">
                <a:solidFill>
                  <a:srgbClr val="555555"/>
                </a:solidFill>
                <a:effectLst/>
                <a:latin typeface="wfont_e6d6c1_6ba07fb4480b47deab3588518dfd9220"/>
              </a:rPr>
              <a:t>ОТ ИДЕИ</a:t>
            </a:r>
            <a:endParaRPr lang="ru-RU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FD5A983-3C7E-CD3A-37A9-33D8811688D9}"/>
              </a:ext>
            </a:extLst>
          </p:cNvPr>
          <p:cNvSpPr txBox="1"/>
          <p:nvPr/>
        </p:nvSpPr>
        <p:spPr>
          <a:xfrm>
            <a:off x="3759236" y="8231210"/>
            <a:ext cx="30987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0" i="0" dirty="0">
                <a:solidFill>
                  <a:srgbClr val="555555"/>
                </a:solidFill>
                <a:effectLst/>
                <a:latin typeface="wfont_e6d6c1_6ba07fb4480b47deab3588518dfd9220"/>
              </a:rPr>
              <a:t>ДО ЗАПУСКА КОШКИ</a:t>
            </a:r>
            <a:endParaRPr lang="ru-RU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37955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3022C1B6-E109-8196-ED24-09F48E47C475}"/>
              </a:ext>
            </a:extLst>
          </p:cNvPr>
          <p:cNvSpPr txBox="1"/>
          <p:nvPr/>
        </p:nvSpPr>
        <p:spPr>
          <a:xfrm>
            <a:off x="1926053" y="3977584"/>
            <a:ext cx="299347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ЭТАПЫ РАБОТЫ</a:t>
            </a:r>
          </a:p>
        </p:txBody>
      </p:sp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501EFCB7-24CA-8924-35F7-4BC8E041D8F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124" y="7504817"/>
            <a:ext cx="6411143" cy="771266"/>
          </a:xfrm>
          <a:prstGeom prst="rect">
            <a:avLst/>
          </a:prstGeom>
        </p:spPr>
      </p:pic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5ED0D1F9-C943-CBCD-70D2-D272130058D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7372" y="514241"/>
            <a:ext cx="1278199" cy="1280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39616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74996" y="1510290"/>
            <a:ext cx="5344830" cy="1681493"/>
          </a:xfrm>
        </p:spPr>
        <p:txBody>
          <a:bodyPr>
            <a:normAutofit fontScale="25000" lnSpcReduction="20000"/>
          </a:bodyPr>
          <a:lstStyle/>
          <a:p>
            <a:pPr algn="l"/>
            <a:endParaRPr lang="ru-RU" sz="4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ПЕРВОМ ЭТАПЕ МЫ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Обсуждаем все ваши пожелания, анализируем примеры интерьеров, которые вам нравятся. Заполняем подробную анкету, на основе которой составляется техническое задание. Проводим замера и фотофиксацию, создаем обмерный план.</a:t>
            </a:r>
          </a:p>
          <a:p>
            <a:pPr algn="l"/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2065917" y="621228"/>
            <a:ext cx="248424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ИССЛЕДОВАНИЕ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pic>
        <p:nvPicPr>
          <p:cNvPr id="9" name="object 4">
            <a:extLst>
              <a:ext uri="{FF2B5EF4-FFF2-40B4-BE49-F238E27FC236}">
                <a16:creationId xmlns:a16="http://schemas.microsoft.com/office/drawing/2014/main" id="{C140B222-F357-800A-DA6F-866FC7C70F1C}"/>
              </a:ext>
            </a:extLst>
          </p:cNvPr>
          <p:cNvPicPr/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-28000" contrast="-10000"/>
                    </a14:imgEffect>
                  </a14:imgLayer>
                </a14:imgProps>
              </a:ext>
            </a:extLst>
          </a:blip>
          <a:srcRect l="41426" t="12019" r="-18922" b="416"/>
          <a:stretch/>
        </p:blipFill>
        <p:spPr>
          <a:xfrm>
            <a:off x="-1" y="404407"/>
            <a:ext cx="981737" cy="9007835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70AD96FF-57B3-CE6F-2EF8-BC8EAAB2EB35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-35000" contrast="-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25" t="9919" r="16751" b="33907"/>
          <a:stretch/>
        </p:blipFill>
        <p:spPr>
          <a:xfrm>
            <a:off x="705583" y="3535645"/>
            <a:ext cx="5683656" cy="3137790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890494" y="7159696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СОСТАВЛЯЕМ ГРАФИК РАЗРАБОТКИ ДИЗАЙН-ПРОЕКТА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 котором обозначены временные рамки работ над каждым отдельным этапом.</a:t>
            </a:r>
          </a:p>
          <a:p>
            <a:pPr algn="l"/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28826020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2134" y="1563905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этом этапе вы получите на выбор несколько вариантов удачных и логичных планировок. Эргономичная планировка — основа комфортного пространства. </a:t>
            </a:r>
          </a:p>
          <a:p>
            <a:pPr algn="l"/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047187" y="775343"/>
            <a:ext cx="493152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ПРОЕКТИРОВАНИЕ ПРОСТРАНСТВА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452134" y="7217343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 прорабатываем пространство с учетом всех пожеланий клиента, продумываем функциональность каждого квадратного метра.</a:t>
            </a:r>
          </a:p>
          <a:p>
            <a:pPr algn="l"/>
            <a:endParaRPr lang="ru-RU" sz="1400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3927B93-3C9E-FB84-FA43-D8BBF4879DD0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b="28273"/>
          <a:stretch/>
        </p:blipFill>
        <p:spPr>
          <a:xfrm>
            <a:off x="0" y="3012270"/>
            <a:ext cx="6405866" cy="3617130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-10557" y="3012270"/>
            <a:ext cx="6421699" cy="3617130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14984986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6084" y="1438214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этом этапе вы получите </a:t>
            </a:r>
            <a:r>
              <a:rPr lang="ru-RU" dirty="0">
                <a:solidFill>
                  <a:srgbClr val="000000"/>
                </a:solidFill>
                <a:latin typeface="wfont_e6d6c1_6ba07fb4480b47deab3588518dfd9220"/>
                <a:cs typeface="Calibri" panose="020F0502020204030204" pitchFamily="34" charset="0"/>
              </a:rPr>
              <a:t>э</a:t>
            </a: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скизное воплощение идеи</a:t>
            </a: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237999" y="741916"/>
            <a:ext cx="474040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0325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500" b="1" dirty="0">
                <a:solidFill>
                  <a:schemeClr val="bg1"/>
                </a:solidFill>
                <a:latin typeface="Calibri Light"/>
                <a:cs typeface="Calibri Light"/>
              </a:rPr>
              <a:t>КОНЦЕПТУАЛЬНОЕ РЕШЕНИЕ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377156" y="7263592"/>
            <a:ext cx="6044543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Дизайн-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wfont_e6d6c1_6ba07fb4480b47deab3588518dfd9220"/>
              </a:rPr>
              <a:t>борды</a:t>
            </a: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 (фотоколлажи) основных помещений, на которых представлены мебель, светильники, ковры, отделочные материалы для пола и стен, кухонное  и сантехническое оборудование.</a:t>
            </a:r>
            <a:endParaRPr lang="ru-RU" sz="140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1A50809-C236-37F5-6110-256887D0060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2808685"/>
            <a:ext cx="6414384" cy="4011215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0" y="2822692"/>
            <a:ext cx="6421699" cy="3997207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5731767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0284" y="1539495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этом этапе вы получаете «фотографию» вашего пространства.</a:t>
            </a: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2021865" y="691190"/>
            <a:ext cx="2492731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ВИЗУАЛИЗАЦИЯ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570595" y="7556101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3D визуализация поможет  увидеть  во всех деталях. Эта технология дает возможность применить к интерьеру различные цвета, материалы и фактуры и выбрать именно те сочетания, которые будут наиболее удачными, и убедиться, что Вы сделали правильный выбор.</a:t>
            </a:r>
            <a:endParaRPr lang="ru-RU" sz="140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9F285BD-7CBF-C2A2-29B3-89AC690F504D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131"/>
          <a:stretch/>
        </p:blipFill>
        <p:spPr>
          <a:xfrm>
            <a:off x="0" y="2688657"/>
            <a:ext cx="6405866" cy="4721481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0" y="2678218"/>
            <a:ext cx="6421699" cy="4731920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32708098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6084" y="1333465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000000"/>
                </a:solidFill>
                <a:latin typeface="wfont_e6d6c1_6ba07fb4480b47deab3588518dfd9220"/>
              </a:rPr>
              <a:t>Здесь дизайн превращается в чертежи, которые необходимы для полноценной и правильной реализации дизайна.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095375" y="691190"/>
            <a:ext cx="424815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РАБОЧАЯ ДОКУМЕНТАЦИЯ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570595" y="7957544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000000"/>
                </a:solidFill>
                <a:latin typeface="wfont_e6d6c1_6ba07fb4480b47deab3588518dfd9220"/>
              </a:rPr>
              <a:t>Рабочая документация – подробная инструкция для строителей</a:t>
            </a:r>
            <a:endParaRPr lang="ru-RU" sz="1400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F0770A8-6961-602C-AA6D-6252C690C4D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0665" y="2559327"/>
            <a:ext cx="3717544" cy="3057525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2BCF670B-E0B9-56B2-5D0A-453359D0915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48581" y="2266235"/>
            <a:ext cx="3196357" cy="3919152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B1B9DC31-C0D1-9D6D-7A94-93CBBCB5AA7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696591" y="4905236"/>
            <a:ext cx="4387186" cy="2636160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26142" y="2231665"/>
            <a:ext cx="6421699" cy="5300130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10786635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8009" y="1684362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000000"/>
                </a:solidFill>
                <a:latin typeface="wfont_e6d6c1_6ba07fb4480b47deab3588518dfd9220"/>
              </a:rPr>
              <a:t>Так же вы получите ведомость отделочных материалов, мебели и освещения, которые мы запланируем с учетом вашего бюджета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194681" y="818213"/>
            <a:ext cx="426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chemeClr val="bg1"/>
                </a:solidFill>
                <a:latin typeface="Calibri Light"/>
                <a:cs typeface="Calibri Light"/>
              </a:rPr>
              <a:t>ТАБЛИЦА КОМПЛЕКТАЦИИ</a:t>
            </a:r>
            <a:endParaRPr lang="ru-RU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250697" y="7499332"/>
            <a:ext cx="6155169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000000"/>
                </a:solidFill>
                <a:latin typeface="wfont_e6d6c1_6ba07fb4480b47deab3588518dfd9220"/>
              </a:rPr>
              <a:t> Это таблица с перечнем всей необходимой информацией (объемы, артикулы, производители) понадобится при подборе и закупке всех элементов.</a:t>
            </a:r>
            <a:endParaRPr lang="ru-RU" sz="140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B93F2AA-934A-C1E9-93CC-1C645F1E871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2931870"/>
            <a:ext cx="6405866" cy="4010441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26142" y="2931870"/>
            <a:ext cx="6421699" cy="401044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12430106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" name="object 2">
            <a:extLst>
              <a:ext uri="{FF2B5EF4-FFF2-40B4-BE49-F238E27FC236}">
                <a16:creationId xmlns:a16="http://schemas.microsoft.com/office/drawing/2014/main" id="{BC1DDBC6-EDC2-15B1-5A59-CF909446254A}"/>
              </a:ext>
            </a:extLst>
          </p:cNvPr>
          <p:cNvSpPr txBox="1"/>
          <p:nvPr/>
        </p:nvSpPr>
        <p:spPr>
          <a:xfrm>
            <a:off x="403860" y="975781"/>
            <a:ext cx="6050275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489075">
              <a:lnSpc>
                <a:spcPct val="100000"/>
              </a:lnSpc>
            </a:pPr>
            <a:r>
              <a:rPr lang="ru-RU" b="1" dirty="0">
                <a:solidFill>
                  <a:srgbClr val="7F7F7F"/>
                </a:solidFill>
                <a:latin typeface="Calibri"/>
                <a:cs typeface="Calibri"/>
              </a:rPr>
              <a:t>Проект «Черная Жемчужина»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3" name="object 2">
            <a:extLst>
              <a:ext uri="{FF2B5EF4-FFF2-40B4-BE49-F238E27FC236}">
                <a16:creationId xmlns:a16="http://schemas.microsoft.com/office/drawing/2014/main" id="{C9A05581-25C1-8FE4-3C5C-6446FD993716}"/>
              </a:ext>
            </a:extLst>
          </p:cNvPr>
          <p:cNvSpPr txBox="1"/>
          <p:nvPr/>
        </p:nvSpPr>
        <p:spPr>
          <a:xfrm>
            <a:off x="1335584" y="578348"/>
            <a:ext cx="6050275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489075">
              <a:lnSpc>
                <a:spcPct val="100000"/>
              </a:lnSpc>
            </a:pPr>
            <a:r>
              <a:rPr lang="ru-RU" b="1" dirty="0">
                <a:solidFill>
                  <a:srgbClr val="7F7F7F"/>
                </a:solidFill>
                <a:latin typeface="Calibri"/>
                <a:cs typeface="Calibri"/>
              </a:rPr>
              <a:t>РАБОТЫ</a:t>
            </a:r>
            <a:endParaRPr sz="1800" dirty="0">
              <a:latin typeface="Calibri"/>
              <a:cs typeface="Calibri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462E38A-8C04-3D13-2987-BB0BF520924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932" y="1346916"/>
            <a:ext cx="3156192" cy="2504914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81576EC-2357-C773-8326-8003EE6C5B48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35"/>
          <a:stretch/>
        </p:blipFill>
        <p:spPr>
          <a:xfrm>
            <a:off x="2886407" y="3997793"/>
            <a:ext cx="2948627" cy="2752995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94E4AF5B-F1FB-355A-C3AE-764EFCED730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373" y="6913841"/>
            <a:ext cx="2948627" cy="2585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96129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" name="object 2">
            <a:extLst>
              <a:ext uri="{FF2B5EF4-FFF2-40B4-BE49-F238E27FC236}">
                <a16:creationId xmlns:a16="http://schemas.microsoft.com/office/drawing/2014/main" id="{BC1DDBC6-EDC2-15B1-5A59-CF909446254A}"/>
              </a:ext>
            </a:extLst>
          </p:cNvPr>
          <p:cNvSpPr txBox="1"/>
          <p:nvPr/>
        </p:nvSpPr>
        <p:spPr>
          <a:xfrm>
            <a:off x="403860" y="975781"/>
            <a:ext cx="6050275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489075">
              <a:lnSpc>
                <a:spcPct val="100000"/>
              </a:lnSpc>
            </a:pPr>
            <a:r>
              <a:rPr lang="ru-RU" b="1" dirty="0">
                <a:solidFill>
                  <a:srgbClr val="7F7F7F"/>
                </a:solidFill>
                <a:latin typeface="Calibri"/>
                <a:cs typeface="Calibri"/>
              </a:rPr>
              <a:t>Проект «Черная Жемчужина»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3" name="object 2">
            <a:extLst>
              <a:ext uri="{FF2B5EF4-FFF2-40B4-BE49-F238E27FC236}">
                <a16:creationId xmlns:a16="http://schemas.microsoft.com/office/drawing/2014/main" id="{C9A05581-25C1-8FE4-3C5C-6446FD993716}"/>
              </a:ext>
            </a:extLst>
          </p:cNvPr>
          <p:cNvSpPr txBox="1"/>
          <p:nvPr/>
        </p:nvSpPr>
        <p:spPr>
          <a:xfrm>
            <a:off x="1335584" y="578348"/>
            <a:ext cx="6050275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489075">
              <a:lnSpc>
                <a:spcPct val="100000"/>
              </a:lnSpc>
            </a:pPr>
            <a:r>
              <a:rPr lang="ru-RU" b="1" dirty="0">
                <a:solidFill>
                  <a:srgbClr val="7F7F7F"/>
                </a:solidFill>
                <a:latin typeface="Calibri"/>
                <a:cs typeface="Calibri"/>
              </a:rPr>
              <a:t>РАБОТЫ</a:t>
            </a:r>
            <a:endParaRPr sz="1800" dirty="0">
              <a:latin typeface="Calibri"/>
              <a:cs typeface="Calibri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2FB72B1-707E-DD24-C049-B8F04A4743F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786" y="1491990"/>
            <a:ext cx="3274089" cy="262768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4549F97D-584D-9268-DD64-0A000645EEA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6461" y="3391574"/>
            <a:ext cx="2381799" cy="3402400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027B3669-BCCB-6FBC-1903-4DC21F61365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697" y="6537260"/>
            <a:ext cx="3308133" cy="274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4286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" name="object 2">
            <a:extLst>
              <a:ext uri="{FF2B5EF4-FFF2-40B4-BE49-F238E27FC236}">
                <a16:creationId xmlns:a16="http://schemas.microsoft.com/office/drawing/2014/main" id="{BC1DDBC6-EDC2-15B1-5A59-CF909446254A}"/>
              </a:ext>
            </a:extLst>
          </p:cNvPr>
          <p:cNvSpPr txBox="1"/>
          <p:nvPr/>
        </p:nvSpPr>
        <p:spPr>
          <a:xfrm>
            <a:off x="403860" y="975781"/>
            <a:ext cx="6050275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489075">
              <a:lnSpc>
                <a:spcPct val="100000"/>
              </a:lnSpc>
            </a:pPr>
            <a:r>
              <a:rPr lang="ru-RU" b="1" dirty="0">
                <a:solidFill>
                  <a:srgbClr val="7F7F7F"/>
                </a:solidFill>
                <a:latin typeface="Calibri"/>
                <a:cs typeface="Calibri"/>
              </a:rPr>
              <a:t>Проект «Черная Жемчужина»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3" name="object 2">
            <a:extLst>
              <a:ext uri="{FF2B5EF4-FFF2-40B4-BE49-F238E27FC236}">
                <a16:creationId xmlns:a16="http://schemas.microsoft.com/office/drawing/2014/main" id="{C9A05581-25C1-8FE4-3C5C-6446FD993716}"/>
              </a:ext>
            </a:extLst>
          </p:cNvPr>
          <p:cNvSpPr txBox="1"/>
          <p:nvPr/>
        </p:nvSpPr>
        <p:spPr>
          <a:xfrm>
            <a:off x="1335584" y="578348"/>
            <a:ext cx="6050275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489075">
              <a:lnSpc>
                <a:spcPct val="100000"/>
              </a:lnSpc>
            </a:pPr>
            <a:r>
              <a:rPr lang="ru-RU" b="1" dirty="0">
                <a:solidFill>
                  <a:srgbClr val="7F7F7F"/>
                </a:solidFill>
                <a:latin typeface="Calibri"/>
                <a:cs typeface="Calibri"/>
              </a:rPr>
              <a:t>РАБОТЫ</a:t>
            </a:r>
            <a:endParaRPr sz="1800" dirty="0">
              <a:latin typeface="Calibri"/>
              <a:cs typeface="Calibri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0518FD9-D16C-FB30-E4F1-C3556DDB68E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60" y="1635309"/>
            <a:ext cx="3429000" cy="2332653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EBFBEFD-2DA3-6D24-37EA-D25F234C808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9843" y="4168522"/>
            <a:ext cx="2251931" cy="3079516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8DD7DC62-B3E2-9BB5-87D3-6317143A8C4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60" y="6257689"/>
            <a:ext cx="2755232" cy="2959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1056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" name="object 2">
            <a:extLst>
              <a:ext uri="{FF2B5EF4-FFF2-40B4-BE49-F238E27FC236}">
                <a16:creationId xmlns:a16="http://schemas.microsoft.com/office/drawing/2014/main" id="{BC1DDBC6-EDC2-15B1-5A59-CF909446254A}"/>
              </a:ext>
            </a:extLst>
          </p:cNvPr>
          <p:cNvSpPr txBox="1"/>
          <p:nvPr/>
        </p:nvSpPr>
        <p:spPr>
          <a:xfrm>
            <a:off x="403860" y="975781"/>
            <a:ext cx="6050275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489075">
              <a:lnSpc>
                <a:spcPct val="100000"/>
              </a:lnSpc>
            </a:pPr>
            <a:r>
              <a:rPr lang="ru-RU" b="1" dirty="0">
                <a:solidFill>
                  <a:srgbClr val="7F7F7F"/>
                </a:solidFill>
                <a:latin typeface="Calibri"/>
                <a:cs typeface="Calibri"/>
              </a:rPr>
              <a:t>Проект «Ванильный десерт»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3" name="object 2">
            <a:extLst>
              <a:ext uri="{FF2B5EF4-FFF2-40B4-BE49-F238E27FC236}">
                <a16:creationId xmlns:a16="http://schemas.microsoft.com/office/drawing/2014/main" id="{C9A05581-25C1-8FE4-3C5C-6446FD993716}"/>
              </a:ext>
            </a:extLst>
          </p:cNvPr>
          <p:cNvSpPr txBox="1"/>
          <p:nvPr/>
        </p:nvSpPr>
        <p:spPr>
          <a:xfrm>
            <a:off x="1335584" y="578348"/>
            <a:ext cx="6050275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489075">
              <a:lnSpc>
                <a:spcPct val="100000"/>
              </a:lnSpc>
            </a:pPr>
            <a:r>
              <a:rPr lang="ru-RU" b="1" dirty="0">
                <a:solidFill>
                  <a:srgbClr val="7F7F7F"/>
                </a:solidFill>
                <a:latin typeface="Calibri"/>
                <a:cs typeface="Calibri"/>
              </a:rPr>
              <a:t>РАБОТЫ</a:t>
            </a:r>
            <a:endParaRPr sz="1800" dirty="0">
              <a:latin typeface="Calibri"/>
              <a:cs typeface="Calibri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13418D0-3AEE-DC50-0224-303DE069429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348" y="1570619"/>
            <a:ext cx="3429000" cy="257175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958F0253-7BA5-F2B9-F37D-B5911A5733A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348" y="6527990"/>
            <a:ext cx="2753470" cy="2753470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59142BED-743F-A280-1D48-BCDE1ED2D63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7164" y="4410314"/>
            <a:ext cx="2777290" cy="2221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40628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" name="object 2">
            <a:extLst>
              <a:ext uri="{FF2B5EF4-FFF2-40B4-BE49-F238E27FC236}">
                <a16:creationId xmlns:a16="http://schemas.microsoft.com/office/drawing/2014/main" id="{BC1DDBC6-EDC2-15B1-5A59-CF909446254A}"/>
              </a:ext>
            </a:extLst>
          </p:cNvPr>
          <p:cNvSpPr txBox="1"/>
          <p:nvPr/>
        </p:nvSpPr>
        <p:spPr>
          <a:xfrm>
            <a:off x="403860" y="975781"/>
            <a:ext cx="6050275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489075">
              <a:lnSpc>
                <a:spcPct val="100000"/>
              </a:lnSpc>
            </a:pPr>
            <a:r>
              <a:rPr lang="ru-RU" b="1" dirty="0">
                <a:solidFill>
                  <a:srgbClr val="7F7F7F"/>
                </a:solidFill>
                <a:latin typeface="Calibri"/>
                <a:cs typeface="Calibri"/>
              </a:rPr>
              <a:t>Проект «Туманное утро»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3" name="object 2">
            <a:extLst>
              <a:ext uri="{FF2B5EF4-FFF2-40B4-BE49-F238E27FC236}">
                <a16:creationId xmlns:a16="http://schemas.microsoft.com/office/drawing/2014/main" id="{C9A05581-25C1-8FE4-3C5C-6446FD993716}"/>
              </a:ext>
            </a:extLst>
          </p:cNvPr>
          <p:cNvSpPr txBox="1"/>
          <p:nvPr/>
        </p:nvSpPr>
        <p:spPr>
          <a:xfrm>
            <a:off x="1335584" y="578348"/>
            <a:ext cx="6050275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489075">
              <a:lnSpc>
                <a:spcPct val="100000"/>
              </a:lnSpc>
            </a:pPr>
            <a:r>
              <a:rPr lang="ru-RU" b="1" dirty="0">
                <a:solidFill>
                  <a:srgbClr val="7F7F7F"/>
                </a:solidFill>
                <a:latin typeface="Calibri"/>
                <a:cs typeface="Calibri"/>
              </a:rPr>
              <a:t>РАБОТЫ</a:t>
            </a:r>
            <a:endParaRPr sz="1800" dirty="0">
              <a:latin typeface="Calibri"/>
              <a:cs typeface="Calibri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AACC753-CB82-334E-541B-D24546F659F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595" y="1471587"/>
            <a:ext cx="3594630" cy="2001891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43249FFF-B42B-B146-143D-0259FC7117C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977" y="6512664"/>
            <a:ext cx="3268797" cy="2463946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29791920-0184-7035-4028-9665758616E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6151" y="3804104"/>
            <a:ext cx="4390111" cy="2463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13141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" name="object 2">
            <a:extLst>
              <a:ext uri="{FF2B5EF4-FFF2-40B4-BE49-F238E27FC236}">
                <a16:creationId xmlns:a16="http://schemas.microsoft.com/office/drawing/2014/main" id="{BC1DDBC6-EDC2-15B1-5A59-CF909446254A}"/>
              </a:ext>
            </a:extLst>
          </p:cNvPr>
          <p:cNvSpPr txBox="1"/>
          <p:nvPr/>
        </p:nvSpPr>
        <p:spPr>
          <a:xfrm>
            <a:off x="403860" y="975781"/>
            <a:ext cx="6050275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489075">
              <a:lnSpc>
                <a:spcPct val="100000"/>
              </a:lnSpc>
            </a:pPr>
            <a:r>
              <a:rPr lang="ru-RU" b="1" dirty="0">
                <a:solidFill>
                  <a:srgbClr val="7F7F7F"/>
                </a:solidFill>
                <a:latin typeface="Calibri"/>
                <a:cs typeface="Calibri"/>
              </a:rPr>
              <a:t>Проект «Туманное утро»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3" name="object 2">
            <a:extLst>
              <a:ext uri="{FF2B5EF4-FFF2-40B4-BE49-F238E27FC236}">
                <a16:creationId xmlns:a16="http://schemas.microsoft.com/office/drawing/2014/main" id="{C9A05581-25C1-8FE4-3C5C-6446FD993716}"/>
              </a:ext>
            </a:extLst>
          </p:cNvPr>
          <p:cNvSpPr txBox="1"/>
          <p:nvPr/>
        </p:nvSpPr>
        <p:spPr>
          <a:xfrm>
            <a:off x="1335584" y="578348"/>
            <a:ext cx="6050275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489075">
              <a:lnSpc>
                <a:spcPct val="100000"/>
              </a:lnSpc>
            </a:pPr>
            <a:r>
              <a:rPr lang="ru-RU" b="1" dirty="0">
                <a:solidFill>
                  <a:srgbClr val="7F7F7F"/>
                </a:solidFill>
                <a:latin typeface="Calibri"/>
                <a:cs typeface="Calibri"/>
              </a:rPr>
              <a:t>РАБОТЫ</a:t>
            </a:r>
            <a:endParaRPr sz="1800" dirty="0">
              <a:latin typeface="Calibri"/>
              <a:cs typeface="Calibri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702C429-F5F5-1FA7-C484-F98AE7CE0DA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616" y="1592736"/>
            <a:ext cx="4361614" cy="2463946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9746EFC7-5A48-A49B-D44D-95A18810D43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2418" y="4298534"/>
            <a:ext cx="4381971" cy="2463946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AAA69FB2-2422-87A4-4477-FBE4FC4F274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595" y="6932458"/>
            <a:ext cx="4457805" cy="2477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79982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" name="object 2">
            <a:extLst>
              <a:ext uri="{FF2B5EF4-FFF2-40B4-BE49-F238E27FC236}">
                <a16:creationId xmlns:a16="http://schemas.microsoft.com/office/drawing/2014/main" id="{BC1DDBC6-EDC2-15B1-5A59-CF909446254A}"/>
              </a:ext>
            </a:extLst>
          </p:cNvPr>
          <p:cNvSpPr txBox="1"/>
          <p:nvPr/>
        </p:nvSpPr>
        <p:spPr>
          <a:xfrm>
            <a:off x="885163" y="914737"/>
            <a:ext cx="6050275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489075">
              <a:lnSpc>
                <a:spcPct val="100000"/>
              </a:lnSpc>
            </a:pPr>
            <a:r>
              <a:rPr lang="ru-RU" b="1" dirty="0">
                <a:solidFill>
                  <a:srgbClr val="7F7F7F"/>
                </a:solidFill>
                <a:latin typeface="Calibri"/>
                <a:cs typeface="Calibri"/>
              </a:rPr>
              <a:t>Проект «Бавария»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3" name="object 2">
            <a:extLst>
              <a:ext uri="{FF2B5EF4-FFF2-40B4-BE49-F238E27FC236}">
                <a16:creationId xmlns:a16="http://schemas.microsoft.com/office/drawing/2014/main" id="{C9A05581-25C1-8FE4-3C5C-6446FD993716}"/>
              </a:ext>
            </a:extLst>
          </p:cNvPr>
          <p:cNvSpPr txBox="1"/>
          <p:nvPr/>
        </p:nvSpPr>
        <p:spPr>
          <a:xfrm>
            <a:off x="1335584" y="578348"/>
            <a:ext cx="6050275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489075">
              <a:lnSpc>
                <a:spcPct val="100000"/>
              </a:lnSpc>
            </a:pPr>
            <a:r>
              <a:rPr lang="ru-RU" b="1" dirty="0">
                <a:solidFill>
                  <a:srgbClr val="7F7F7F"/>
                </a:solidFill>
                <a:latin typeface="Calibri"/>
                <a:cs typeface="Calibri"/>
              </a:rPr>
              <a:t>РАБОТЫ</a:t>
            </a:r>
            <a:endParaRPr sz="1800" dirty="0">
              <a:latin typeface="Calibri"/>
              <a:cs typeface="Calibri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864DC18-F9DC-25ED-D1EB-366A4DD0902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711" y="1572334"/>
            <a:ext cx="2541045" cy="3380666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3CFF735-ACCA-E344-1EDE-21928962B19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1013" y="3561656"/>
            <a:ext cx="2502568" cy="3127698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E929516F-CE35-880E-A4BD-558A5358E11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595" y="5541766"/>
            <a:ext cx="2409820" cy="3529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601769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8" name="object 2">
            <a:extLst>
              <a:ext uri="{FF2B5EF4-FFF2-40B4-BE49-F238E27FC236}">
                <a16:creationId xmlns:a16="http://schemas.microsoft.com/office/drawing/2014/main" id="{09106986-3911-372A-0E54-16450CB79D8C}"/>
              </a:ext>
            </a:extLst>
          </p:cNvPr>
          <p:cNvSpPr txBox="1"/>
          <p:nvPr/>
        </p:nvSpPr>
        <p:spPr>
          <a:xfrm>
            <a:off x="570595" y="2423011"/>
            <a:ext cx="5711871" cy="71096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3335">
              <a:lnSpc>
                <a:spcPct val="100000"/>
              </a:lnSpc>
            </a:pPr>
            <a:r>
              <a:rPr sz="1400" b="1" dirty="0" err="1">
                <a:solidFill>
                  <a:schemeClr val="bg1"/>
                </a:solidFill>
                <a:latin typeface="Calibri"/>
                <a:cs typeface="Calibri"/>
              </a:rPr>
              <a:t>Важно</a:t>
            </a:r>
            <a:r>
              <a:rPr sz="1400" b="1" dirty="0">
                <a:solidFill>
                  <a:schemeClr val="bg1"/>
                </a:solidFill>
                <a:latin typeface="Calibri"/>
                <a:cs typeface="Calibri"/>
              </a:rPr>
              <a:t> для наших клиентов — важно для нас:</a:t>
            </a:r>
            <a:endParaRPr sz="1400" dirty="0">
              <a:solidFill>
                <a:schemeClr val="bg1"/>
              </a:solidFill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Эксклюзивный и авторский дизайн проект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4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119380" indent="-106045">
              <a:lnSpc>
                <a:spcPct val="100000"/>
              </a:lnSpc>
              <a:buFont typeface="Calibri"/>
              <a:buChar char="-"/>
              <a:tabLst>
                <a:tab pos="120014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Экспертность  в индивидуальных Дизайн решениях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Индивидуальный подход к каждому клиенту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100% экономия вашего времени и сил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Грамотная и проработанная рабочая документация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119380" indent="-106045">
              <a:lnSpc>
                <a:spcPct val="100000"/>
              </a:lnSpc>
              <a:buFont typeface="Calibri"/>
              <a:buChar char="-"/>
              <a:tabLst>
                <a:tab pos="120014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Согласование  всех этапов проекта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Комплектация проектов с выгодными условиями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Авторское сопровождение проектов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Технический надзор за проектом</a:t>
            </a:r>
          </a:p>
          <a:p>
            <a:pPr>
              <a:lnSpc>
                <a:spcPct val="100000"/>
              </a:lnSpc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90170" indent="-74295">
              <a:lnSpc>
                <a:spcPct val="100000"/>
              </a:lnSpc>
              <a:buFont typeface="Calibri"/>
              <a:buChar char="-"/>
              <a:tabLst>
                <a:tab pos="9080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Больше 17 лет о</a:t>
            </a:r>
            <a:r>
              <a:rPr sz="1400" spc="-5" dirty="0">
                <a:solidFill>
                  <a:schemeClr val="bg1"/>
                </a:solidFill>
                <a:latin typeface="Calibri"/>
                <a:cs typeface="Calibri"/>
              </a:rPr>
              <a:t>п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ыта работы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8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6995" indent="-74295">
              <a:lnSpc>
                <a:spcPct val="100000"/>
              </a:lnSpc>
              <a:buFont typeface="Calibri"/>
              <a:buChar char="-"/>
              <a:tabLst>
                <a:tab pos="87630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Больше</a:t>
            </a:r>
            <a:r>
              <a:rPr sz="1400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7000 м2 реализованных проектов</a:t>
            </a: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9A66BFBA-2949-C2ED-3A67-2E61ADE44E0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7372" y="514241"/>
            <a:ext cx="1278199" cy="1280710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53FB9C30-BEA1-B94C-EEED-0E5D81D8DC54}"/>
              </a:ext>
            </a:extLst>
          </p:cNvPr>
          <p:cNvSpPr txBox="1"/>
          <p:nvPr/>
        </p:nvSpPr>
        <p:spPr>
          <a:xfrm>
            <a:off x="1545522" y="1906319"/>
            <a:ext cx="441421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 нами удобно работать:</a:t>
            </a:r>
          </a:p>
        </p:txBody>
      </p:sp>
    </p:spTree>
    <p:extLst>
      <p:ext uri="{BB962C8B-B14F-4D97-AF65-F5344CB8AC3E}">
        <p14:creationId xmlns:p14="http://schemas.microsoft.com/office/powerpoint/2010/main" val="355999599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9A66BFBA-2949-C2ED-3A67-2E61ADE44E0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7372" y="514241"/>
            <a:ext cx="1278199" cy="1280710"/>
          </a:xfrm>
          <a:prstGeom prst="rect">
            <a:avLst/>
          </a:prstGeom>
        </p:spPr>
      </p:pic>
      <p:sp>
        <p:nvSpPr>
          <p:cNvPr id="2" name="object 2">
            <a:extLst>
              <a:ext uri="{FF2B5EF4-FFF2-40B4-BE49-F238E27FC236}">
                <a16:creationId xmlns:a16="http://schemas.microsoft.com/office/drawing/2014/main" id="{55844F5B-8DE2-8E4A-1302-2CFB723B16A0}"/>
              </a:ext>
            </a:extLst>
          </p:cNvPr>
          <p:cNvSpPr txBox="1"/>
          <p:nvPr/>
        </p:nvSpPr>
        <p:spPr>
          <a:xfrm>
            <a:off x="2134101" y="2211174"/>
            <a:ext cx="2364740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dirty="0">
                <a:solidFill>
                  <a:schemeClr val="bg1"/>
                </a:solidFill>
                <a:latin typeface="Calibri"/>
                <a:cs typeface="Calibri"/>
              </a:rPr>
              <a:t>Начало сотрудничества</a:t>
            </a:r>
            <a:endParaRPr sz="18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FC669673-812F-E28A-8E72-55E5C10B60B9}"/>
              </a:ext>
            </a:extLst>
          </p:cNvPr>
          <p:cNvSpPr txBox="1"/>
          <p:nvPr/>
        </p:nvSpPr>
        <p:spPr>
          <a:xfrm>
            <a:off x="1820552" y="2847133"/>
            <a:ext cx="189230" cy="11951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200" dirty="0">
                <a:solidFill>
                  <a:schemeClr val="bg1"/>
                </a:solidFill>
                <a:latin typeface="Calibri"/>
                <a:cs typeface="Calibri"/>
              </a:rPr>
              <a:t>1</a:t>
            </a:r>
            <a:endParaRPr sz="2200">
              <a:solidFill>
                <a:schemeClr val="bg1"/>
              </a:solidFill>
              <a:latin typeface="Calibri"/>
              <a:cs typeface="Calibri"/>
            </a:endParaRPr>
          </a:p>
          <a:p>
            <a:pPr marL="33655">
              <a:lnSpc>
                <a:spcPct val="100000"/>
              </a:lnSpc>
              <a:spcBef>
                <a:spcPts val="650"/>
              </a:spcBef>
            </a:pPr>
            <a:r>
              <a:rPr sz="2200" dirty="0">
                <a:solidFill>
                  <a:schemeClr val="bg1"/>
                </a:solidFill>
                <a:latin typeface="Calibri"/>
                <a:cs typeface="Calibri"/>
              </a:rPr>
              <a:t>2</a:t>
            </a:r>
            <a:endParaRPr sz="2200">
              <a:solidFill>
                <a:schemeClr val="bg1"/>
              </a:solidFill>
              <a:latin typeface="Calibri"/>
              <a:cs typeface="Calibri"/>
            </a:endParaRPr>
          </a:p>
          <a:p>
            <a:pPr marL="34290">
              <a:lnSpc>
                <a:spcPct val="100000"/>
              </a:lnSpc>
              <a:spcBef>
                <a:spcPts val="695"/>
              </a:spcBef>
            </a:pPr>
            <a:r>
              <a:rPr sz="2200" dirty="0">
                <a:solidFill>
                  <a:schemeClr val="bg1"/>
                </a:solidFill>
                <a:latin typeface="Calibri"/>
                <a:cs typeface="Calibri"/>
              </a:rPr>
              <a:t>3</a:t>
            </a:r>
            <a:endParaRPr sz="22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FFB254DC-32B9-BF46-D859-E8F40183CACC}"/>
              </a:ext>
            </a:extLst>
          </p:cNvPr>
          <p:cNvSpPr txBox="1"/>
          <p:nvPr/>
        </p:nvSpPr>
        <p:spPr>
          <a:xfrm>
            <a:off x="2396815" y="3384165"/>
            <a:ext cx="135001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Вы вносите аванс</a:t>
            </a:r>
            <a:endParaRPr sz="14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DB3133D1-B3AB-C535-9ED6-5C9FD114086E}"/>
              </a:ext>
            </a:extLst>
          </p:cNvPr>
          <p:cNvSpPr txBox="1"/>
          <p:nvPr/>
        </p:nvSpPr>
        <p:spPr>
          <a:xfrm>
            <a:off x="2380622" y="3777103"/>
            <a:ext cx="233934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Дизайнер приступает к работе</a:t>
            </a:r>
            <a:endParaRPr sz="14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D63FBC25-2862-F8CE-54C5-B5D0DF5D1B1A}"/>
              </a:ext>
            </a:extLst>
          </p:cNvPr>
          <p:cNvSpPr txBox="1"/>
          <p:nvPr/>
        </p:nvSpPr>
        <p:spPr>
          <a:xfrm>
            <a:off x="2406022" y="2904397"/>
            <a:ext cx="153479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Заключаем договор</a:t>
            </a:r>
            <a:endParaRPr sz="14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1A156F91-2A90-D329-9FB9-59DAD3823857}"/>
              </a:ext>
            </a:extLst>
          </p:cNvPr>
          <p:cNvSpPr txBox="1"/>
          <p:nvPr/>
        </p:nvSpPr>
        <p:spPr>
          <a:xfrm>
            <a:off x="1547976" y="4493066"/>
            <a:ext cx="3716420" cy="2305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 dirty="0">
                <a:solidFill>
                  <a:schemeClr val="bg1"/>
                </a:solidFill>
                <a:latin typeface="Calibri"/>
                <a:cs typeface="Calibri"/>
              </a:rPr>
              <a:t>Полина Чапланова</a:t>
            </a:r>
            <a:endParaRPr sz="1400" dirty="0">
              <a:solidFill>
                <a:schemeClr val="bg1"/>
              </a:solidFill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55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Руководитель студии POLINAC CHAPLANOVA DESIGN</a:t>
            </a:r>
          </a:p>
          <a:p>
            <a:pPr>
              <a:lnSpc>
                <a:spcPct val="100000"/>
              </a:lnSpc>
            </a:pPr>
            <a:endParaRPr sz="11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7"/>
              </a:spcBef>
            </a:pPr>
            <a:endParaRPr sz="9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R="8890" algn="ctr">
              <a:lnSpc>
                <a:spcPct val="100000"/>
              </a:lnSpc>
            </a:pPr>
            <a:r>
              <a:rPr sz="1400" b="1" dirty="0">
                <a:solidFill>
                  <a:schemeClr val="bg1"/>
                </a:solidFill>
                <a:latin typeface="Calibri"/>
                <a:cs typeface="Calibri"/>
              </a:rPr>
              <a:t>Контакты для связи:</a:t>
            </a:r>
            <a:endParaRPr sz="14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R="8890" algn="ctr">
              <a:lnSpc>
                <a:spcPct val="100000"/>
              </a:lnSpc>
              <a:spcBef>
                <a:spcPts val="250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+7 (903) 792 34 98</a:t>
            </a:r>
          </a:p>
          <a:p>
            <a:pPr marR="10160" algn="ctr">
              <a:lnSpc>
                <a:spcPct val="100000"/>
              </a:lnSpc>
              <a:spcBef>
                <a:spcPts val="175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polinachaplanova@bk.ru</a:t>
            </a:r>
            <a:endParaRPr sz="1100" dirty="0">
              <a:solidFill>
                <a:schemeClr val="bg1"/>
              </a:solidFill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1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1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R="8255" algn="ctr">
              <a:lnSpc>
                <a:spcPct val="100000"/>
              </a:lnSpc>
              <a:spcBef>
                <a:spcPts val="700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Соц.сети ВK,Instagram:</a:t>
            </a:r>
          </a:p>
          <a:p>
            <a:pPr marL="734060" marR="743585" algn="ctr">
              <a:lnSpc>
                <a:spcPct val="113300"/>
              </a:lnSpc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@polina_chaplanova_design Сайт: https:// polinachaplanova.com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31E06D72-7C87-46C1-E9A3-5A3120718380}"/>
              </a:ext>
            </a:extLst>
          </p:cNvPr>
          <p:cNvSpPr/>
          <p:nvPr/>
        </p:nvSpPr>
        <p:spPr>
          <a:xfrm>
            <a:off x="0" y="7299474"/>
            <a:ext cx="6411146" cy="1887256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A2AF24A-9B19-6041-851E-96195362DC72}"/>
              </a:ext>
            </a:extLst>
          </p:cNvPr>
          <p:cNvSpPr txBox="1"/>
          <p:nvPr/>
        </p:nvSpPr>
        <p:spPr>
          <a:xfrm>
            <a:off x="1126250" y="8004575"/>
            <a:ext cx="431372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POLINA CHAPLANOVA DESIGN</a:t>
            </a:r>
            <a:endParaRPr lang="ru-RU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8646900"/>
      </p:ext>
    </p:extLst>
  </p:cSld>
  <p:clrMapOvr>
    <a:masterClrMapping/>
  </p:clrMapOvr>
</p:sld>
</file>

<file path=ppt/theme/theme1.xml><?xml version="1.0" encoding="utf-8"?>
<a:theme xmlns:a="http://schemas.openxmlformats.org/drawingml/2006/main" name="Берлин">
  <a:themeElements>
    <a:clrScheme name="Берлин">
      <a:dk1>
        <a:sysClr val="windowText" lastClr="000000"/>
      </a:dk1>
      <a:lt1>
        <a:sysClr val="window" lastClr="FFFFFF"/>
      </a:lt1>
      <a:dk2>
        <a:srgbClr val="1F8094"/>
      </a:dk2>
      <a:lt2>
        <a:srgbClr val="E7E6E6"/>
      </a:lt2>
      <a:accent1>
        <a:srgbClr val="39CDE7"/>
      </a:accent1>
      <a:accent2>
        <a:srgbClr val="60DE72"/>
      </a:accent2>
      <a:accent3>
        <a:srgbClr val="DDCC64"/>
      </a:accent3>
      <a:accent4>
        <a:srgbClr val="F49D50"/>
      </a:accent4>
      <a:accent5>
        <a:srgbClr val="E44951"/>
      </a:accent5>
      <a:accent6>
        <a:srgbClr val="D666F9"/>
      </a:accent6>
      <a:hlink>
        <a:srgbClr val="4BF7ED"/>
      </a:hlink>
      <a:folHlink>
        <a:srgbClr val="95E9F4"/>
      </a:folHlink>
    </a:clrScheme>
    <a:fontScheme name="Берлин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Берлин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92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118000"/>
                <a:satMod val="12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7DC10E3-4FF5-456B-A359-A0F378C1E5FB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Берлин</Template>
  <TotalTime>3873</TotalTime>
  <Words>997</Words>
  <Application>Microsoft Office PowerPoint</Application>
  <PresentationFormat>Лист A4 (210x297 мм)</PresentationFormat>
  <Paragraphs>197</Paragraphs>
  <Slides>19</Slides>
  <Notes>19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6" baseType="lpstr">
      <vt:lpstr>Arial</vt:lpstr>
      <vt:lpstr>Calibri</vt:lpstr>
      <vt:lpstr>Calibri Light</vt:lpstr>
      <vt:lpstr>Times New Roman</vt:lpstr>
      <vt:lpstr>Trebuchet MS</vt:lpstr>
      <vt:lpstr>wfont_e6d6c1_6ba07fb4480b47deab3588518dfd9220</vt:lpstr>
      <vt:lpstr>Берлин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Распространенные ошибки в Рабочей документации.</dc:title>
  <dc:creator>Полина Чапланова</dc:creator>
  <cp:lastModifiedBy>Дмитрий Бабкин</cp:lastModifiedBy>
  <cp:revision>141</cp:revision>
  <dcterms:created xsi:type="dcterms:W3CDTF">2020-09-07T19:51:05Z</dcterms:created>
  <dcterms:modified xsi:type="dcterms:W3CDTF">2022-11-05T13:20:58Z</dcterms:modified>
</cp:coreProperties>
</file>