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2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91" r:id="rId18"/>
    <p:sldId id="305" r:id="rId19"/>
    <p:sldId id="282" r:id="rId20"/>
    <p:sldId id="283" r:id="rId21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91"/>
            <p14:sldId id="305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50" autoAdjust="0"/>
    <p:restoredTop sz="94660"/>
  </p:normalViewPr>
  <p:slideViewPr>
    <p:cSldViewPr snapToGrid="0">
      <p:cViewPr>
        <p:scale>
          <a:sx n="98" d="100"/>
          <a:sy n="98" d="100"/>
        </p:scale>
        <p:origin x="2574" y="-49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01.03.2024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97A44-5402-B01E-674A-0D3A08756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CD2134B3-D3D7-64F7-845C-A32541A35D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93960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5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01.03.24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E6EDE8-4B3E-E3CA-241D-51EA86C774D2}"/>
              </a:ext>
            </a:extLst>
          </p:cNvPr>
          <p:cNvSpPr txBox="1"/>
          <p:nvPr/>
        </p:nvSpPr>
        <p:spPr>
          <a:xfrm>
            <a:off x="1934457" y="5687978"/>
            <a:ext cx="2993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СОЗДАНИЯ ПРОЕКТА ОТ ИДЕИ ДО РЕАЛИЗАЦИИ</a:t>
            </a:r>
          </a:p>
        </p:txBody>
      </p:sp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366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-96089" y="475284"/>
            <a:ext cx="6511058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101949" y="546777"/>
            <a:ext cx="3485650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Коммерческое предложение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5482" y="6247726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lang="ru-RU" sz="1400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00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en-US" sz="1400" dirty="0">
                <a:solidFill>
                  <a:srgbClr val="FF0000"/>
                </a:solidFill>
                <a:latin typeface="Calibri"/>
                <a:cs typeface="Calibri"/>
              </a:rPr>
              <a:t>5</a:t>
            </a:r>
            <a:r>
              <a:rPr lang="ru-RU" sz="1400" dirty="0">
                <a:solidFill>
                  <a:srgbClr val="FF0000"/>
                </a:solidFill>
                <a:latin typeface="Calibri"/>
                <a:cs typeface="Calibri"/>
              </a:rPr>
              <a:t>2 рабочих дня</a:t>
            </a:r>
          </a:p>
          <a:p>
            <a:pPr marL="11527">
              <a:lnSpc>
                <a:spcPts val="1760"/>
              </a:lnSpc>
            </a:pPr>
            <a:r>
              <a:rPr sz="1400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400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00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00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70 % ЗА ЭТАП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207788"/>
              </p:ext>
            </p:extLst>
          </p:nvPr>
        </p:nvGraphicFramePr>
        <p:xfrm>
          <a:off x="250697" y="1843105"/>
          <a:ext cx="6093835" cy="38436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0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7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9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5925">
                  <a:extLst>
                    <a:ext uri="{9D8B030D-6E8A-4147-A177-3AD203B41FA5}">
                      <a16:colId xmlns:a16="http://schemas.microsoft.com/office/drawing/2014/main" val="2416288764"/>
                    </a:ext>
                  </a:extLst>
                </a:gridCol>
              </a:tblGrid>
              <a:tr h="48852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Стоимость этапа за 1 м2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" marR="207645" lvl="0" indent="0" algn="just" defTabSz="685800" rtl="0" eaLnBrk="1" fontAlgn="auto" latinLnBrk="0" hangingPunct="1">
                        <a:lnSpc>
                          <a:spcPct val="10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разработки, </a:t>
                      </a:r>
                    </a:p>
                    <a:p>
                      <a:pPr marL="82550" marR="207645" lvl="0" indent="0" algn="just" defTabSz="685800" rtl="0" eaLnBrk="1" fontAlgn="auto" latinLnBrk="0" hangingPunct="1">
                        <a:lnSpc>
                          <a:spcPct val="10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рабочие дни</a:t>
                      </a:r>
                    </a:p>
                    <a:p>
                      <a:pPr marL="82550" marR="207645" lvl="0" indent="0" algn="just" defTabSz="685800" rtl="0" eaLnBrk="1" fontAlgn="auto" latinLnBrk="0" hangingPunct="1">
                        <a:lnSpc>
                          <a:spcPct val="10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2550" marR="207645" algn="just">
                        <a:lnSpc>
                          <a:spcPct val="101800"/>
                        </a:lnSpc>
                      </a:pP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7603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 (ПЛАНИРОВОЧНОЕ РЕЩЕНИЕ)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С</a:t>
                      </a:r>
                      <a:r>
                        <a:rPr sz="1000" b="0" kern="1200" dirty="0" err="1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оздани</a:t>
                      </a: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е</a:t>
                      </a:r>
                      <a:r>
                        <a:rPr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ТЗ </a:t>
                      </a:r>
                      <a:r>
                        <a:rPr sz="1000" b="0" kern="1200" dirty="0" err="1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для</a:t>
                      </a:r>
                      <a:r>
                        <a:rPr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</a:t>
                      </a:r>
                      <a:r>
                        <a:rPr sz="1000" b="0" kern="1200" dirty="0" err="1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проектирования</a:t>
                      </a:r>
                      <a:endParaRPr lang="ru-RU"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;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 Проектируемый о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;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Создание планировочного решения с расстановкой мебели и  сантехники в плоскости; ( до 3х вариантов.)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возводимых  межкомнатных перегородок с основными размерами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Итоговый план после перепланировки с расстановкой мебели и сантехники с основными размерами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7842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ВИЗУАЛИЗАЦИЯ</a:t>
                      </a: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lang="ru-RU"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lang="ru-RU"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lang="ru-RU"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lang="ru-RU"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lang="ru-RU"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lang="ru-RU"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lang="ru-RU"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515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endParaRPr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endParaRPr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9" name="object 5">
            <a:extLst>
              <a:ext uri="{FF2B5EF4-FFF2-40B4-BE49-F238E27FC236}">
                <a16:creationId xmlns:a16="http://schemas.microsoft.com/office/drawing/2014/main" id="{C3393E28-1612-6419-66C5-7E11958BC320}"/>
              </a:ext>
            </a:extLst>
          </p:cNvPr>
          <p:cNvSpPr txBox="1"/>
          <p:nvPr/>
        </p:nvSpPr>
        <p:spPr>
          <a:xfrm>
            <a:off x="-615170" y="5659789"/>
            <a:ext cx="5862673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80640" algn="l">
              <a:lnSpc>
                <a:spcPct val="100000"/>
              </a:lnSpc>
            </a:pPr>
            <a:r>
              <a:rPr lang="ru-RU" sz="1100" b="1" dirty="0">
                <a:solidFill>
                  <a:schemeClr val="bg1"/>
                </a:solidFill>
                <a:latin typeface="Calibri"/>
                <a:cs typeface="Calibri"/>
              </a:rPr>
              <a:t>Итого за дизайн-проект, руб.: </a:t>
            </a:r>
            <a:r>
              <a:rPr lang="en-US" sz="1100" b="1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r>
              <a:rPr lang="ru-RU" sz="1100" b="1" dirty="0">
                <a:solidFill>
                  <a:schemeClr val="bg1"/>
                </a:solidFill>
                <a:latin typeface="Calibri"/>
                <a:cs typeface="Calibri"/>
              </a:rPr>
              <a:t>250 руб./м2 * 340 м2</a:t>
            </a:r>
            <a:endParaRPr lang="ru-RU" sz="11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13DD28DB-3AC3-F763-0774-08FE00BC028F}"/>
              </a:ext>
            </a:extLst>
          </p:cNvPr>
          <p:cNvSpPr txBox="1"/>
          <p:nvPr/>
        </p:nvSpPr>
        <p:spPr>
          <a:xfrm>
            <a:off x="5319358" y="5669834"/>
            <a:ext cx="987857" cy="3030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lang="ru-RU" sz="1100" b="1" dirty="0">
                <a:solidFill>
                  <a:schemeClr val="bg1"/>
                </a:solidFill>
                <a:latin typeface="Calibri"/>
                <a:cs typeface="Calibri"/>
              </a:rPr>
              <a:t>425 000  руб.</a:t>
            </a:r>
            <a:endParaRPr lang="ru-RU"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4611">
              <a:lnSpc>
                <a:spcPts val="1180"/>
              </a:lnSpc>
            </a:pP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02442FB7-10EC-D1D3-4974-3E431E6C4007}"/>
              </a:ext>
            </a:extLst>
          </p:cNvPr>
          <p:cNvSpPr txBox="1"/>
          <p:nvPr/>
        </p:nvSpPr>
        <p:spPr>
          <a:xfrm>
            <a:off x="1630495" y="835817"/>
            <a:ext cx="361700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lang="ru-RU" sz="1400" b="1" dirty="0">
                <a:solidFill>
                  <a:srgbClr val="7F7F7F"/>
                </a:solidFill>
                <a:latin typeface="Calibri"/>
                <a:cs typeface="Calibri"/>
              </a:rPr>
              <a:t>Многоквартирный дом </a:t>
            </a:r>
            <a:r>
              <a:rPr lang="ru-RU" sz="1400" b="1" dirty="0" err="1">
                <a:solidFill>
                  <a:srgbClr val="7F7F7F"/>
                </a:solidFill>
                <a:latin typeface="Calibri"/>
                <a:cs typeface="Calibri"/>
              </a:rPr>
              <a:t>г.Тула</a:t>
            </a:r>
            <a:r>
              <a:rPr lang="ru-RU" sz="1400" b="1" dirty="0">
                <a:solidFill>
                  <a:srgbClr val="7F7F7F"/>
                </a:solidFill>
                <a:latin typeface="Calibri"/>
                <a:cs typeface="Calibri"/>
              </a:rPr>
              <a:t>  ул. Буденного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B32F68A4-29B4-F6E9-8792-E25FC9B19BED}"/>
              </a:ext>
            </a:extLst>
          </p:cNvPr>
          <p:cNvSpPr txBox="1"/>
          <p:nvPr/>
        </p:nvSpPr>
        <p:spPr>
          <a:xfrm>
            <a:off x="2867142" y="1175143"/>
            <a:ext cx="103695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1 вариант</a:t>
            </a:r>
            <a:endParaRPr sz="1634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EFBAC-8DD1-B134-EFDF-E651AA243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4D583E1-709B-B820-A71B-B37B606C93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366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3B70DE0-FEFC-D49E-B4EB-860D683E689A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B243CE91-4274-6E8C-1F74-9454802AE1CB}"/>
              </a:ext>
            </a:extLst>
          </p:cNvPr>
          <p:cNvSpPr txBox="1"/>
          <p:nvPr/>
        </p:nvSpPr>
        <p:spPr>
          <a:xfrm>
            <a:off x="2101949" y="567905"/>
            <a:ext cx="3485650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Коммерческое предложение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68F6968C-EA6B-441C-1A28-6C0D74A14430}"/>
              </a:ext>
            </a:extLst>
          </p:cNvPr>
          <p:cNvSpPr txBox="1"/>
          <p:nvPr/>
        </p:nvSpPr>
        <p:spPr>
          <a:xfrm>
            <a:off x="369488" y="6074521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lang="ru-RU" sz="1400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00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ru-RU" sz="1400" dirty="0">
                <a:solidFill>
                  <a:srgbClr val="FF0000"/>
                </a:solidFill>
                <a:latin typeface="Calibri"/>
                <a:cs typeface="Calibri"/>
              </a:rPr>
              <a:t>30 рабочих дней</a:t>
            </a:r>
          </a:p>
          <a:p>
            <a:pPr marL="11527">
              <a:lnSpc>
                <a:spcPts val="1760"/>
              </a:lnSpc>
            </a:pPr>
            <a:r>
              <a:rPr sz="1400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400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00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00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70 % ЗА ЭТАП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A148E70-57B8-2951-1A4A-6EBA5AD02CDC}"/>
              </a:ext>
            </a:extLst>
          </p:cNvPr>
          <p:cNvSpPr txBox="1"/>
          <p:nvPr/>
        </p:nvSpPr>
        <p:spPr>
          <a:xfrm>
            <a:off x="611559" y="6808082"/>
            <a:ext cx="5922780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lang="ru-RU" sz="1400" dirty="0">
                <a:solidFill>
                  <a:srgbClr val="FF0000"/>
                </a:solidFill>
                <a:latin typeface="Calibri"/>
                <a:cs typeface="Calibri"/>
              </a:rPr>
              <a:t>В ПОДАРОК:  </a:t>
            </a:r>
          </a:p>
          <a:p>
            <a:pPr marL="11527" marR="4611">
              <a:lnSpc>
                <a:spcPts val="1180"/>
              </a:lnSpc>
            </a:pPr>
            <a:endParaRPr lang="ru-RU" sz="1400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11527" marR="4611">
              <a:lnSpc>
                <a:spcPts val="1180"/>
              </a:lnSpc>
            </a:pPr>
            <a:endParaRPr lang="ru-RU"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4611">
              <a:lnSpc>
                <a:spcPts val="1180"/>
              </a:lnSpc>
            </a:pP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Продающие описание концепции каждой квартиры ( 4 квартиры)</a:t>
            </a:r>
          </a:p>
          <a:p>
            <a:pPr marL="11527" marR="4611">
              <a:lnSpc>
                <a:spcPts val="1180"/>
              </a:lnSpc>
            </a:pP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aphicFrame>
        <p:nvGraphicFramePr>
          <p:cNvPr id="8" name="object 8">
            <a:extLst>
              <a:ext uri="{FF2B5EF4-FFF2-40B4-BE49-F238E27FC236}">
                <a16:creationId xmlns:a16="http://schemas.microsoft.com/office/drawing/2014/main" id="{C2A0E18F-AB98-22AB-D1FB-3DF919770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605628"/>
              </p:ext>
            </p:extLst>
          </p:nvPr>
        </p:nvGraphicFramePr>
        <p:xfrm>
          <a:off x="250697" y="1843105"/>
          <a:ext cx="6093835" cy="38436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0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7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9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5925">
                  <a:extLst>
                    <a:ext uri="{9D8B030D-6E8A-4147-A177-3AD203B41FA5}">
                      <a16:colId xmlns:a16="http://schemas.microsoft.com/office/drawing/2014/main" val="2416288764"/>
                    </a:ext>
                  </a:extLst>
                </a:gridCol>
              </a:tblGrid>
              <a:tr h="491224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Стоимость этапа за 1 м2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" marR="207645" lvl="0" indent="0" algn="just" defTabSz="685800" rtl="0" eaLnBrk="1" fontAlgn="auto" latinLnBrk="0" hangingPunct="1">
                        <a:lnSpc>
                          <a:spcPct val="10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разработки, </a:t>
                      </a:r>
                    </a:p>
                    <a:p>
                      <a:pPr marL="82550" marR="207645" lvl="0" indent="0" algn="just" defTabSz="685800" rtl="0" eaLnBrk="1" fontAlgn="auto" latinLnBrk="0" hangingPunct="1">
                        <a:lnSpc>
                          <a:spcPct val="10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рабочие дни</a:t>
                      </a:r>
                    </a:p>
                    <a:p>
                      <a:pPr marL="82550" marR="207645" lvl="0" indent="0" algn="just" defTabSz="685800" rtl="0" eaLnBrk="1" fontAlgn="auto" latinLnBrk="0" hangingPunct="1">
                        <a:lnSpc>
                          <a:spcPct val="10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2550" marR="207645" algn="just">
                        <a:lnSpc>
                          <a:spcPct val="101800"/>
                        </a:lnSpc>
                      </a:pP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7603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 (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ПРОЕКТИРОВАНИЕ ПРОСТРАНСТВА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Создание ТЗ для проектирования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Заполнение Технического Задания на дизайн-проект;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 Проектируемый обмерный план;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Создание планировочного решения с расстановкой мебели и  сантехники в плоскости; ( до 3х вариантов.)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возводимых  межкомнатных перегородок с основными размерами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Итоговый план после перепланировки с расстановкой мебели и сантехники с основными размерами</a:t>
                      </a:r>
                    </a:p>
                    <a:p>
                      <a:pPr marL="5016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7842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D ВИЗУАЛИЗАЦИЯ</a:t>
                      </a: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lang="ru-RU"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lang="ru-RU"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lang="ru-RU"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lang="ru-RU"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lang="ru-RU"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lang="ru-RU"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lang="ru-RU"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1100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515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endParaRPr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 cap="flat" cmpd="sng" algn="ctr">
                      <a:solidFill>
                        <a:srgbClr val="DFDF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endParaRPr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16A2E4C-E5DC-9A2D-3B8C-58E6D266B8C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918B6AB2-DA20-1559-7246-0B8702D3ACCF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7EC3ABF-E6AA-EDBC-8001-1A5ACAFBA5C6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03C3972-381B-4A88-8EBE-3BAC717BA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7F70F0D8-9BA9-705B-C9F8-01D8A850C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0680E501-A26C-C8A8-AE7B-18A230F97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625AC42-DE0A-6018-E05D-AAE582EE68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9" name="object 5">
            <a:extLst>
              <a:ext uri="{FF2B5EF4-FFF2-40B4-BE49-F238E27FC236}">
                <a16:creationId xmlns:a16="http://schemas.microsoft.com/office/drawing/2014/main" id="{B57A0F99-D3C7-A20F-8279-007C0103FFE9}"/>
              </a:ext>
            </a:extLst>
          </p:cNvPr>
          <p:cNvSpPr txBox="1"/>
          <p:nvPr/>
        </p:nvSpPr>
        <p:spPr>
          <a:xfrm>
            <a:off x="-805792" y="5672707"/>
            <a:ext cx="6411973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80640" algn="l">
              <a:lnSpc>
                <a:spcPct val="100000"/>
              </a:lnSpc>
            </a:pPr>
            <a:r>
              <a:rPr lang="ru-RU" sz="1100" b="1" dirty="0">
                <a:solidFill>
                  <a:schemeClr val="bg1"/>
                </a:solidFill>
                <a:latin typeface="Calibri"/>
                <a:cs typeface="Calibri"/>
              </a:rPr>
              <a:t>Итого за дизайн-проект, руб.: </a:t>
            </a:r>
            <a:r>
              <a:rPr lang="en-US" sz="1100" b="1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r>
              <a:rPr lang="ru-RU" sz="1100" b="1" dirty="0">
                <a:solidFill>
                  <a:schemeClr val="bg1"/>
                </a:solidFill>
                <a:latin typeface="Calibri"/>
                <a:cs typeface="Calibri"/>
              </a:rPr>
              <a:t>650 руб./м2 * 340 м2</a:t>
            </a:r>
            <a:endParaRPr lang="ru-RU" sz="11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0DA8E0DE-A4B3-3562-ADDC-59686AA6560E}"/>
              </a:ext>
            </a:extLst>
          </p:cNvPr>
          <p:cNvSpPr txBox="1"/>
          <p:nvPr/>
        </p:nvSpPr>
        <p:spPr>
          <a:xfrm>
            <a:off x="5458952" y="5672707"/>
            <a:ext cx="670552" cy="3030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lang="ru-RU" sz="1100" b="1" dirty="0">
                <a:solidFill>
                  <a:schemeClr val="bg1"/>
                </a:solidFill>
                <a:latin typeface="Calibri"/>
                <a:cs typeface="Calibri"/>
              </a:rPr>
              <a:t>561 000 р.</a:t>
            </a:r>
            <a:endParaRPr lang="ru-RU"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4611">
              <a:lnSpc>
                <a:spcPts val="1180"/>
              </a:lnSpc>
            </a:pP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4" name="object 2">
            <a:extLst>
              <a:ext uri="{FF2B5EF4-FFF2-40B4-BE49-F238E27FC236}">
                <a16:creationId xmlns:a16="http://schemas.microsoft.com/office/drawing/2014/main" id="{9CACA71A-E9CA-D8A5-7843-C1E8B6357327}"/>
              </a:ext>
            </a:extLst>
          </p:cNvPr>
          <p:cNvSpPr txBox="1"/>
          <p:nvPr/>
        </p:nvSpPr>
        <p:spPr>
          <a:xfrm>
            <a:off x="1620494" y="857625"/>
            <a:ext cx="361700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lang="ru-RU" sz="1400" b="1" dirty="0">
                <a:solidFill>
                  <a:srgbClr val="7F7F7F"/>
                </a:solidFill>
                <a:latin typeface="Calibri"/>
                <a:cs typeface="Calibri"/>
              </a:rPr>
              <a:t>Многоквартирный дом </a:t>
            </a:r>
            <a:r>
              <a:rPr lang="ru-RU" sz="1400" b="1" dirty="0" err="1">
                <a:solidFill>
                  <a:srgbClr val="7F7F7F"/>
                </a:solidFill>
                <a:latin typeface="Calibri"/>
                <a:cs typeface="Calibri"/>
              </a:rPr>
              <a:t>г.Тула</a:t>
            </a:r>
            <a:r>
              <a:rPr lang="ru-RU" sz="1400" b="1" dirty="0">
                <a:solidFill>
                  <a:srgbClr val="7F7F7F"/>
                </a:solidFill>
                <a:latin typeface="Calibri"/>
                <a:cs typeface="Calibri"/>
              </a:rPr>
              <a:t>  ул. Буденного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AC8C9FB-F617-47A3-C314-9A0C5CA48969}"/>
              </a:ext>
            </a:extLst>
          </p:cNvPr>
          <p:cNvSpPr txBox="1"/>
          <p:nvPr/>
        </p:nvSpPr>
        <p:spPr>
          <a:xfrm>
            <a:off x="2747996" y="1236768"/>
            <a:ext cx="103695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2 вариант</a:t>
            </a:r>
            <a:endParaRPr sz="1634" dirty="0">
              <a:latin typeface="Calibri"/>
              <a:cs typeface="Calibri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FBD9E4-516A-7C8B-0998-FB2F61CF8A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7" y="7162226"/>
            <a:ext cx="333923" cy="33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815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4279</TotalTime>
  <Words>1468</Words>
  <Application>Microsoft Office PowerPoint</Application>
  <PresentationFormat>Лист A4 (210x297 мм)</PresentationFormat>
  <Paragraphs>291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Candara Light</vt:lpstr>
      <vt:lpstr>Century Gothic</vt:lpstr>
      <vt:lpstr>Museo Sans Cyrl 500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157</cp:revision>
  <dcterms:created xsi:type="dcterms:W3CDTF">2020-09-07T19:51:05Z</dcterms:created>
  <dcterms:modified xsi:type="dcterms:W3CDTF">2024-03-01T07:58:28Z</dcterms:modified>
</cp:coreProperties>
</file>