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media/image34.jpg" ContentType="image/jpg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28"/>
  </p:notesMasterIdLst>
  <p:sldIdLst>
    <p:sldId id="276" r:id="rId2"/>
    <p:sldId id="292" r:id="rId3"/>
    <p:sldId id="297" r:id="rId4"/>
    <p:sldId id="278" r:id="rId5"/>
    <p:sldId id="298" r:id="rId6"/>
    <p:sldId id="300" r:id="rId7"/>
    <p:sldId id="301" r:id="rId8"/>
    <p:sldId id="299" r:id="rId9"/>
    <p:sldId id="296" r:id="rId10"/>
    <p:sldId id="279" r:id="rId11"/>
    <p:sldId id="284" r:id="rId12"/>
    <p:sldId id="285" r:id="rId13"/>
    <p:sldId id="287" r:id="rId14"/>
    <p:sldId id="286" r:id="rId15"/>
    <p:sldId id="288" r:id="rId16"/>
    <p:sldId id="290" r:id="rId17"/>
    <p:sldId id="259" r:id="rId18"/>
    <p:sldId id="305" r:id="rId19"/>
    <p:sldId id="302" r:id="rId20"/>
    <p:sldId id="295" r:id="rId21"/>
    <p:sldId id="303" r:id="rId22"/>
    <p:sldId id="304" r:id="rId23"/>
    <p:sldId id="293" r:id="rId24"/>
    <p:sldId id="281" r:id="rId25"/>
    <p:sldId id="282" r:id="rId26"/>
    <p:sldId id="283" r:id="rId27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292"/>
            <p14:sldId id="297"/>
            <p14:sldId id="278"/>
            <p14:sldId id="298"/>
            <p14:sldId id="300"/>
            <p14:sldId id="301"/>
            <p14:sldId id="299"/>
            <p14:sldId id="296"/>
            <p14:sldId id="279"/>
            <p14:sldId id="284"/>
            <p14:sldId id="285"/>
            <p14:sldId id="287"/>
            <p14:sldId id="286"/>
            <p14:sldId id="288"/>
            <p14:sldId id="290"/>
          </p14:sldIdLst>
        </p14:section>
        <p14:section name="Раздел без заголовка" id="{7DD297BF-26AC-4EB2-A072-C81BB3AE8B7A}">
          <p14:sldIdLst>
            <p14:sldId id="259"/>
            <p14:sldId id="305"/>
            <p14:sldId id="302"/>
            <p14:sldId id="295"/>
            <p14:sldId id="303"/>
            <p14:sldId id="304"/>
            <p14:sldId id="293"/>
            <p14:sldId id="281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>
        <p:scale>
          <a:sx n="89" d="100"/>
          <a:sy n="89" d="100"/>
        </p:scale>
        <p:origin x="2916" y="-31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FE720-0402-4903-8253-1620956D0741}" type="datetimeFigureOut">
              <a:rPr lang="ru-RU" smtClean="0"/>
              <a:t>28.01.2025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D7C7A-CA98-413A-AF6F-6F4422E28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507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533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4892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3642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73610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1599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398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9171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7606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2393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1712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3832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023513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025843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617955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69103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3683432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562286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856953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3764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8563"/>
            <a:ext cx="5044547" cy="39858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41" y="6129999"/>
            <a:ext cx="1730873" cy="4000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741224"/>
            <a:ext cx="5044548" cy="239825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125340" y="3741224"/>
            <a:ext cx="1730874" cy="2398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682" y="3948691"/>
            <a:ext cx="4551951" cy="1983323"/>
          </a:xfrm>
        </p:spPr>
        <p:txBody>
          <a:bodyPr anchor="b">
            <a:no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681" y="6346947"/>
            <a:ext cx="4581076" cy="1614437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16741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28.01.2025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1" y="8574496"/>
            <a:ext cx="3016250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7800" y="3972709"/>
            <a:ext cx="1027720" cy="1959305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41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28.01.2025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4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41069"/>
            <a:ext cx="6871477" cy="242238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4145404"/>
            <a:ext cx="5166863" cy="1575583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729" y="6113138"/>
            <a:ext cx="5166863" cy="2461358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43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28.01.2025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0" y="8574496"/>
            <a:ext cx="3626005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92329" y="414540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61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087996"/>
            <a:ext cx="5165543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1" y="3375483"/>
            <a:ext cx="2518424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5846" y="3375483"/>
            <a:ext cx="2519746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28.01.2025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58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8000"/>
            <a:ext cx="5172401" cy="15613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741" y="3375485"/>
            <a:ext cx="2358810" cy="10011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29" y="4376680"/>
            <a:ext cx="2525284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11985" y="3375483"/>
            <a:ext cx="2359145" cy="9996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5847" y="4376680"/>
            <a:ext cx="2525283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28.01.2025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77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28.01.2025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49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5787913" y="2850267"/>
            <a:ext cx="1083564" cy="208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83077" y="880533"/>
            <a:ext cx="1074923" cy="197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28.01.2025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7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4"/>
            <a:ext cx="5172401" cy="156135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789" y="3375485"/>
            <a:ext cx="2935341" cy="5199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3375484"/>
            <a:ext cx="2097180" cy="5199013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28.01.2025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93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33217" y="3375485"/>
            <a:ext cx="2937913" cy="5199006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3375485"/>
            <a:ext cx="2098865" cy="5199011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28.01.2025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53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6805669"/>
            <a:ext cx="5171078" cy="786474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8729" y="880531"/>
            <a:ext cx="5172401" cy="518494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7592142"/>
            <a:ext cx="5171079" cy="7912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28.01.2025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22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1" y="880529"/>
            <a:ext cx="5172401" cy="518952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66863" cy="159143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28.01.2025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668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332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41" y="891199"/>
            <a:ext cx="4818860" cy="4385421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42079" y="5287769"/>
            <a:ext cx="4490798" cy="79295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77939" cy="1591437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28.01.2025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03199" y="1080612"/>
            <a:ext cx="400050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25393" y="4331273"/>
            <a:ext cx="342900" cy="8446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5731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8" y="6803824"/>
            <a:ext cx="5172401" cy="85195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7655772"/>
            <a:ext cx="5172401" cy="739489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28.01.2025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69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9472" y="3364818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833" y="4355419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810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59783" y="4344754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19602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925140" y="4344752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28.01.2025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072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9294" y="6207505"/>
            <a:ext cx="164419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9294" y="3375483"/>
            <a:ext cx="164419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9294" y="7039883"/>
            <a:ext cx="164419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2873" y="6207505"/>
            <a:ext cx="166130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52873" y="3375483"/>
            <a:ext cx="166130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52112" y="7039881"/>
            <a:ext cx="166350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23271" y="6207505"/>
            <a:ext cx="16457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923271" y="3375483"/>
            <a:ext cx="1645750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923201" y="7039878"/>
            <a:ext cx="1647929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28.01.2025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409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28.01.2025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426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1048648" y="4443216"/>
            <a:ext cx="9912579" cy="102614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8598" y="880529"/>
            <a:ext cx="802202" cy="64450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681" y="880531"/>
            <a:ext cx="4932269" cy="7693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18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28.01.2025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2681" y="8574496"/>
            <a:ext cx="3389219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73364" y="7846945"/>
            <a:ext cx="862227" cy="1838922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555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1/28/2025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6530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906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375483"/>
            <a:ext cx="5165542" cy="519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5911" y="8574494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28.01.2025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574496"/>
            <a:ext cx="36260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6450" y="1087997"/>
            <a:ext cx="868256" cy="1575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533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  <p:sldLayoutId id="2147483826" r:id="rId1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11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14.jpg"/><Relationship Id="rId4" Type="http://schemas.openxmlformats.org/officeDocument/2006/relationships/image" Target="../media/image7.png"/><Relationship Id="rId9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17.jpeg"/><Relationship Id="rId4" Type="http://schemas.openxmlformats.org/officeDocument/2006/relationships/image" Target="../media/image7.png"/><Relationship Id="rId9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20.jpeg"/><Relationship Id="rId4" Type="http://schemas.openxmlformats.org/officeDocument/2006/relationships/image" Target="../media/image7.png"/><Relationship Id="rId9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23.jpg"/><Relationship Id="rId4" Type="http://schemas.openxmlformats.org/officeDocument/2006/relationships/image" Target="../media/image7.png"/><Relationship Id="rId9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3.wdp"/><Relationship Id="rId5" Type="http://schemas.openxmlformats.org/officeDocument/2006/relationships/image" Target="../media/image6.png"/><Relationship Id="rId10" Type="http://schemas.openxmlformats.org/officeDocument/2006/relationships/image" Target="../media/image26.png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2.png"/><Relationship Id="rId4" Type="http://schemas.openxmlformats.org/officeDocument/2006/relationships/image" Target="../media/image7.png"/><Relationship Id="rId9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5.jpeg"/><Relationship Id="rId4" Type="http://schemas.openxmlformats.org/officeDocument/2006/relationships/hyperlink" Target="https://wa.me/79037923498?text=%D0%97%D0%B4%D1%80%D0%B0%D0%B2%D1%81%D1%82%D0%B2%D1%83%D0%B9%D1%82%D0%B5!%20%20%D0%9C%D0%B5%D0%BD%D1%8F%20%D0%B8%D0%BD%D1%82%D0%B5%D1%80%D0%B5%D1%81%D1%83%D0%B5%D1%82...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mailto:polinachaplanova@bk.ru" TargetMode="External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7.jp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80BD37D-C5C4-9D1E-6509-1706B0DF41CC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0" y="340407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832390" y="4294905"/>
            <a:ext cx="486367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КОММЕРЧЕСКОЕ ПРЕДЛОЖЕНИЕ</a:t>
            </a:r>
            <a:endParaRPr lang="ru-RU" sz="3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80F282-6298-58ED-1CA3-074846BA8C67}"/>
              </a:ext>
            </a:extLst>
          </p:cNvPr>
          <p:cNvSpPr txBox="1"/>
          <p:nvPr/>
        </p:nvSpPr>
        <p:spPr>
          <a:xfrm>
            <a:off x="1138048" y="2063366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F6D403-D813-DF9C-DDD8-4A6C24788189}"/>
              </a:ext>
            </a:extLst>
          </p:cNvPr>
          <p:cNvSpPr txBox="1"/>
          <p:nvPr/>
        </p:nvSpPr>
        <p:spPr>
          <a:xfrm>
            <a:off x="1659488" y="2705052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ДИЗАЙНА ИНТЕРЬЕРА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DDBC5E-4F40-5DAF-B19D-6085DC6C7C91}"/>
              </a:ext>
            </a:extLst>
          </p:cNvPr>
          <p:cNvSpPr txBox="1"/>
          <p:nvPr/>
        </p:nvSpPr>
        <p:spPr>
          <a:xfrm>
            <a:off x="1138048" y="7904474"/>
            <a:ext cx="2290952" cy="14596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823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64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polinachaplanova.com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olinachaplanova@bk.ru</a:t>
            </a:r>
            <a:endParaRPr lang="ru-RU" sz="1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64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BA458B3-0141-BF49-A6FA-EEF5E1321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27" y="8013959"/>
            <a:ext cx="951147" cy="58590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61DE443-D181-98B1-2C3D-354A29489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83" y="8868152"/>
            <a:ext cx="951147" cy="44133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1EFBECA-BAB7-AC64-3425-E686BBD1CF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228" y="8074835"/>
            <a:ext cx="951147" cy="5250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B8A42B-2014-7904-A295-89D76021AB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924" y="8813532"/>
            <a:ext cx="550572" cy="55057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3AD3F9A-32F8-C64E-86D5-636587A91B2F}"/>
              </a:ext>
            </a:extLst>
          </p:cNvPr>
          <p:cNvSpPr txBox="1"/>
          <p:nvPr/>
        </p:nvSpPr>
        <p:spPr>
          <a:xfrm>
            <a:off x="4049365" y="8077534"/>
            <a:ext cx="2290952" cy="11135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@polinachaplanovadesign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CA4672-C233-3FF6-D9DC-74303DC08061}"/>
              </a:ext>
            </a:extLst>
          </p:cNvPr>
          <p:cNvSpPr txBox="1"/>
          <p:nvPr/>
        </p:nvSpPr>
        <p:spPr>
          <a:xfrm>
            <a:off x="1659488" y="5888887"/>
            <a:ext cx="32708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РАЗРАБОТКУ ДИЗАЙН-ПРОЕКТА ИНТЕРЬЕРА КВАРТИРЫ 71,7</a:t>
            </a:r>
            <a:r>
              <a:rPr lang="en-US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М2.</a:t>
            </a:r>
          </a:p>
          <a:p>
            <a:pPr algn="ctr"/>
            <a:endParaRPr lang="ru-RU" sz="15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28.01.25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5C8743-CFD5-F88A-A437-6EFF87DACF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007238" y="1355830"/>
            <a:ext cx="3355498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5345" y="785667"/>
            <a:ext cx="2850722" cy="7057119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 20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Наставник в  бизнес-клубе для дизайнеров ГРАНИ.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-Спикер и преподаватель  образовательных программ.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-Эксперт на 1 канале в программе Доброе утро</a:t>
            </a:r>
          </a:p>
          <a:p>
            <a:pPr marL="685800" indent="-685800" algn="l">
              <a:buFontTx/>
              <a:buChar char="-"/>
            </a:pP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Радиоведущая своей авторской передачи</a:t>
            </a:r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Вокруг дизайна</a:t>
            </a:r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810852" y="386096"/>
            <a:ext cx="32158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784073" y="729601"/>
            <a:ext cx="5269369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Основатель  дизайн студии "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POLINA CHAPLANOVA DESIGN"</a:t>
            </a:r>
            <a:endParaRPr lang="ru-RU" sz="17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89A6FB4-01A9-CF47-36BF-93C55A6ED646}"/>
              </a:ext>
            </a:extLst>
          </p:cNvPr>
          <p:cNvSpPr txBox="1">
            <a:spLocks/>
          </p:cNvSpPr>
          <p:nvPr/>
        </p:nvSpPr>
        <p:spPr>
          <a:xfrm>
            <a:off x="218174" y="7564522"/>
            <a:ext cx="6092108" cy="219203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Делаю проекты разного ценового сегмента от VIP до бюджета. Это  дома, квартиры, общественные интерьеры практически во всех стилях, в зависимости от ситуации, вида за окном и предпочтений клиента.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Помогаю  пройти все стадии ремонта  от источника вдохновения до запуска кошки.</a:t>
            </a:r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важным делать проект так, что бы он максимально был похож на идею. А ещё что бы это реально было реализовать.</a:t>
            </a:r>
          </a:p>
          <a:p>
            <a:pPr algn="ctr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5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Вы хотите авторский интерьер со смыслом и идеей – Вы по адресу!</a:t>
            </a:r>
          </a:p>
          <a:p>
            <a:pPr algn="l"/>
            <a:endParaRPr lang="ru-RU" sz="10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4ABAA64-3503-E049-53BA-EC60D0B5082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80"/>
          <a:stretch/>
        </p:blipFill>
        <p:spPr>
          <a:xfrm>
            <a:off x="3106067" y="1482589"/>
            <a:ext cx="3314149" cy="521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02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831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1735411" y="1513873"/>
            <a:ext cx="2938659" cy="262835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5871" y="4244027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15973" y="1684660"/>
            <a:ext cx="2045757" cy="457716"/>
          </a:xfrm>
        </p:spPr>
        <p:txBody>
          <a:bodyPr>
            <a:normAutofit/>
          </a:bodyPr>
          <a:lstStyle/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ПОЛУЧИТЕ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781333" y="559766"/>
            <a:ext cx="52953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0" i="0" u="none" strike="noStrike" baseline="0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ПОЧЕМУ СТОИТ ЗАКАЗАТЬ ПРОЕКТ У НАС?</a:t>
            </a:r>
            <a:endParaRPr lang="ru-RU" sz="2800" dirty="0">
              <a:solidFill>
                <a:schemeClr val="bg1">
                  <a:lumMod val="65000"/>
                  <a:lumOff val="35000"/>
                </a:schemeClr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9A995FF4-A2F7-2971-F925-1D69DCB4E3D8}"/>
              </a:ext>
            </a:extLst>
          </p:cNvPr>
          <p:cNvSpPr txBox="1">
            <a:spLocks/>
          </p:cNvSpPr>
          <p:nvPr/>
        </p:nvSpPr>
        <p:spPr>
          <a:xfrm>
            <a:off x="1769522" y="2032410"/>
            <a:ext cx="2780642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СОВРЕМЕННЫЙ ИНТЕРЬЕР С ВНИМАНИЕМ К ДЕТАЛЯМ,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КОТОРЫЙ НЕ ПОТЕРЯЕТ СВОЮ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АКТУАЛЬНОСТЬ ЧЕРЕЗ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МНОГИЕ ГОДЫ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8843780-B4E6-79B3-77E2-545C868F10F0}"/>
              </a:ext>
            </a:extLst>
          </p:cNvPr>
          <p:cNvSpPr/>
          <p:nvPr/>
        </p:nvSpPr>
        <p:spPr>
          <a:xfrm>
            <a:off x="1735411" y="4384448"/>
            <a:ext cx="2938659" cy="190678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EB814FB-A1E1-3A50-058C-0B1AAD96F0A8}"/>
              </a:ext>
            </a:extLst>
          </p:cNvPr>
          <p:cNvSpPr txBox="1">
            <a:spLocks/>
          </p:cNvSpPr>
          <p:nvPr/>
        </p:nvSpPr>
        <p:spPr>
          <a:xfrm>
            <a:off x="1915188" y="6482863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FD9653B6-EAB0-A7EE-489A-712150293459}"/>
              </a:ext>
            </a:extLst>
          </p:cNvPr>
          <p:cNvSpPr txBox="1">
            <a:spLocks/>
          </p:cNvSpPr>
          <p:nvPr/>
        </p:nvSpPr>
        <p:spPr>
          <a:xfrm>
            <a:off x="2215973" y="4555235"/>
            <a:ext cx="2045757" cy="4577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СЭКОНОМИТЕ</a:t>
            </a:r>
          </a:p>
        </p:txBody>
      </p: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BAC37147-BCB7-17D2-00B4-28C98460FF31}"/>
              </a:ext>
            </a:extLst>
          </p:cNvPr>
          <p:cNvSpPr txBox="1">
            <a:spLocks/>
          </p:cNvSpPr>
          <p:nvPr/>
        </p:nvSpPr>
        <p:spPr>
          <a:xfrm>
            <a:off x="1769521" y="4806729"/>
            <a:ext cx="2938659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ВАШЕ ВРЕМЯ,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ДЕНЬГИ И НЕРВЫ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МЫ ОБО ВСЕМ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ЗАБОТИМСЯ</a:t>
            </a: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C5059937-9D97-2320-0C32-17ADCED56414}"/>
              </a:ext>
            </a:extLst>
          </p:cNvPr>
          <p:cNvSpPr txBox="1">
            <a:spLocks/>
          </p:cNvSpPr>
          <p:nvPr/>
        </p:nvSpPr>
        <p:spPr>
          <a:xfrm>
            <a:off x="1925871" y="6472787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7857C80-7494-1CD3-441F-0CA04B8DDBD2}"/>
              </a:ext>
            </a:extLst>
          </p:cNvPr>
          <p:cNvSpPr/>
          <p:nvPr/>
        </p:nvSpPr>
        <p:spPr>
          <a:xfrm>
            <a:off x="1735411" y="6561009"/>
            <a:ext cx="2923313" cy="233267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280D7CC8-F81D-1729-6DE7-3E5D97FB0A74}"/>
              </a:ext>
            </a:extLst>
          </p:cNvPr>
          <p:cNvSpPr txBox="1">
            <a:spLocks/>
          </p:cNvSpPr>
          <p:nvPr/>
        </p:nvSpPr>
        <p:spPr>
          <a:xfrm>
            <a:off x="1936554" y="9686333"/>
            <a:ext cx="3173688" cy="14990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4" name="Подзаголовок 2">
            <a:extLst>
              <a:ext uri="{FF2B5EF4-FFF2-40B4-BE49-F238E27FC236}">
                <a16:creationId xmlns:a16="http://schemas.microsoft.com/office/drawing/2014/main" id="{59534C60-1FFF-8F5F-8F72-DDD39FDD01DA}"/>
              </a:ext>
            </a:extLst>
          </p:cNvPr>
          <p:cNvSpPr txBox="1">
            <a:spLocks/>
          </p:cNvSpPr>
          <p:nvPr/>
        </p:nvSpPr>
        <p:spPr>
          <a:xfrm>
            <a:off x="2215974" y="6777512"/>
            <a:ext cx="2035074" cy="4673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СМОЖЕТЕ</a:t>
            </a:r>
          </a:p>
        </p:txBody>
      </p:sp>
      <p:sp>
        <p:nvSpPr>
          <p:cNvPr id="25" name="Подзаголовок 2">
            <a:extLst>
              <a:ext uri="{FF2B5EF4-FFF2-40B4-BE49-F238E27FC236}">
                <a16:creationId xmlns:a16="http://schemas.microsoft.com/office/drawing/2014/main" id="{3D7A2BC6-7D03-7B98-5ED9-62B7EE6AAB8F}"/>
              </a:ext>
            </a:extLst>
          </p:cNvPr>
          <p:cNvSpPr txBox="1">
            <a:spLocks/>
          </p:cNvSpPr>
          <p:nvPr/>
        </p:nvSpPr>
        <p:spPr>
          <a:xfrm>
            <a:off x="1769521" y="7091536"/>
            <a:ext cx="2923313" cy="21024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ЗАНИМАТЬСЯ СВОИМИ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ДЕЛАМИ, ПОКА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РЕАЛИЗУЕТСЯ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ПРОСТРАНСТВО ВАШЕЙ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МЕЧТЫ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8190E21-7A3B-3704-FD91-7BC18842BA66}"/>
              </a:ext>
            </a:extLst>
          </p:cNvPr>
          <p:cNvSpPr txBox="1"/>
          <p:nvPr/>
        </p:nvSpPr>
        <p:spPr>
          <a:xfrm>
            <a:off x="195184" y="9069235"/>
            <a:ext cx="63231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 Р Е И М У Щ Е С Т В А    Р А Б О Т Ы     С Д И З А Й Н Е Р О М     И Н Т Е Р Ь Е Р А</a:t>
            </a:r>
          </a:p>
        </p:txBody>
      </p:sp>
    </p:spTree>
    <p:extLst>
      <p:ext uri="{BB962C8B-B14F-4D97-AF65-F5344CB8AC3E}">
        <p14:creationId xmlns:p14="http://schemas.microsoft.com/office/powerpoint/2010/main" val="4186856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pic>
        <p:nvPicPr>
          <p:cNvPr id="7" name="object 3">
            <a:extLst>
              <a:ext uri="{FF2B5EF4-FFF2-40B4-BE49-F238E27FC236}">
                <a16:creationId xmlns:a16="http://schemas.microsoft.com/office/drawing/2014/main" id="{01010896-D33F-F5CC-5890-97955C458572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62" r="36863" b="11893"/>
          <a:stretch/>
        </p:blipFill>
        <p:spPr>
          <a:xfrm>
            <a:off x="29685" y="3068254"/>
            <a:ext cx="3437193" cy="6410577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466878" y="2068090"/>
            <a:ext cx="2938659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875" y="1945380"/>
            <a:ext cx="2850722" cy="532865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Эксклюзивный и авторский дизайн проект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Экспертность  в индивидуальных Дизайн решениях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ПРЕМИАЛЬНЫЙ  подход к каждому клиенту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- 100% экономия вашего времени и сил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Грамотные  и проработанные чертежи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Согласование  всех этапов проекта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Комплектация проектов с выгодными условиями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Авторское сопровождение проектов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Технический надзор за проектом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318111" y="661341"/>
            <a:ext cx="22320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 ПОДХОД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50853D7-BC10-CC4D-CFE4-50C164241A5A}"/>
              </a:ext>
            </a:extLst>
          </p:cNvPr>
          <p:cNvSpPr txBox="1"/>
          <p:nvPr/>
        </p:nvSpPr>
        <p:spPr>
          <a:xfrm>
            <a:off x="1643535" y="1148300"/>
            <a:ext cx="4808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0" i="0" dirty="0">
                <a:effectLst/>
                <a:latin typeface="wfont_e6d6c1_6ba07fb4480b47deab3588518dfd9220"/>
              </a:rPr>
              <a:t>Студия «POLINA CHAPLANOVA DESIGN»- ЭТО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34B74E-672A-76C5-6E16-772CCA2966B0}"/>
              </a:ext>
            </a:extLst>
          </p:cNvPr>
          <p:cNvSpPr txBox="1"/>
          <p:nvPr/>
        </p:nvSpPr>
        <p:spPr>
          <a:xfrm>
            <a:off x="1026031" y="2025745"/>
            <a:ext cx="1235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ОТ ИДЕИ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D5A983-3C7E-CD3A-37A9-33D8811688D9}"/>
              </a:ext>
            </a:extLst>
          </p:cNvPr>
          <p:cNvSpPr txBox="1"/>
          <p:nvPr/>
        </p:nvSpPr>
        <p:spPr>
          <a:xfrm>
            <a:off x="3759236" y="8231210"/>
            <a:ext cx="3098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ДО ЗАПУСКА КОШКИ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795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 РАБОТЫ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B9C1C7D-245D-C84C-B6B5-39EE13CF06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137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6483" y="469742"/>
            <a:ext cx="1165030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Гостиные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BF6D0F4-14B9-8817-0CAB-D2BFB972F9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95" y="919826"/>
            <a:ext cx="3818949" cy="286421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54BE4F9-9A20-045B-9B8B-2604596FDDF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5" t="10517" r="6050" b="3065"/>
          <a:stretch/>
        </p:blipFill>
        <p:spPr>
          <a:xfrm>
            <a:off x="341999" y="6864338"/>
            <a:ext cx="3636343" cy="247215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91A3E3F-74DE-83F2-D032-E33E941222E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574" y="3933651"/>
            <a:ext cx="3195178" cy="2755858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87451A4-1D81-83A7-B37F-221198C51042}"/>
              </a:ext>
            </a:extLst>
          </p:cNvPr>
          <p:cNvSpPr txBox="1">
            <a:spLocks/>
          </p:cNvSpPr>
          <p:nvPr/>
        </p:nvSpPr>
        <p:spPr>
          <a:xfrm>
            <a:off x="849961" y="4653548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DC4999F2-3200-A1AB-C563-453DF0403259}"/>
              </a:ext>
            </a:extLst>
          </p:cNvPr>
          <p:cNvSpPr txBox="1">
            <a:spLocks/>
          </p:cNvSpPr>
          <p:nvPr/>
        </p:nvSpPr>
        <p:spPr>
          <a:xfrm>
            <a:off x="358669" y="5146788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324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6483" y="469742"/>
            <a:ext cx="1165030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Кухни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D12F5DF5-9752-CFA6-7736-3F61D31AF41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89" y="843508"/>
            <a:ext cx="3559385" cy="266953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62AAC8D-8760-4D12-2686-2447C46722E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136" y="3575706"/>
            <a:ext cx="3405564" cy="298602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B8D7F4-3979-674C-CE9F-F8FC4EF3920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03" y="6680895"/>
            <a:ext cx="2714402" cy="2714402"/>
          </a:xfrm>
          <a:prstGeom prst="rect">
            <a:avLst/>
          </a:prstGeom>
        </p:spPr>
      </p:pic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ED098B31-31EC-02AC-CE25-AD219B4AB258}"/>
              </a:ext>
            </a:extLst>
          </p:cNvPr>
          <p:cNvSpPr txBox="1">
            <a:spLocks/>
          </p:cNvSpPr>
          <p:nvPr/>
        </p:nvSpPr>
        <p:spPr>
          <a:xfrm>
            <a:off x="849961" y="4653548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D6E970BB-DE21-11F3-3FA9-D2ADDAEAB1C9}"/>
              </a:ext>
            </a:extLst>
          </p:cNvPr>
          <p:cNvSpPr txBox="1">
            <a:spLocks/>
          </p:cNvSpPr>
          <p:nvPr/>
        </p:nvSpPr>
        <p:spPr>
          <a:xfrm>
            <a:off x="358669" y="5146788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4542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4756" y="532556"/>
            <a:ext cx="2085407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Ванные комнаты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1AAB0CC3-6481-5330-1648-A00457E10B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472" y="3889720"/>
            <a:ext cx="3695492" cy="2771619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BA47F8AA-927B-6E61-EFF5-7479F3BD78B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72" y="955584"/>
            <a:ext cx="3980046" cy="2707514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E4AC8126-C7E4-7BCE-21D1-6221E769DCE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68" y="5102903"/>
            <a:ext cx="2110327" cy="4220653"/>
          </a:xfrm>
          <a:prstGeom prst="rect">
            <a:avLst/>
          </a:prstGeom>
        </p:spPr>
      </p:pic>
      <p:sp>
        <p:nvSpPr>
          <p:cNvPr id="37" name="Подзаголовок 2">
            <a:extLst>
              <a:ext uri="{FF2B5EF4-FFF2-40B4-BE49-F238E27FC236}">
                <a16:creationId xmlns:a16="http://schemas.microsoft.com/office/drawing/2014/main" id="{E4973CA4-CAE1-FD57-5E89-24C496E8FEA0}"/>
              </a:ext>
            </a:extLst>
          </p:cNvPr>
          <p:cNvSpPr txBox="1">
            <a:spLocks/>
          </p:cNvSpPr>
          <p:nvPr/>
        </p:nvSpPr>
        <p:spPr>
          <a:xfrm>
            <a:off x="3844774" y="7595119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38" name="Подзаголовок 2">
            <a:extLst>
              <a:ext uri="{FF2B5EF4-FFF2-40B4-BE49-F238E27FC236}">
                <a16:creationId xmlns:a16="http://schemas.microsoft.com/office/drawing/2014/main" id="{E632AE63-A0EB-92C0-5740-872FCC5157C1}"/>
              </a:ext>
            </a:extLst>
          </p:cNvPr>
          <p:cNvSpPr txBox="1">
            <a:spLocks/>
          </p:cNvSpPr>
          <p:nvPr/>
        </p:nvSpPr>
        <p:spPr>
          <a:xfrm>
            <a:off x="3353482" y="8088359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3569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67310" y="469742"/>
            <a:ext cx="2514145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Детские комнаты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D3C7E7F-2AA0-B240-F432-084E569952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59" y="955132"/>
            <a:ext cx="4114472" cy="232433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49CAB74-AD94-C185-60EE-D0A37AD6FC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503" y="3426313"/>
            <a:ext cx="3801856" cy="2851392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299FC345-D639-839C-0191-1E534917CD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59" y="6469660"/>
            <a:ext cx="3801856" cy="2851392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5BA30C-27A7-DD75-FCFE-0B85013B32FB}"/>
              </a:ext>
            </a:extLst>
          </p:cNvPr>
          <p:cNvSpPr txBox="1">
            <a:spLocks/>
          </p:cNvSpPr>
          <p:nvPr/>
        </p:nvSpPr>
        <p:spPr>
          <a:xfrm>
            <a:off x="594133" y="4421331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4944A3BA-A42B-597C-666D-D5F6A197F332}"/>
              </a:ext>
            </a:extLst>
          </p:cNvPr>
          <p:cNvSpPr txBox="1">
            <a:spLocks/>
          </p:cNvSpPr>
          <p:nvPr/>
        </p:nvSpPr>
        <p:spPr>
          <a:xfrm>
            <a:off x="102841" y="4914571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7511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ЭТАПЫ РАБОТЫ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01EFCB7-24CA-8924-35F7-4BC8E041D8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24" y="7504817"/>
            <a:ext cx="6411143" cy="77126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04950C-E3CA-4740-5D78-80FCE8B15A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9616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996" y="1510290"/>
            <a:ext cx="5344830" cy="168149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ПЕРВОМ ЭТАПЕ МЫ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Обсуждаем все ваши пожелания, анализируем примеры интерьеров, которые вам нравятся. Заполняем подробную анкету, на основе которой составляется техническое задание. Проводим замера и фотофиксацию, создаем обмерный план.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65917" y="621228"/>
            <a:ext cx="248424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ИССЛЕДОВАНИЕ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9" name="object 4">
            <a:extLst>
              <a:ext uri="{FF2B5EF4-FFF2-40B4-BE49-F238E27FC236}">
                <a16:creationId xmlns:a16="http://schemas.microsoft.com/office/drawing/2014/main" id="{C140B222-F357-800A-DA6F-866FC7C70F1C}"/>
              </a:ext>
            </a:extLst>
          </p:cNvPr>
          <p:cNvPicPr/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8000" contrast="-10000"/>
                    </a14:imgEffect>
                  </a14:imgLayer>
                </a14:imgProps>
              </a:ext>
            </a:extLst>
          </a:blip>
          <a:srcRect l="41426" t="12019" r="-18922" b="416"/>
          <a:stretch/>
        </p:blipFill>
        <p:spPr>
          <a:xfrm>
            <a:off x="-1" y="404407"/>
            <a:ext cx="981737" cy="900783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0AD96FF-57B3-CE6F-2EF8-BC8EAAB2EB3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5" t="9919" r="16751" b="33907"/>
          <a:stretch/>
        </p:blipFill>
        <p:spPr>
          <a:xfrm>
            <a:off x="705583" y="3535645"/>
            <a:ext cx="5683656" cy="3137790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890494" y="7159696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СОСТАВЛЯЕМ ГРАФИК РАЗРАБОТКИ ДИЗАЙН-ПРОЕКТА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котором обозначены временные рамки работ над каждым отдельным этапом.</a:t>
            </a:r>
          </a:p>
          <a:p>
            <a:pPr algn="l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826020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2134" y="156390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на выбор несколько вариантов удачных и логичных планировок. Эргономичная планировка — основа комфортного дома. 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47187" y="775343"/>
            <a:ext cx="49315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ПРОЕКТИРОВАНИЕ ПРОСТРАНСТВА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452134" y="7217343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прорабатываем пространство с учетом всех пожеланий клиента, продумываем функциональность каждого квадратного метра.</a:t>
            </a:r>
          </a:p>
          <a:p>
            <a:pPr algn="l"/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927B93-3C9E-FB84-FA43-D8BBF4879DD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28273"/>
          <a:stretch/>
        </p:blipFill>
        <p:spPr>
          <a:xfrm>
            <a:off x="0" y="3012270"/>
            <a:ext cx="6405866" cy="361713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-10557" y="3012270"/>
            <a:ext cx="6421699" cy="3617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4984986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438214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</a:t>
            </a:r>
            <a:r>
              <a:rPr lang="ru-RU" dirty="0">
                <a:solidFill>
                  <a:srgbClr val="000000"/>
                </a:solidFill>
                <a:latin typeface="wfont_e6d6c1_6ba07fb4480b47deab3588518dfd9220"/>
                <a:cs typeface="Calibri" panose="020F0502020204030204" pitchFamily="34" charset="0"/>
              </a:rPr>
              <a:t>э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скизное воплощение идеи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237999" y="741916"/>
            <a:ext cx="47404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325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500" b="1" dirty="0">
                <a:solidFill>
                  <a:schemeClr val="bg1"/>
                </a:solidFill>
                <a:latin typeface="Calibri Light"/>
                <a:cs typeface="Calibri Light"/>
              </a:rPr>
              <a:t>КОНЦЕПТУАЛЬНОЕ РЕШЕНИЕ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377156" y="7263592"/>
            <a:ext cx="6044543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Дизайн-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wfont_e6d6c1_6ba07fb4480b47deab3588518dfd9220"/>
              </a:rPr>
              <a:t>борды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 (фотоколлажи) основных помещений, на которых представлены мебель, светильники, ковры, отделочные материалы для пола и стен, кухонное  и сантехническое оборудование.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1A50809-C236-37F5-6110-256887D006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808685"/>
            <a:ext cx="6414384" cy="4011215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822692"/>
            <a:ext cx="6421699" cy="399720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5731767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0284" y="153949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получаете «фотографию» вашего дома.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21865" y="691190"/>
            <a:ext cx="249273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ВИЗУАЛИЗАЦИЯ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556101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3D визуализация поможет  увидеть будущий дом во всех деталях. Эта технология дает возможность применить к интерьеру различные цвета, материалы и фактуры и выбрать именно те сочетания, которые будут наиболее удачными, и убедиться, что Вы сделали правильный выбор.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9F285BD-7CBF-C2A2-29B3-89AC690F504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31"/>
          <a:stretch/>
        </p:blipFill>
        <p:spPr>
          <a:xfrm>
            <a:off x="0" y="2688657"/>
            <a:ext cx="6405866" cy="472148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678218"/>
            <a:ext cx="6421699" cy="473192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2708098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33346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Здесь дизайн превращается в чертежи, которые необходимы для полноценной и правильной реализации дизайна.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95375" y="691190"/>
            <a:ext cx="42481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РАБОЧАЯ ДОКУМЕНТАЦИЯ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957544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Рабочая документация – подробная инструкция для строителей</a:t>
            </a:r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F0770A8-6961-602C-AA6D-6252C690C4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665" y="2559327"/>
            <a:ext cx="3717544" cy="305752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BCF670B-E0B9-56B2-5D0A-453359D091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8581" y="2266235"/>
            <a:ext cx="3196357" cy="391915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1B9DC31-C0D1-9D6D-7A94-93CBBCB5AA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96591" y="4905236"/>
            <a:ext cx="4387186" cy="263616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231665"/>
            <a:ext cx="6421699" cy="5300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0786635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009" y="1684362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Так же вы получите ведомость отделочных материалов, мебели и освещения, которые мы запланируем с учетом вашего бюджета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194681" y="818213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Calibri Light"/>
                <a:cs typeface="Calibri Light"/>
              </a:rPr>
              <a:t>ТАБЛИЦА КОМПЛЕКТАЦИИ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250697" y="7499332"/>
            <a:ext cx="6155169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 Это таблица с перечнем всей необходимой информацией (объемы, артикулы, производители) понадобится при подборе и закупке всех элементов.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B93F2AA-934A-C1E9-93CC-1C645F1E87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931870"/>
            <a:ext cx="6405866" cy="401044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931870"/>
            <a:ext cx="6421699" cy="401044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2430106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300886" y="452706"/>
            <a:ext cx="2256224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СТАНДАРТНЫЙ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3303" y="8686227"/>
            <a:ext cx="3871219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 </a:t>
            </a:r>
            <a:r>
              <a:rPr lang="ru-RU" sz="1452" b="1" spc="-5" dirty="0">
                <a:solidFill>
                  <a:schemeClr val="bg1"/>
                </a:solidFill>
                <a:latin typeface="Century Gothic"/>
                <a:cs typeface="Century Gothic"/>
              </a:rPr>
              <a:t>45</a:t>
            </a:r>
            <a:r>
              <a:rPr lang="en-US" sz="1452" b="1" spc="-5" dirty="0">
                <a:latin typeface="Century Gothic"/>
                <a:cs typeface="Century Gothic"/>
              </a:rPr>
              <a:t> </a:t>
            </a:r>
            <a:r>
              <a:rPr lang="ru-RU" sz="1452" b="1" spc="-5" dirty="0">
                <a:latin typeface="Century Gothic"/>
                <a:cs typeface="Century Gothic"/>
              </a:rPr>
              <a:t> 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рабочих дней</a:t>
            </a:r>
            <a:r>
              <a:rPr lang="en-US" sz="1452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1000" dirty="0">
                <a:solidFill>
                  <a:schemeClr val="bg1"/>
                </a:solidFill>
                <a:latin typeface="Calibri"/>
                <a:cs typeface="Calibri"/>
              </a:rPr>
              <a:t>(</a:t>
            </a:r>
            <a:r>
              <a:rPr lang="ru-RU" sz="1000" dirty="0">
                <a:solidFill>
                  <a:schemeClr val="bg1"/>
                </a:solidFill>
                <a:latin typeface="Calibri"/>
                <a:cs typeface="Calibri"/>
              </a:rPr>
              <a:t>предварительно)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100% ЗА ЭТАП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0226" y="9088962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92365" y="7792804"/>
            <a:ext cx="512566" cy="6144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4"/>
          </a:p>
        </p:txBody>
      </p:sp>
      <p:sp>
        <p:nvSpPr>
          <p:cNvPr id="6" name="object 6"/>
          <p:cNvSpPr txBox="1"/>
          <p:nvPr/>
        </p:nvSpPr>
        <p:spPr>
          <a:xfrm>
            <a:off x="642301" y="9120975"/>
            <a:ext cx="5807401" cy="6533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пакет включает в себя основные этапы разработки дизайн-проекта + этап</a:t>
            </a:r>
            <a:r>
              <a:rPr sz="998" spc="-9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"3Д-визуализация», который позволит Вам увидеть будущий интерьер Вашей квартиры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до  ремонта,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так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же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понять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б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ю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джет</a:t>
            </a:r>
          </a:p>
          <a:p>
            <a:pPr marL="12103" marR="4611">
              <a:spcBef>
                <a:spcPts val="254"/>
              </a:spcBef>
            </a:pP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Проверка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Заказа, общение с поставщиками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срокам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поставки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9361" y="9423794"/>
            <a:ext cx="9912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79">
              <a:spcBef>
                <a:spcPts val="263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8374470"/>
              </p:ext>
            </p:extLst>
          </p:nvPr>
        </p:nvGraphicFramePr>
        <p:xfrm>
          <a:off x="292365" y="707281"/>
          <a:ext cx="6069799" cy="77349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324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29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замеров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- Заполнение Технического Задания на дизайн-проект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359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800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0489">
                <a:tc>
                  <a:txBody>
                    <a:bodyPr/>
                    <a:lstStyle/>
                    <a:p>
                      <a:pPr marL="102235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C4C5C6"/>
                    </a:solidFill>
                  </a:tcPr>
                </a:tc>
                <a:tc>
                  <a:txBody>
                    <a:bodyPr/>
                    <a:lstStyle/>
                    <a:p>
                      <a:pPr marL="58419" algn="just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3 D 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ВИЗУАЛИЗАЦИЯ</a:t>
                      </a:r>
                      <a:endParaRPr sz="10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indent="-6350" algn="just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Трехмерное фотореалистичное изображение, включающее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marR="635000" algn="just">
                        <a:lnSpc>
                          <a:spcPct val="102800"/>
                        </a:lnSpc>
                        <a:spcBef>
                          <a:spcPts val="43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цветовую гамму, освещение и функциональную расстановку мебели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(с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прорисовкой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деталей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–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дверных ручек, фактур и т.д.)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9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750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en-US" sz="11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15</a:t>
                      </a:r>
                      <a:endParaRPr lang="ru-RU" sz="11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8690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4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</a:t>
                      </a: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демонтируемых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экспликации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покрытий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-Разрезы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Развертки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-Ведомость отделки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1300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2711"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5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705" marR="63119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ТАБЛИЦА КОМПЛЕКТАЦИИ 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указанием артикулов, поставщиков и цен Полный подбор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материалов, предметов мебели и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по проекту с 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асчетом их количества и указанием кон- тактов поставщиков.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00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-117697" y="8500432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 4050руб./м2 *  71,7 м2=   </a:t>
            </a:r>
            <a:r>
              <a:rPr lang="ru-RU" sz="1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290 385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100116" y="458415"/>
            <a:ext cx="2891769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СТАНДАРТНЫЙ ЛАЙТ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3303" y="7897557"/>
            <a:ext cx="3871219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 </a:t>
            </a:r>
            <a:r>
              <a:rPr lang="en-US" sz="1452" b="1" spc="-5" dirty="0">
                <a:solidFill>
                  <a:schemeClr val="bg1"/>
                </a:solidFill>
                <a:latin typeface="Century Gothic"/>
                <a:cs typeface="Century Gothic"/>
              </a:rPr>
              <a:t>3</a:t>
            </a:r>
            <a:r>
              <a:rPr lang="ru-RU" sz="1452" b="1" spc="-5" dirty="0">
                <a:solidFill>
                  <a:schemeClr val="bg1"/>
                </a:solidFill>
                <a:latin typeface="Century Gothic"/>
                <a:cs typeface="Century Gothic"/>
              </a:rPr>
              <a:t>0</a:t>
            </a:r>
            <a:r>
              <a:rPr lang="en-US" sz="1452" b="1" spc="-5" dirty="0">
                <a:latin typeface="Century Gothic"/>
                <a:cs typeface="Century Gothic"/>
              </a:rPr>
              <a:t> </a:t>
            </a:r>
            <a:r>
              <a:rPr lang="ru-RU" sz="1452" b="1" spc="-5" dirty="0">
                <a:latin typeface="Century Gothic"/>
                <a:cs typeface="Century Gothic"/>
              </a:rPr>
              <a:t> 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рабочих дней</a:t>
            </a:r>
            <a:r>
              <a:rPr lang="en-US" sz="1452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1000" dirty="0">
                <a:solidFill>
                  <a:schemeClr val="bg1"/>
                </a:solidFill>
                <a:latin typeface="Calibri"/>
                <a:cs typeface="Calibri"/>
              </a:rPr>
              <a:t>(</a:t>
            </a:r>
            <a:r>
              <a:rPr lang="ru-RU" sz="1000" dirty="0">
                <a:solidFill>
                  <a:schemeClr val="bg1"/>
                </a:solidFill>
                <a:latin typeface="Calibri"/>
                <a:cs typeface="Calibri"/>
              </a:rPr>
              <a:t>предварительно)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100% ЗА ЭТАП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0226" y="8300292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2301" y="8332305"/>
            <a:ext cx="5807401" cy="6533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пакет включает в себя основные этапы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разработки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дизайн-проекта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,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так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же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понять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б</a:t>
            </a:r>
            <a:r>
              <a:rPr sz="998" spc="-5" dirty="0" err="1">
                <a:solidFill>
                  <a:schemeClr val="bg1"/>
                </a:solidFill>
                <a:latin typeface="Calibri"/>
                <a:cs typeface="Calibri"/>
              </a:rPr>
              <a:t>ю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джет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 проекта</a:t>
            </a:r>
            <a:endParaRPr sz="998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103" marR="4611">
              <a:spcBef>
                <a:spcPts val="254"/>
              </a:spcBef>
            </a:pP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Проверка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Заказа, общение с поставщиками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срокам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поставки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9361" y="8635124"/>
            <a:ext cx="9912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79">
              <a:spcBef>
                <a:spcPts val="263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8024846"/>
              </p:ext>
            </p:extLst>
          </p:nvPr>
        </p:nvGraphicFramePr>
        <p:xfrm>
          <a:off x="292365" y="707281"/>
          <a:ext cx="6069799" cy="69014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324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29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замеров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- Заполнение Технического Задания на дизайн-проект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359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800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68690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ru-RU"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</a:t>
                      </a: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демонтируемых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экспликации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покрытий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-Разрезы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Развертки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-Ведомость отделки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1300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2711"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</a:pPr>
                      <a:r>
                        <a:rPr sz="8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ru-RU"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4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705" marR="63119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ТАБЛИЦА КОМПЛЕКТАЦИИ 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указанием артикулов, поставщиков и цен Полный подбор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материалов, предметов мебели и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по проекту с 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асчетом их количества и указанием кон- тактов поставщиков.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00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-117697" y="7711762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 </a:t>
            </a:r>
            <a:r>
              <a:rPr lang="ru-RU" sz="1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3300 </a:t>
            </a: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руб./м2 *  71,7 м2=   </a:t>
            </a:r>
            <a:r>
              <a:rPr lang="ru-RU" sz="1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236 610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14231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589927" y="440819"/>
            <a:ext cx="1877646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БАЗОВЫЙ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5765" y="7553708"/>
            <a:ext cx="3495275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  </a:t>
            </a:r>
            <a:r>
              <a:rPr lang="ru-RU" sz="1452" b="1" spc="-5" dirty="0">
                <a:solidFill>
                  <a:schemeClr val="bg1"/>
                </a:solidFill>
                <a:latin typeface="Century Gothic"/>
                <a:cs typeface="Century Gothic"/>
              </a:rPr>
              <a:t>25</a:t>
            </a:r>
            <a:r>
              <a:rPr lang="ru-RU" sz="1452" b="1" spc="-5" dirty="0">
                <a:latin typeface="Century Gothic"/>
                <a:cs typeface="Century Gothic"/>
              </a:rPr>
              <a:t> 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рабочих дней </a:t>
            </a:r>
            <a:r>
              <a:rPr lang="ru-RU" sz="1050" dirty="0">
                <a:solidFill>
                  <a:schemeClr val="bg1"/>
                </a:solidFill>
                <a:latin typeface="Calibri"/>
                <a:cs typeface="Calibri"/>
              </a:rPr>
              <a:t>(предварительно)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100% ЗА ЭТАП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9372" y="8239461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4763" y="8267578"/>
            <a:ext cx="5807401" cy="7647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пакет включает в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себя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базовые этапы для разработки дизайн-проекта </a:t>
            </a:r>
          </a:p>
          <a:p>
            <a:pPr marL="11527" marR="84144" indent="5763">
              <a:lnSpc>
                <a:spcPts val="1180"/>
              </a:lnSpc>
            </a:pPr>
            <a:endParaRPr lang="ru-RU" sz="998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1527" marR="84144" indent="5763">
              <a:lnSpc>
                <a:spcPts val="1180"/>
              </a:lnSpc>
            </a:pPr>
            <a:endParaRPr lang="ru-RU" sz="998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1527" marR="84144" indent="5763">
              <a:lnSpc>
                <a:spcPts val="1180"/>
              </a:lnSpc>
            </a:pP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Проверка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Заказа, общение с поставщиками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срокам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поставки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1823" y="8570397"/>
            <a:ext cx="99124" cy="429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endParaRPr sz="1271" dirty="0">
              <a:latin typeface="Symbol"/>
              <a:cs typeface="Symbol"/>
            </a:endParaRPr>
          </a:p>
          <a:p>
            <a:pPr marL="12679">
              <a:spcBef>
                <a:spcPts val="263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7092878"/>
              </p:ext>
            </p:extLst>
          </p:nvPr>
        </p:nvGraphicFramePr>
        <p:xfrm>
          <a:off x="292365" y="707281"/>
          <a:ext cx="6069799" cy="62918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324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29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замеров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- Заполнение Технического Задания на дизайн-проект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359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800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68690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ru-RU"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</a:t>
                      </a: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демонтируемых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экспликации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покрытий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-Разрезы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Развертки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-Ведомость отделки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1300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-176495" y="7145968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 </a:t>
            </a:r>
            <a:r>
              <a:rPr lang="ru-RU" sz="1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2700 </a:t>
            </a: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руб./м2 *  71,7 м2=   </a:t>
            </a:r>
            <a:r>
              <a:rPr lang="ru-RU" sz="1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193 590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72738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2889F5-2902-EA15-C5D5-518BF5B9F4CA}"/>
              </a:ext>
            </a:extLst>
          </p:cNvPr>
          <p:cNvSpPr txBox="1"/>
          <p:nvPr/>
        </p:nvSpPr>
        <p:spPr>
          <a:xfrm>
            <a:off x="1043580" y="700632"/>
            <a:ext cx="53781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i="0" dirty="0">
                <a:solidFill>
                  <a:schemeClr val="bg1"/>
                </a:solidFill>
                <a:effectLst/>
                <a:highlight>
                  <a:srgbClr val="C0C0C0"/>
                </a:highlight>
                <a:latin typeface="MuseoSansCyrl"/>
              </a:rPr>
              <a:t>Не нашли свой пакет услуг ?</a:t>
            </a:r>
            <a:endParaRPr lang="ru-RU" sz="2800" dirty="0">
              <a:solidFill>
                <a:schemeClr val="bg1"/>
              </a:solidFill>
              <a:highlight>
                <a:srgbClr val="C0C0C0"/>
              </a:highligh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FF833A-A988-7563-693A-070F1EE8ED04}"/>
              </a:ext>
            </a:extLst>
          </p:cNvPr>
          <p:cNvSpPr txBox="1"/>
          <p:nvPr/>
        </p:nvSpPr>
        <p:spPr>
          <a:xfrm>
            <a:off x="1551820" y="1587386"/>
            <a:ext cx="34585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Мы можем составить Ваш </a:t>
            </a:r>
          </a:p>
          <a:p>
            <a:pPr algn="ctr"/>
            <a:r>
              <a:rPr lang="ru-RU" u="sng" dirty="0">
                <a:solidFill>
                  <a:schemeClr val="bg1"/>
                </a:solidFill>
              </a:rPr>
              <a:t>индивидуальный</a:t>
            </a:r>
            <a:r>
              <a:rPr lang="ru-RU" dirty="0">
                <a:solidFill>
                  <a:schemeClr val="bg1"/>
                </a:solidFill>
              </a:rPr>
              <a:t> пакет услуг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C40D34-670E-7238-B790-3AB2D7933A92}"/>
              </a:ext>
            </a:extLst>
          </p:cNvPr>
          <p:cNvSpPr txBox="1"/>
          <p:nvPr/>
        </p:nvSpPr>
        <p:spPr>
          <a:xfrm>
            <a:off x="1118618" y="3026221"/>
            <a:ext cx="4556708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Напишите более подробно Ваши задачи и какой у Вас бюджет на проект.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  <a:p>
            <a:pPr algn="ctr"/>
            <a:r>
              <a:rPr lang="ru-RU" sz="2400" dirty="0">
                <a:solidFill>
                  <a:schemeClr val="bg1"/>
                </a:solidFill>
              </a:rPr>
              <a:t>Мы обязательно подберем Вам предложение.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5B3E5C-C68E-521C-2E26-480F4722D572}"/>
              </a:ext>
            </a:extLst>
          </p:cNvPr>
          <p:cNvSpPr txBox="1"/>
          <p:nvPr/>
        </p:nvSpPr>
        <p:spPr>
          <a:xfrm>
            <a:off x="1699708" y="5033121"/>
            <a:ext cx="34585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highlight>
                  <a:srgbClr val="808080"/>
                </a:highlight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Написать</a:t>
            </a:r>
            <a:endParaRPr lang="ru-RU" b="1" dirty="0">
              <a:highlight>
                <a:srgbClr val="808080"/>
              </a:highlight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45A0A8D-2FA5-7894-4195-A22926085E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90" y="5663301"/>
            <a:ext cx="6304547" cy="4196208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71184155-61C6-E4A9-A253-4269F1FADDBF}"/>
              </a:ext>
            </a:extLst>
          </p:cNvPr>
          <p:cNvSpPr/>
          <p:nvPr/>
        </p:nvSpPr>
        <p:spPr>
          <a:xfrm>
            <a:off x="-3" y="5648078"/>
            <a:ext cx="6421699" cy="42729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1565153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914753" y="700498"/>
            <a:ext cx="5208622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Дополнительные возможности при реализации проекта:</a:t>
            </a:r>
            <a:endParaRPr sz="1634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01762" y="5223429"/>
            <a:ext cx="2454472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Пакет «АВТОРСКИЙ НАДЗОР»: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32987" y="1512935"/>
            <a:ext cx="3675657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spc="-182" dirty="0">
                <a:solidFill>
                  <a:srgbClr val="7F7F7F"/>
                </a:solidFill>
                <a:latin typeface="Calibri"/>
                <a:cs typeface="Calibri"/>
              </a:rPr>
              <a:t>П</a:t>
            </a:r>
            <a:r>
              <a:rPr sz="1452" b="1" spc="18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452" b="1" spc="14" dirty="0">
                <a:solidFill>
                  <a:srgbClr val="7F7F7F"/>
                </a:solidFill>
                <a:latin typeface="Calibri"/>
                <a:cs typeface="Calibri"/>
              </a:rPr>
              <a:t>к</a:t>
            </a:r>
            <a:r>
              <a:rPr sz="1452" b="1" spc="5" dirty="0">
                <a:solidFill>
                  <a:srgbClr val="7F7F7F"/>
                </a:solidFill>
                <a:latin typeface="Calibri"/>
                <a:cs typeface="Calibri"/>
              </a:rPr>
              <a:t>е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т </a:t>
            </a:r>
            <a:r>
              <a:rPr sz="1452" b="1" spc="-159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СОПРОВОЖДЕНИЕ КОМПЛЕКТАЦИ</a:t>
            </a:r>
            <a:r>
              <a:rPr sz="1452" b="1" spc="-5" dirty="0">
                <a:solidFill>
                  <a:srgbClr val="7F7F7F"/>
                </a:solidFill>
                <a:latin typeface="Calibri"/>
                <a:cs typeface="Calibri"/>
              </a:rPr>
              <a:t>И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:</a:t>
            </a:r>
            <a:endParaRPr sz="1452" dirty="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759163" y="5692672"/>
          <a:ext cx="6307266" cy="27778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8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8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4945" marR="588010" indent="-135890">
                        <a:lnSpc>
                          <a:spcPct val="1024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контроля за ходом ремонтно-отделочных работ с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целью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обеспечения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максимального соответствия результатов работ разрабо-танному ранее проекту;</a:t>
                      </a:r>
                    </a:p>
                    <a:p>
                      <a:pPr marL="194945" marR="903605" indent="-144780">
                        <a:lnSpc>
                          <a:spcPct val="1242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Регулярные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выезды дизайнера на объект с целью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контроля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за ходом ремонтных работ (не более 4-х раз в месяц).</a:t>
                      </a:r>
                    </a:p>
                    <a:p>
                      <a:pPr marL="194945" marR="933450" indent="-144780">
                        <a:lnSpc>
                          <a:spcPct val="107800"/>
                        </a:lnSpc>
                        <a:spcBef>
                          <a:spcPts val="41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дизайнером еженедельных консультаций по объекту (по телефону, скайпу и другим мессенджерам);</a:t>
                      </a:r>
                    </a:p>
                    <a:p>
                      <a:pPr marL="41910">
                        <a:lnSpc>
                          <a:spcPts val="125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коммуникации с бригадой рабочих, предоставление</a:t>
                      </a:r>
                    </a:p>
                    <a:p>
                      <a:pPr marL="186055" marR="504825">
                        <a:lnSpc>
                          <a:spcPts val="130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строителям необходимых пояснений и комментариев по вопросам реа-лизации дизайн-проекта;</a:t>
                      </a:r>
                    </a:p>
                    <a:p>
                      <a:pPr marL="5016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Ведение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журнала Авторского надзора;</a:t>
                      </a:r>
                    </a:p>
                    <a:p>
                      <a:pPr marL="177800" marR="923290" indent="-127635">
                        <a:lnSpc>
                          <a:spcPct val="106300"/>
                        </a:lnSpc>
                        <a:spcBef>
                          <a:spcPts val="55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Внесение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 рабочую документацию корректировок, связанных с любыми открывающимися в ходе проведения работ обстоятельствами.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рабо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т 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2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00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календарны</a:t>
                      </a:r>
                      <a:r>
                        <a:rPr sz="1400" b="1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дней</a:t>
                      </a:r>
                      <a:endParaRPr lang="ru-RU" sz="1400" b="1" spc="-5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lang="ru-RU" sz="11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sz="11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727198" y="2020585"/>
          <a:ext cx="6858002" cy="299120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2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85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6685" marR="2397760">
                        <a:lnSpc>
                          <a:spcPct val="1288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Поиск лучшей цены материалов и оборудования. Согласование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скидок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с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поставщиками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.</a:t>
                      </a:r>
                    </a:p>
                    <a:p>
                      <a:pPr marL="14668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Составление графика поставок на объект.</a:t>
                      </a:r>
                    </a:p>
                    <a:p>
                      <a:pPr marL="146685" marR="1616075">
                        <a:lnSpc>
                          <a:spcPct val="113599"/>
                        </a:lnSpc>
                        <a:spcBef>
                          <a:spcPts val="20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Согласование сроков поставок и сумм аванса с поставщиками. Составление и согласование графика оплат с Заказчиком.</a:t>
                      </a:r>
                    </a:p>
                    <a:p>
                      <a:pPr marL="142240" marR="3361054" indent="3810">
                        <a:lnSpc>
                          <a:spcPts val="163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Организация счетов и поставок. Сопровождение приемки товара.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Вопросы по рекламации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Замена снятых с производства позиций</a:t>
                      </a:r>
                    </a:p>
                    <a:p>
                      <a:pPr marL="154940" marR="940435" indent="6350">
                        <a:lnSpc>
                          <a:spcPct val="136400"/>
                        </a:lnSpc>
                        <a:spcBef>
                          <a:spcPts val="15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Передача строителям технической информации о закупленных товарах. Еженедельная отчетность о текущем состоянии и о предстоящих оплатах.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рабо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т 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40 00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календарны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дней</a:t>
                      </a:r>
                    </a:p>
                    <a:p>
                      <a:pPr marL="86233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862330">
                        <a:lnSpc>
                          <a:spcPct val="100000"/>
                        </a:lnSpc>
                      </a:pPr>
                      <a:endParaRPr lang="ru-RU" sz="14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397163C1-D6C3-1875-71A3-65C0037E7E74}"/>
              </a:ext>
            </a:extLst>
          </p:cNvPr>
          <p:cNvSpPr txBox="1"/>
          <p:nvPr/>
        </p:nvSpPr>
        <p:spPr>
          <a:xfrm>
            <a:off x="1376434" y="756568"/>
            <a:ext cx="4279900" cy="520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04569" marR="5080" indent="-992505">
              <a:lnSpc>
                <a:spcPct val="119800"/>
              </a:lnSpc>
            </a:pPr>
            <a:r>
              <a:rPr sz="1600" b="1" dirty="0">
                <a:solidFill>
                  <a:srgbClr val="7F7F7F"/>
                </a:solidFill>
                <a:latin typeface="Calibri"/>
                <a:cs typeface="Calibri"/>
              </a:rPr>
              <a:t>Комплексное управление реализацией проекта (ГЕНЕРАЛЬНЫЙ НАДЗОР):</a:t>
            </a:r>
            <a:endParaRPr sz="1600">
              <a:latin typeface="Calibri"/>
              <a:cs typeface="Calibri"/>
            </a:endParaRPr>
          </a:p>
        </p:txBody>
      </p:sp>
      <p:graphicFrame>
        <p:nvGraphicFramePr>
          <p:cNvPr id="19" name="object 3">
            <a:extLst>
              <a:ext uri="{FF2B5EF4-FFF2-40B4-BE49-F238E27FC236}">
                <a16:creationId xmlns:a16="http://schemas.microsoft.com/office/drawing/2014/main" id="{CE88DD44-DEAA-7B49-06A8-46D0197A5E6A}"/>
              </a:ext>
            </a:extLst>
          </p:cNvPr>
          <p:cNvGraphicFramePr>
            <a:graphicFrameLocks noGrp="1"/>
          </p:cNvGraphicFramePr>
          <p:nvPr/>
        </p:nvGraphicFramePr>
        <p:xfrm>
          <a:off x="254641" y="1679991"/>
          <a:ext cx="6252440" cy="175671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3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9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56752"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sz="1100" b="1" spc="-1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ак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ет 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«</a:t>
                      </a:r>
                      <a:r>
                        <a:rPr sz="1100" b="1" spc="-1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spc="9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й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-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д</a:t>
                      </a:r>
                      <a:r>
                        <a:rPr sz="1100" b="1" spc="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з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»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"/>
                        </a:spcBef>
                        <a:buClr>
                          <a:srgbClr val="3F3F3F"/>
                        </a:buClr>
                        <a:buFont typeface="Calibri"/>
                        <a:buChar char="-"/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48895" marR="4236085">
                        <a:lnSpc>
                          <a:spcPts val="13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Пакет</a:t>
                      </a: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«СОПРОВОЖДЕНИЕ КОМПЛЕКТАЦИИ»:</a:t>
                      </a:r>
                      <a:endParaRPr lang="ru-RU"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300">
                <a:tc gridSpan="2">
                  <a:txBody>
                    <a:bodyPr/>
                    <a:lstStyle/>
                    <a:p>
                      <a:pPr marL="130810" marR="444500">
                        <a:lnSpc>
                          <a:spcPct val="63300"/>
                        </a:lnSpc>
                      </a:pPr>
                      <a:endParaRPr lang="ru-RU" sz="1100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С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умма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работ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55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000 рублей за каждые 30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календарных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дней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endParaRPr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71339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890494" y="735655"/>
            <a:ext cx="392310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lang="ru-RU" sz="1800" b="1" dirty="0">
                <a:solidFill>
                  <a:srgbClr val="7F7F7F"/>
                </a:solidFill>
                <a:latin typeface="Calibri"/>
                <a:cs typeface="Calibri"/>
              </a:rPr>
              <a:t>Затраты на ремонт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5B0DD206-ED5A-6C94-BA7A-D2E69BD7D0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521" y="4698878"/>
            <a:ext cx="5790012" cy="2842370"/>
          </a:xfrm>
          <a:prstGeom prst="rect">
            <a:avLst/>
          </a:prstGeom>
        </p:spPr>
      </p:pic>
      <p:sp>
        <p:nvSpPr>
          <p:cNvPr id="35" name="object 7">
            <a:extLst>
              <a:ext uri="{FF2B5EF4-FFF2-40B4-BE49-F238E27FC236}">
                <a16:creationId xmlns:a16="http://schemas.microsoft.com/office/drawing/2014/main" id="{B71AD81E-20B1-5822-B951-EE8A1ABE3FDE}"/>
              </a:ext>
            </a:extLst>
          </p:cNvPr>
          <p:cNvSpPr txBox="1"/>
          <p:nvPr/>
        </p:nvSpPr>
        <p:spPr>
          <a:xfrm>
            <a:off x="432329" y="1973323"/>
            <a:ext cx="4449125" cy="15881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Дизайн- проект </a:t>
            </a:r>
            <a:endParaRPr sz="2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 Это 3 % затрат</a:t>
            </a:r>
          </a:p>
          <a:p>
            <a:pPr marL="12700" marR="5080">
              <a:lnSpc>
                <a:spcPct val="112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Авторский надзор</a:t>
            </a: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Это 1 </a:t>
            </a:r>
            <a:r>
              <a:rPr lang="en-US" sz="2400" dirty="0">
                <a:solidFill>
                  <a:schemeClr val="bg1"/>
                </a:solidFill>
                <a:latin typeface="Calibri"/>
                <a:cs typeface="Calibri"/>
              </a:rPr>
              <a:t>% </a:t>
            </a: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затрат</a:t>
            </a:r>
            <a:r>
              <a:rPr sz="2400" dirty="0">
                <a:solidFill>
                  <a:schemeClr val="bg1"/>
                </a:solidFill>
                <a:latin typeface="Calibri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986561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432329" y="465068"/>
            <a:ext cx="5868643" cy="979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можно сэкономить?</a:t>
            </a:r>
            <a:endParaRPr sz="1800" dirty="0">
              <a:latin typeface="Calibri"/>
              <a:cs typeface="Calibri"/>
            </a:endParaRPr>
          </a:p>
          <a:p>
            <a:pPr marL="19050">
              <a:lnSpc>
                <a:spcPct val="100000"/>
              </a:lnSpc>
              <a:spcBef>
                <a:spcPts val="865"/>
              </a:spcBef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ОТДЕЛОЧНЫЕ МАТЕРИАЛЫ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Они могут стоить очень по-разному. Плитка может быть Итальянской, а есть и Рос-сийская, которая сейчас тоже неплоха.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B8B8209-43F3-A1F3-8700-56F0DD51E042}"/>
              </a:ext>
            </a:extLst>
          </p:cNvPr>
          <p:cNvSpPr txBox="1"/>
          <p:nvPr/>
        </p:nvSpPr>
        <p:spPr>
          <a:xfrm>
            <a:off x="210079" y="83336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C819327-1540-557A-942C-ABD9ACF98094}"/>
              </a:ext>
            </a:extLst>
          </p:cNvPr>
          <p:cNvSpPr txBox="1"/>
          <p:nvPr/>
        </p:nvSpPr>
        <p:spPr>
          <a:xfrm>
            <a:off x="210079" y="1595028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CF1F3E8-2EA4-6E4E-A21C-E4F72F42620E}"/>
              </a:ext>
            </a:extLst>
          </p:cNvPr>
          <p:cNvSpPr txBox="1"/>
          <p:nvPr/>
        </p:nvSpPr>
        <p:spPr>
          <a:xfrm>
            <a:off x="438679" y="1592323"/>
            <a:ext cx="3681499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НАТЯЖНЫЕ ПОТОЛКИ ВМЕСТО ПОТОЛКОВ ГКЛ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143345E2-0999-D537-1A62-606640719BF1}"/>
              </a:ext>
            </a:extLst>
          </p:cNvPr>
          <p:cNvSpPr txBox="1"/>
          <p:nvPr/>
        </p:nvSpPr>
        <p:spPr>
          <a:xfrm>
            <a:off x="210079" y="198434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2058BC52-AFB7-E4EE-B5C4-E98C11018C87}"/>
              </a:ext>
            </a:extLst>
          </p:cNvPr>
          <p:cNvSpPr txBox="1"/>
          <p:nvPr/>
        </p:nvSpPr>
        <p:spPr>
          <a:xfrm>
            <a:off x="432329" y="1973323"/>
            <a:ext cx="5978739" cy="587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ОТДЕЛЬНО СТОЯЩАЯ МЕБЕЛЬ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Ее всегда можно заменить впоследствии, если окажется некачественная или когда будут средства на что-то, что Вам больше нравится.</a:t>
            </a: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053CB07E-C2EE-C42F-3162-894DF6211368}"/>
              </a:ext>
            </a:extLst>
          </p:cNvPr>
          <p:cNvSpPr txBox="1"/>
          <p:nvPr/>
        </p:nvSpPr>
        <p:spPr>
          <a:xfrm>
            <a:off x="210079" y="2640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0B6B846B-DE76-F5DD-9D95-8CBC993ED74D}"/>
              </a:ext>
            </a:extLst>
          </p:cNvPr>
          <p:cNvSpPr txBox="1"/>
          <p:nvPr/>
        </p:nvSpPr>
        <p:spPr>
          <a:xfrm>
            <a:off x="438679" y="2638166"/>
            <a:ext cx="152997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ТЕКСТИЛЬ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433F0E05-F4C6-A99E-DF59-A3A5797374AD}"/>
              </a:ext>
            </a:extLst>
          </p:cNvPr>
          <p:cNvSpPr txBox="1"/>
          <p:nvPr/>
        </p:nvSpPr>
        <p:spPr>
          <a:xfrm>
            <a:off x="210079" y="3021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11">
            <a:extLst>
              <a:ext uri="{FF2B5EF4-FFF2-40B4-BE49-F238E27FC236}">
                <a16:creationId xmlns:a16="http://schemas.microsoft.com/office/drawing/2014/main" id="{DCA09546-2C80-3A6B-B2B1-5A1BDC28F872}"/>
              </a:ext>
            </a:extLst>
          </p:cNvPr>
          <p:cNvSpPr txBox="1"/>
          <p:nvPr/>
        </p:nvSpPr>
        <p:spPr>
          <a:xfrm>
            <a:off x="432329" y="3019166"/>
            <a:ext cx="5717924" cy="809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НАПОЛНЕНИЕ ГАРДЕРОБНЫХ И КЛАДОВЫХ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4599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Тут главное - функциональность. Фурнитура должна быть качественной, чтобы, на-пример, не сломались полозья выдвижных ящиков, но на материале и отделке можно сэкономить.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3" name="object 12">
            <a:extLst>
              <a:ext uri="{FF2B5EF4-FFF2-40B4-BE49-F238E27FC236}">
                <a16:creationId xmlns:a16="http://schemas.microsoft.com/office/drawing/2014/main" id="{B237679C-E9F0-C201-4718-D686B309340E}"/>
              </a:ext>
            </a:extLst>
          </p:cNvPr>
          <p:cNvSpPr txBox="1"/>
          <p:nvPr/>
        </p:nvSpPr>
        <p:spPr>
          <a:xfrm>
            <a:off x="210079" y="3916553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13">
            <a:extLst>
              <a:ext uri="{FF2B5EF4-FFF2-40B4-BE49-F238E27FC236}">
                <a16:creationId xmlns:a16="http://schemas.microsoft.com/office/drawing/2014/main" id="{549A3300-A5B2-360E-C862-3FED75C6B46B}"/>
              </a:ext>
            </a:extLst>
          </p:cNvPr>
          <p:cNvSpPr txBox="1"/>
          <p:nvPr/>
        </p:nvSpPr>
        <p:spPr>
          <a:xfrm>
            <a:off x="432329" y="3913847"/>
            <a:ext cx="5534823" cy="3821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СКРЫТЫЕ ЗА МЕБЕЛЬЮ РОЗЕТКИ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Можно взять качественные, но не очень эстетичные.</a:t>
            </a:r>
          </a:p>
        </p:txBody>
      </p:sp>
      <p:sp>
        <p:nvSpPr>
          <p:cNvPr id="25" name="object 14">
            <a:extLst>
              <a:ext uri="{FF2B5EF4-FFF2-40B4-BE49-F238E27FC236}">
                <a16:creationId xmlns:a16="http://schemas.microsoft.com/office/drawing/2014/main" id="{52A8BC00-8C6A-3767-F281-93F9C95288BE}"/>
              </a:ext>
            </a:extLst>
          </p:cNvPr>
          <p:cNvSpPr txBox="1"/>
          <p:nvPr/>
        </p:nvSpPr>
        <p:spPr>
          <a:xfrm>
            <a:off x="1123399" y="4460012"/>
            <a:ext cx="484375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категорически нельзя экономить!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26" name="object 15">
            <a:extLst>
              <a:ext uri="{FF2B5EF4-FFF2-40B4-BE49-F238E27FC236}">
                <a16:creationId xmlns:a16="http://schemas.microsoft.com/office/drawing/2014/main" id="{7DF61D50-F8F9-6413-D527-9CBB1837F60A}"/>
              </a:ext>
            </a:extLst>
          </p:cNvPr>
          <p:cNvSpPr txBox="1"/>
          <p:nvPr/>
        </p:nvSpPr>
        <p:spPr>
          <a:xfrm>
            <a:off x="210079" y="4886594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7" name="object 16">
            <a:extLst>
              <a:ext uri="{FF2B5EF4-FFF2-40B4-BE49-F238E27FC236}">
                <a16:creationId xmlns:a16="http://schemas.microsoft.com/office/drawing/2014/main" id="{EDB15EC6-997F-328E-6691-1BD5BA7E6F3E}"/>
              </a:ext>
            </a:extLst>
          </p:cNvPr>
          <p:cNvSpPr txBox="1"/>
          <p:nvPr/>
        </p:nvSpPr>
        <p:spPr>
          <a:xfrm>
            <a:off x="432330" y="4883876"/>
            <a:ext cx="5806824" cy="2097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 ВСЕМ, ЧТО СВЯЗАНО С ИНЖЕНЕРНЫМИ СЕТЯМИ ДОМА: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 этому относится сантехника, розетки и выключатели, трубы и проводка, радиато-</a:t>
            </a:r>
            <a:r>
              <a:rPr sz="1200" spc="-5" dirty="0">
                <a:solidFill>
                  <a:schemeClr val="bg1"/>
                </a:solidFill>
                <a:latin typeface="Calibri"/>
                <a:cs typeface="Calibri"/>
              </a:rPr>
              <a:t>р</a:t>
            </a: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ы; Некачественные трубы могут лопнуть и затопить Ваш дом и Ваших соседей. То же самое может натворить некачественная сантехника (например, дешевый смеси-тель или радиатор).</a:t>
            </a:r>
          </a:p>
          <a:p>
            <a:pPr marL="12700" marR="815975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Некачественная электрика может стать причиной пожара или поражения человека электрическим током.</a:t>
            </a:r>
          </a:p>
          <a:p>
            <a:pPr marL="12700" marR="8382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То же касается и специалистов, которые будут монтировать все инженерные си-стемы. Как правило, если один человек является и маляром и сантехником - в чем-то его мастерство даст сбой. Инженерными сетями должны заниматься узкона-правленные специалисты.</a:t>
            </a:r>
          </a:p>
        </p:txBody>
      </p:sp>
      <p:sp>
        <p:nvSpPr>
          <p:cNvPr id="28" name="object 17">
            <a:extLst>
              <a:ext uri="{FF2B5EF4-FFF2-40B4-BE49-F238E27FC236}">
                <a16:creationId xmlns:a16="http://schemas.microsoft.com/office/drawing/2014/main" id="{0BD5CD97-2001-B6D7-A25F-B9AA1B530FBC}"/>
              </a:ext>
            </a:extLst>
          </p:cNvPr>
          <p:cNvSpPr txBox="1"/>
          <p:nvPr/>
        </p:nvSpPr>
        <p:spPr>
          <a:xfrm>
            <a:off x="210079" y="714032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9" name="object 18">
            <a:extLst>
              <a:ext uri="{FF2B5EF4-FFF2-40B4-BE49-F238E27FC236}">
                <a16:creationId xmlns:a16="http://schemas.microsoft.com/office/drawing/2014/main" id="{5970F5A1-7C62-9F01-273B-E46E1EF01427}"/>
              </a:ext>
            </a:extLst>
          </p:cNvPr>
          <p:cNvSpPr txBox="1"/>
          <p:nvPr/>
        </p:nvSpPr>
        <p:spPr>
          <a:xfrm>
            <a:off x="432329" y="7137617"/>
            <a:ext cx="5868643" cy="749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НАПОЛЬНЫЕ ПОКРЫТИЯ - ПАРКЕТ/ЛАМИНАТ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Как правило, самые дешевые представители этих материалов быстро приходят в негодность - замки ломаются, поверхности стираются или вздуваются от мытья. Пе-рекладывать потом будет сложно, т.к. нужно будет полностью освобождать поме-щения.</a:t>
            </a:r>
          </a:p>
        </p:txBody>
      </p:sp>
      <p:sp>
        <p:nvSpPr>
          <p:cNvPr id="30" name="object 19">
            <a:extLst>
              <a:ext uri="{FF2B5EF4-FFF2-40B4-BE49-F238E27FC236}">
                <a16:creationId xmlns:a16="http://schemas.microsoft.com/office/drawing/2014/main" id="{CD59F29A-81AE-BCEA-4281-4DE7B741B233}"/>
              </a:ext>
            </a:extLst>
          </p:cNvPr>
          <p:cNvSpPr txBox="1"/>
          <p:nvPr/>
        </p:nvSpPr>
        <p:spPr>
          <a:xfrm>
            <a:off x="210079" y="8035895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1" name="object 20">
            <a:extLst>
              <a:ext uri="{FF2B5EF4-FFF2-40B4-BE49-F238E27FC236}">
                <a16:creationId xmlns:a16="http://schemas.microsoft.com/office/drawing/2014/main" id="{3438A6B6-A6E8-A669-7854-A39B8309C203}"/>
              </a:ext>
            </a:extLst>
          </p:cNvPr>
          <p:cNvSpPr txBox="1"/>
          <p:nvPr/>
        </p:nvSpPr>
        <p:spPr>
          <a:xfrm>
            <a:off x="432329" y="8033190"/>
            <a:ext cx="5856868" cy="558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ВСТРОЕННАЯ МЕБЕЛЬ, ОСОБЕННО КУХНЯ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Кухня - это в любом случае недешевое приобретение и заменить ее в случае, если она окажется неудобной или некачественной будет и затратно и проблема-тично.</a:t>
            </a:r>
          </a:p>
        </p:txBody>
      </p:sp>
      <p:sp>
        <p:nvSpPr>
          <p:cNvPr id="32" name="object 21">
            <a:extLst>
              <a:ext uri="{FF2B5EF4-FFF2-40B4-BE49-F238E27FC236}">
                <a16:creationId xmlns:a16="http://schemas.microsoft.com/office/drawing/2014/main" id="{420B5E43-2386-86B5-BA4B-CC48D6C22EEB}"/>
              </a:ext>
            </a:extLst>
          </p:cNvPr>
          <p:cNvSpPr txBox="1"/>
          <p:nvPr/>
        </p:nvSpPr>
        <p:spPr>
          <a:xfrm>
            <a:off x="548019" y="8750509"/>
            <a:ext cx="5575446" cy="568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4200"/>
              </a:lnSpc>
            </a:pP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Мы не призываем брать только самое дорогое, но к экономии необходимо под-</a:t>
            </a:r>
            <a:r>
              <a:rPr sz="1200" b="1" i="1" spc="5" dirty="0">
                <a:solidFill>
                  <a:schemeClr val="bg1"/>
                </a:solidFill>
                <a:latin typeface="Calibri"/>
                <a:cs typeface="Calibri"/>
              </a:rPr>
              <a:t>х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одить разумно. Качествен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н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ые тов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ры, как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правило, не принадлежат к 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с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амому д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ешевому сегмент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у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 стоимости.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96129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09106986-3911-372A-0E54-16450CB79D8C}"/>
              </a:ext>
            </a:extLst>
          </p:cNvPr>
          <p:cNvSpPr txBox="1"/>
          <p:nvPr/>
        </p:nvSpPr>
        <p:spPr>
          <a:xfrm>
            <a:off x="570595" y="2423011"/>
            <a:ext cx="5711871" cy="7109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335">
              <a:lnSpc>
                <a:spcPct val="100000"/>
              </a:lnSpc>
            </a:pPr>
            <a:r>
              <a:rPr sz="1400" b="1" dirty="0" err="1">
                <a:solidFill>
                  <a:schemeClr val="bg1"/>
                </a:solidFill>
                <a:latin typeface="Calibri"/>
                <a:cs typeface="Calibri"/>
              </a:rPr>
              <a:t>Важно</a:t>
            </a: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 для наших клиентов — важно для нас: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Эксклюзивный и авторский дизайн проект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Экспертность  в индивидуальных Дизайн решениях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Индивидуальный подход к каждому клиенту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100% экономия вашего времени и сил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Грамотная и проработанная рабочая документация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Согласование  всех этапов проекта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Комплектация проектов с выгодными условиями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Авторское сопровождение проектов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Технический надзор за проектом</a:t>
            </a:r>
          </a:p>
          <a:p>
            <a:pPr>
              <a:lnSpc>
                <a:spcPct val="100000"/>
              </a:lnSpc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90170" indent="-74295">
              <a:lnSpc>
                <a:spcPct val="100000"/>
              </a:lnSpc>
              <a:buFont typeface="Calibri"/>
              <a:buChar char="-"/>
              <a:tabLst>
                <a:tab pos="90805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1</a:t>
            </a:r>
            <a:r>
              <a:rPr lang="ru-RU" sz="1400" dirty="0">
                <a:solidFill>
                  <a:schemeClr val="bg1"/>
                </a:solidFill>
                <a:latin typeface="Calibri"/>
                <a:cs typeface="Calibri"/>
              </a:rPr>
              <a:t>8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лет о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п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ыта работы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6995" indent="-74295">
              <a:lnSpc>
                <a:spcPct val="100000"/>
              </a:lnSpc>
              <a:buFont typeface="Calibri"/>
              <a:buChar char="-"/>
              <a:tabLst>
                <a:tab pos="87630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00" spc="-5" dirty="0">
                <a:solidFill>
                  <a:schemeClr val="bg1"/>
                </a:solidFill>
                <a:latin typeface="Calibri"/>
                <a:cs typeface="Calibri"/>
              </a:rPr>
              <a:t>12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000 м2 реализованных проектов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3FB9C30-BEA1-B94C-EEED-0E5D81D8DC54}"/>
              </a:ext>
            </a:extLst>
          </p:cNvPr>
          <p:cNvSpPr txBox="1"/>
          <p:nvPr/>
        </p:nvSpPr>
        <p:spPr>
          <a:xfrm>
            <a:off x="1545522" y="1906319"/>
            <a:ext cx="441421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нами удобно работать: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15F94AC-40C6-7D86-FBEA-2EF8DDE3BA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9959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55844F5B-8DE2-8E4A-1302-2CFB723B16A0}"/>
              </a:ext>
            </a:extLst>
          </p:cNvPr>
          <p:cNvSpPr txBox="1"/>
          <p:nvPr/>
        </p:nvSpPr>
        <p:spPr>
          <a:xfrm>
            <a:off x="2129948" y="2091139"/>
            <a:ext cx="236474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Начало сотрудничества</a:t>
            </a:r>
            <a:endParaRPr sz="18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C669673-812F-E28A-8E72-55E5C10B60B9}"/>
              </a:ext>
            </a:extLst>
          </p:cNvPr>
          <p:cNvSpPr txBox="1"/>
          <p:nvPr/>
        </p:nvSpPr>
        <p:spPr>
          <a:xfrm>
            <a:off x="1814725" y="2484700"/>
            <a:ext cx="189230" cy="1195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1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3655">
              <a:lnSpc>
                <a:spcPct val="100000"/>
              </a:lnSpc>
              <a:spcBef>
                <a:spcPts val="650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2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4290">
              <a:lnSpc>
                <a:spcPct val="100000"/>
              </a:lnSpc>
              <a:spcBef>
                <a:spcPts val="695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3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FB254DC-32B9-BF46-D859-E8F40183CACC}"/>
              </a:ext>
            </a:extLst>
          </p:cNvPr>
          <p:cNvSpPr txBox="1"/>
          <p:nvPr/>
        </p:nvSpPr>
        <p:spPr>
          <a:xfrm>
            <a:off x="2390988" y="3021732"/>
            <a:ext cx="135001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Вы вносите аванс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3133D1-B3AB-C535-9ED6-5C9FD114086E}"/>
              </a:ext>
            </a:extLst>
          </p:cNvPr>
          <p:cNvSpPr txBox="1"/>
          <p:nvPr/>
        </p:nvSpPr>
        <p:spPr>
          <a:xfrm>
            <a:off x="2374795" y="3414670"/>
            <a:ext cx="233934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Дизайнер приступает к работе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D63FBC25-2862-F8CE-54C5-B5D0DF5D1B1A}"/>
              </a:ext>
            </a:extLst>
          </p:cNvPr>
          <p:cNvSpPr txBox="1"/>
          <p:nvPr/>
        </p:nvSpPr>
        <p:spPr>
          <a:xfrm>
            <a:off x="2400195" y="2541964"/>
            <a:ext cx="153479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Заключаем договор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1A156F91-2A90-D329-9FB9-59DAD3823857}"/>
              </a:ext>
            </a:extLst>
          </p:cNvPr>
          <p:cNvSpPr txBox="1"/>
          <p:nvPr/>
        </p:nvSpPr>
        <p:spPr>
          <a:xfrm>
            <a:off x="1506835" y="3873743"/>
            <a:ext cx="3716420" cy="2305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Полина Чапланова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Руководитель </a:t>
            </a:r>
            <a:r>
              <a:rPr sz="1100" dirty="0" err="1">
                <a:solidFill>
                  <a:schemeClr val="bg1"/>
                </a:solidFill>
                <a:latin typeface="Calibri"/>
                <a:cs typeface="Calibri"/>
              </a:rPr>
              <a:t>студии</a:t>
            </a: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 POLINA CHAPLANOVA DESIGN</a:t>
            </a: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endParaRPr sz="9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890"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Контакты для связи: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R="8890" algn="ctr">
              <a:lnSpc>
                <a:spcPct val="100000"/>
              </a:lnSpc>
              <a:spcBef>
                <a:spcPts val="25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+7 (903) 792 34 98</a:t>
            </a:r>
          </a:p>
          <a:p>
            <a:pPr marR="10160" algn="ctr">
              <a:lnSpc>
                <a:spcPct val="100000"/>
              </a:lnSpc>
              <a:spcBef>
                <a:spcPts val="17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sz="11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255" algn="ctr">
              <a:lnSpc>
                <a:spcPct val="100000"/>
              </a:lnSpc>
              <a:spcBef>
                <a:spcPts val="70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Соц.сети ВK,Instagram:</a:t>
            </a:r>
          </a:p>
          <a:p>
            <a:pPr marL="734060" marR="743585" algn="ctr">
              <a:lnSpc>
                <a:spcPct val="113300"/>
              </a:lnSpc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@polina_chaplanova_design Сайт: https:// polinachaplanova.com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1E06D72-7C87-46C1-E9A3-5A3120718380}"/>
              </a:ext>
            </a:extLst>
          </p:cNvPr>
          <p:cNvSpPr/>
          <p:nvPr/>
        </p:nvSpPr>
        <p:spPr>
          <a:xfrm>
            <a:off x="0" y="8037094"/>
            <a:ext cx="6411146" cy="1149635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2AF24A-9B19-6041-851E-96195362DC72}"/>
              </a:ext>
            </a:extLst>
          </p:cNvPr>
          <p:cNvSpPr txBox="1"/>
          <p:nvPr/>
        </p:nvSpPr>
        <p:spPr>
          <a:xfrm>
            <a:off x="1138047" y="8373384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B550AD5-3E74-36B8-9493-440E04352C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245E3FF-5763-39B9-7B9B-93A0545819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795" y="6377905"/>
            <a:ext cx="1405045" cy="1405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646900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4152</TotalTime>
  <Words>2638</Words>
  <Application>Microsoft Office PowerPoint</Application>
  <PresentationFormat>Лист A4 (210x297 мм)</PresentationFormat>
  <Paragraphs>469</Paragraphs>
  <Slides>26</Slides>
  <Notes>26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8" baseType="lpstr">
      <vt:lpstr>Arial</vt:lpstr>
      <vt:lpstr>Calibri</vt:lpstr>
      <vt:lpstr>Calibri Light</vt:lpstr>
      <vt:lpstr>Candara Light</vt:lpstr>
      <vt:lpstr>Century Gothic</vt:lpstr>
      <vt:lpstr>Museo Sans Cyrl 500</vt:lpstr>
      <vt:lpstr>MuseoSansCyrl</vt:lpstr>
      <vt:lpstr>Symbol</vt:lpstr>
      <vt:lpstr>Times New Roman</vt:lpstr>
      <vt:lpstr>Trebuchet MS</vt:lpstr>
      <vt:lpstr>wfont_e6d6c1_6ba07fb4480b47deab3588518dfd9220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154</cp:revision>
  <dcterms:created xsi:type="dcterms:W3CDTF">2020-09-07T19:51:05Z</dcterms:created>
  <dcterms:modified xsi:type="dcterms:W3CDTF">2025-01-28T15:03:13Z</dcterms:modified>
</cp:coreProperties>
</file>