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image22.jpg" ContentType="image/jpg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1"/>
  </p:notesMasterIdLst>
  <p:sldIdLst>
    <p:sldId id="276" r:id="rId2"/>
    <p:sldId id="292" r:id="rId3"/>
    <p:sldId id="278" r:id="rId4"/>
    <p:sldId id="279" r:id="rId5"/>
    <p:sldId id="284" r:id="rId6"/>
    <p:sldId id="285" r:id="rId7"/>
    <p:sldId id="287" r:id="rId8"/>
    <p:sldId id="286" r:id="rId9"/>
    <p:sldId id="288" r:id="rId10"/>
    <p:sldId id="290" r:id="rId11"/>
    <p:sldId id="259" r:id="rId12"/>
    <p:sldId id="295" r:id="rId13"/>
    <p:sldId id="294" r:id="rId14"/>
    <p:sldId id="260" r:id="rId15"/>
    <p:sldId id="280" r:id="rId16"/>
    <p:sldId id="293" r:id="rId17"/>
    <p:sldId id="281" r:id="rId18"/>
    <p:sldId id="282" r:id="rId19"/>
    <p:sldId id="283" r:id="rId20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78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295"/>
            <p14:sldId id="294"/>
            <p14:sldId id="260"/>
            <p14:sldId id="280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73" d="100"/>
          <a:sy n="73" d="100"/>
        </p:scale>
        <p:origin x="3258" y="29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44873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23.10.2023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4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ДОМА 80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23.10.23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174" y="92803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469700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842813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577586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latin typeface="Calibri"/>
                <a:cs typeface="Calibri"/>
              </a:rPr>
              <a:t>45 </a:t>
            </a:r>
            <a:r>
              <a:rPr lang="ru-RU" sz="1452" dirty="0">
                <a:latin typeface="Calibri"/>
                <a:cs typeface="Calibri"/>
              </a:rPr>
              <a:t> рабочих дней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6910" y="8975167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003284"/>
            <a:ext cx="5807401" cy="858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до  ремонта,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а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так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же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понять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б</a:t>
            </a:r>
            <a:r>
              <a:rPr sz="998" spc="-5" dirty="0">
                <a:latin typeface="Calibri"/>
                <a:cs typeface="Calibri"/>
              </a:rPr>
              <a:t>ю</a:t>
            </a:r>
            <a:r>
              <a:rPr sz="998" dirty="0">
                <a:latin typeface="Calibri"/>
                <a:cs typeface="Calibri"/>
              </a:rPr>
              <a:t>джет</a:t>
            </a:r>
          </a:p>
          <a:p>
            <a:pPr marL="11527">
              <a:spcBef>
                <a:spcPts val="398"/>
              </a:spcBef>
            </a:pPr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306103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145472"/>
              </p:ext>
            </p:extLst>
          </p:nvPr>
        </p:nvGraphicFramePr>
        <p:xfrm>
          <a:off x="292364" y="839555"/>
          <a:ext cx="6069799" cy="7569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876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замеров помещений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690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89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20092" y="8462776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3 490 руб./м2 *  80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279 200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5878867"/>
              </p:ext>
            </p:extLst>
          </p:nvPr>
        </p:nvGraphicFramePr>
        <p:xfrm>
          <a:off x="292364" y="839556"/>
          <a:ext cx="6069799" cy="89214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188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011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замеров помещений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0040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690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7862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974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привя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6284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endParaRPr lang="ru-RU"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Этап 5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ДОРОЖНАЯ КАРТА ВЕЩЕЙ</a:t>
                      </a:r>
                    </a:p>
                    <a:p>
                      <a:pPr marL="41275" marR="631190" algn="l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Проект организации пространства</a:t>
                      </a:r>
                    </a:p>
                    <a:p>
                      <a:pPr marL="41275" marR="631190" algn="l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Схема хранения предметов и вещей по категориям</a:t>
                      </a:r>
                    </a:p>
                    <a:p>
                      <a:pPr marL="41275" marR="631190" algn="l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Распределения предметов</a:t>
                      </a:r>
                    </a:p>
                    <a:p>
                      <a:pPr marL="52705" marR="631190">
                        <a:lnSpc>
                          <a:spcPct val="100000"/>
                        </a:lnSpc>
                      </a:pPr>
                      <a:endParaRPr lang="ru-RU"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2705" marR="631190">
                        <a:lnSpc>
                          <a:spcPct val="100000"/>
                        </a:lnSpc>
                      </a:pPr>
                      <a:endParaRPr lang="ru-RU"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3500 п/м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46784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Этап 6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оборудования по проекту с 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2705" marR="631190">
                        <a:lnSpc>
                          <a:spcPct val="100000"/>
                        </a:lnSpc>
                      </a:pPr>
                      <a:endParaRPr lang="ru-RU"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3671449"/>
                  </a:ext>
                </a:extLst>
              </a:tr>
            </a:tbl>
          </a:graphicData>
        </a:graphic>
      </p:graphicFrame>
      <p:sp>
        <p:nvSpPr>
          <p:cNvPr id="3" name="object 2">
            <a:extLst>
              <a:ext uri="{FF2B5EF4-FFF2-40B4-BE49-F238E27FC236}">
                <a16:creationId xmlns:a16="http://schemas.microsoft.com/office/drawing/2014/main" id="{53516957-FC75-B6DB-7312-71C8600A5BC8}"/>
              </a:ext>
            </a:extLst>
          </p:cNvPr>
          <p:cNvSpPr txBox="1"/>
          <p:nvPr/>
        </p:nvSpPr>
        <p:spPr>
          <a:xfrm>
            <a:off x="292364" y="461788"/>
            <a:ext cx="6858001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 + дорожная карта вещей на Гардеробную</a:t>
            </a:r>
            <a:endParaRPr sz="1634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5461" y="437722"/>
            <a:ext cx="6470146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1491682" y="529936"/>
            <a:ext cx="433530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РАСШИРЕННЫЙ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  без надзора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8539" y="251548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55  </a:t>
            </a:r>
            <a:r>
              <a:rPr lang="ru-RU" sz="1452" dirty="0">
                <a:latin typeface="Calibri"/>
                <a:cs typeface="Calibri"/>
              </a:rPr>
              <a:t>рабочих дней проект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8539" y="2901780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3930" y="2929897"/>
            <a:ext cx="5807401" cy="1166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до  ремонта,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а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так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же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понять</a:t>
            </a:r>
            <a:r>
              <a:rPr sz="998" spc="-5" dirty="0">
                <a:latin typeface="Calibri"/>
                <a:cs typeface="Calibri"/>
              </a:rPr>
              <a:t> </a:t>
            </a:r>
            <a:endParaRPr lang="ru-RU" sz="998" spc="-5" dirty="0"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lang="ru-RU" sz="998" spc="-5" dirty="0">
                <a:latin typeface="Calibri"/>
                <a:cs typeface="Calibri"/>
              </a:rPr>
              <a:t>б</a:t>
            </a:r>
            <a:r>
              <a:rPr sz="998" spc="-5" dirty="0" err="1">
                <a:latin typeface="Calibri"/>
                <a:cs typeface="Calibri"/>
              </a:rPr>
              <a:t>ю</a:t>
            </a:r>
            <a:r>
              <a:rPr sz="998" dirty="0" err="1">
                <a:latin typeface="Calibri"/>
                <a:cs typeface="Calibri"/>
              </a:rPr>
              <a:t>джет</a:t>
            </a:r>
            <a:r>
              <a:rPr lang="ru-RU" sz="998" dirty="0">
                <a:latin typeface="Calibri"/>
                <a:cs typeface="Calibri"/>
              </a:rPr>
              <a:t>. Так же включает дорожную карту вещей. И Авторский надзор за объектом 3 месяца.</a:t>
            </a:r>
          </a:p>
          <a:p>
            <a:pPr marL="11527" marR="84144" indent="5763">
              <a:lnSpc>
                <a:spcPts val="1180"/>
              </a:lnSpc>
            </a:pPr>
            <a:endParaRPr sz="998" dirty="0">
              <a:latin typeface="Calibri"/>
              <a:cs typeface="Calibri"/>
            </a:endParaRPr>
          </a:p>
          <a:p>
            <a:pPr marL="11527">
              <a:spcBef>
                <a:spcPts val="398"/>
              </a:spcBef>
            </a:pPr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5671" y="3544224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6BF4B532-24DE-3B20-2232-52BCC223C835}"/>
              </a:ext>
            </a:extLst>
          </p:cNvPr>
          <p:cNvSpPr txBox="1"/>
          <p:nvPr/>
        </p:nvSpPr>
        <p:spPr>
          <a:xfrm>
            <a:off x="-2094848" y="962839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 дизайн-проект, руб.: 3 490 руб./м2 *  80 м2=  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279 200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5C12F18B-0D2E-8A6D-F5A1-55328529F086}"/>
              </a:ext>
            </a:extLst>
          </p:cNvPr>
          <p:cNvSpPr txBox="1"/>
          <p:nvPr/>
        </p:nvSpPr>
        <p:spPr>
          <a:xfrm>
            <a:off x="-2094848" y="1210253"/>
            <a:ext cx="803507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Дорожная карта вещей .:  Гардеробная 1 м/п </a:t>
            </a:r>
            <a:r>
              <a:rPr lang="en-US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en-US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3500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руб. = ориентировочно 12 м/п 42000  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BFAF7E32-1230-6731-54E3-E4A86F365753}"/>
              </a:ext>
            </a:extLst>
          </p:cNvPr>
          <p:cNvSpPr txBox="1"/>
          <p:nvPr/>
        </p:nvSpPr>
        <p:spPr>
          <a:xfrm>
            <a:off x="1233229" y="1646234"/>
            <a:ext cx="5807402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321 200 руб.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95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59163" y="5692672"/>
          <a:ext cx="6307266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095555"/>
              </p:ext>
            </p:extLst>
          </p:nvPr>
        </p:nvGraphicFramePr>
        <p:xfrm>
          <a:off x="254641" y="1679991"/>
          <a:ext cx="6252440" cy="5642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ремонто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-отделочных работ (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работ 70 000 рублей за каждые 30 календарных дней+ 10%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стоимости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latin typeface="Calibri"/>
                <a:cs typeface="Calibri"/>
              </a:rPr>
              <a:t>х</a:t>
            </a:r>
            <a:r>
              <a:rPr sz="1200" b="1" i="1" dirty="0"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latin typeface="Calibri"/>
                <a:cs typeface="Calibri"/>
              </a:rPr>
              <a:t>н</a:t>
            </a:r>
            <a:r>
              <a:rPr sz="1200" b="1" i="1" dirty="0">
                <a:latin typeface="Calibri"/>
                <a:cs typeface="Calibri"/>
              </a:rPr>
              <a:t>ые тов</a:t>
            </a:r>
            <a:r>
              <a:rPr sz="1200" b="1" i="1" spc="-5" dirty="0">
                <a:latin typeface="Calibri"/>
                <a:cs typeface="Calibri"/>
              </a:rPr>
              <a:t>а</a:t>
            </a:r>
            <a:r>
              <a:rPr sz="1200" b="1" i="1" dirty="0">
                <a:latin typeface="Calibri"/>
                <a:cs typeface="Calibri"/>
              </a:rPr>
              <a:t>ры, как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latin typeface="Calibri"/>
                <a:cs typeface="Calibri"/>
              </a:rPr>
              <a:t>с</a:t>
            </a:r>
            <a:r>
              <a:rPr sz="1200" b="1" i="1" dirty="0">
                <a:latin typeface="Calibri"/>
                <a:cs typeface="Calibri"/>
              </a:rPr>
              <a:t>амому д</a:t>
            </a:r>
            <a:r>
              <a:rPr sz="1200" b="1" i="1" spc="-5" dirty="0">
                <a:latin typeface="Calibri"/>
                <a:cs typeface="Calibri"/>
              </a:rPr>
              <a:t>ешевому сегмент</a:t>
            </a:r>
            <a:r>
              <a:rPr sz="1200" b="1" i="1" dirty="0">
                <a:latin typeface="Calibri"/>
                <a:cs typeface="Calibri"/>
              </a:rPr>
              <a:t>у</a:t>
            </a:r>
            <a:r>
              <a:rPr sz="1200" b="1" i="1" spc="-5" dirty="0">
                <a:latin typeface="Calibri"/>
                <a:cs typeface="Calibri"/>
              </a:rPr>
              <a:t> стоимости.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3986</TotalTime>
  <Words>2398</Words>
  <Application>Microsoft Office PowerPoint</Application>
  <PresentationFormat>Лист A4 (210x297 мм)</PresentationFormat>
  <Paragraphs>388</Paragraphs>
  <Slides>19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Arial</vt:lpstr>
      <vt:lpstr>Calibri</vt:lpstr>
      <vt:lpstr>Calibri Light</vt:lpstr>
      <vt:lpstr>Candara Light</vt:lpstr>
      <vt:lpstr>Century Gothic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146</cp:revision>
  <dcterms:created xsi:type="dcterms:W3CDTF">2020-09-07T19:51:05Z</dcterms:created>
  <dcterms:modified xsi:type="dcterms:W3CDTF">2023-10-23T07:46:08Z</dcterms:modified>
</cp:coreProperties>
</file>