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2" r:id="rId18"/>
    <p:sldId id="307" r:id="rId19"/>
    <p:sldId id="306" r:id="rId20"/>
    <p:sldId id="295" r:id="rId21"/>
    <p:sldId id="260" r:id="rId22"/>
    <p:sldId id="280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2"/>
            <p14:sldId id="307"/>
            <p14:sldId id="306"/>
            <p14:sldId id="295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06" d="100"/>
          <a:sy n="106" d="100"/>
        </p:scale>
        <p:origin x="2556" y="-10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3497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60555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23.10.2024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openxmlformats.org/officeDocument/2006/relationships/image" Target="../media/image37.png"/><Relationship Id="rId5" Type="http://schemas.openxmlformats.org/officeDocument/2006/relationships/image" Target="../media/image6.png"/><Relationship Id="rId10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1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</a:t>
            </a:r>
            <a:r>
              <a:rPr lang="ru-RU" sz="150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ИНТЕРЬЕРА МАНСАРДНОГО ЭТАЖА</a:t>
            </a:r>
          </a:p>
          <a:p>
            <a:pPr algn="ctr"/>
            <a:r>
              <a:rPr lang="ru-RU" sz="150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58922" y="7203004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6F145DF1-9236-1AB9-33EC-7B79B99340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B4023664-A859-5704-146E-A84CC0566B1A}"/>
              </a:ext>
            </a:extLst>
          </p:cNvPr>
          <p:cNvSpPr txBox="1">
            <a:spLocks/>
          </p:cNvSpPr>
          <p:nvPr/>
        </p:nvSpPr>
        <p:spPr>
          <a:xfrm>
            <a:off x="209102" y="1155029"/>
            <a:ext cx="2850722" cy="70571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19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Наставник бизнес-клуба для дизайнеров ГРАНИ.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5" y="452706"/>
            <a:ext cx="426474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6718603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20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711618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7144301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7447120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493798"/>
              </p:ext>
            </p:extLst>
          </p:nvPr>
        </p:nvGraphicFramePr>
        <p:xfrm>
          <a:off x="292365" y="707282"/>
          <a:ext cx="6069799" cy="54602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885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059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731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2008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59860" y="6407435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2780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  70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194 600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27014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400195" y="493653"/>
            <a:ext cx="200531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ЭЛЕКТРИКА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graphicFrame>
        <p:nvGraphicFramePr>
          <p:cNvPr id="19" name="object 8">
            <a:extLst>
              <a:ext uri="{FF2B5EF4-FFF2-40B4-BE49-F238E27FC236}">
                <a16:creationId xmlns:a16="http://schemas.microsoft.com/office/drawing/2014/main" id="{C57AFE84-D003-B9EA-FA8E-141F2379E2D5}"/>
              </a:ext>
            </a:extLst>
          </p:cNvPr>
          <p:cNvGraphicFramePr>
            <a:graphicFrameLocks noGrp="1"/>
          </p:cNvGraphicFramePr>
          <p:nvPr/>
        </p:nvGraphicFramePr>
        <p:xfrm>
          <a:off x="292364" y="839557"/>
          <a:ext cx="6069799" cy="28285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194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43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Обмерный план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Создание планировочного решения с расстановкой мебели в плоскости ( до трех вариантов)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демонтируемых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возводимых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отопления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сантехнического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потолков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с расстановкой осветительного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привязки розеток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object 4">
            <a:extLst>
              <a:ext uri="{FF2B5EF4-FFF2-40B4-BE49-F238E27FC236}">
                <a16:creationId xmlns:a16="http://schemas.microsoft.com/office/drawing/2014/main" id="{120BDC9B-5DCE-2679-D031-FB714D4BFF4E}"/>
              </a:ext>
            </a:extLst>
          </p:cNvPr>
          <p:cNvSpPr txBox="1"/>
          <p:nvPr/>
        </p:nvSpPr>
        <p:spPr>
          <a:xfrm>
            <a:off x="428194" y="473489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E9BA8CB3-DCC5-C92A-50B9-FC929DB684B4}"/>
              </a:ext>
            </a:extLst>
          </p:cNvPr>
          <p:cNvSpPr txBox="1"/>
          <p:nvPr/>
        </p:nvSpPr>
        <p:spPr>
          <a:xfrm>
            <a:off x="635662" y="473505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3DBCADA6-7556-7FF9-8CFA-C8227CC28FB3}"/>
              </a:ext>
            </a:extLst>
          </p:cNvPr>
          <p:cNvSpPr txBox="1"/>
          <p:nvPr/>
        </p:nvSpPr>
        <p:spPr>
          <a:xfrm>
            <a:off x="411596" y="512900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647B413A-00DA-CF44-7254-27FAAF438323}"/>
              </a:ext>
            </a:extLst>
          </p:cNvPr>
          <p:cNvSpPr txBox="1"/>
          <p:nvPr/>
        </p:nvSpPr>
        <p:spPr>
          <a:xfrm>
            <a:off x="674448" y="514017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99AC9416-315D-A23A-ED1F-E15A8A36E6CA}"/>
              </a:ext>
            </a:extLst>
          </p:cNvPr>
          <p:cNvSpPr txBox="1"/>
          <p:nvPr/>
        </p:nvSpPr>
        <p:spPr>
          <a:xfrm>
            <a:off x="7681" y="380968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1160  руб./м2 *  70 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F16749F-43C9-A4C1-D2C0-7140ED5E8C54}"/>
              </a:ext>
            </a:extLst>
          </p:cNvPr>
          <p:cNvSpPr txBox="1"/>
          <p:nvPr/>
        </p:nvSpPr>
        <p:spPr>
          <a:xfrm>
            <a:off x="428194" y="42212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10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b="1" spc="-5" dirty="0">
                <a:latin typeface="Calibri"/>
                <a:cs typeface="Calibri"/>
              </a:rPr>
              <a:t>70</a:t>
            </a:r>
            <a:r>
              <a:rPr lang="ru-RU" sz="1452" dirty="0">
                <a:latin typeface="Calibri"/>
                <a:cs typeface="Calibri"/>
              </a:rPr>
              <a:t>% ПРЕДОПЛАТА</a:t>
            </a:r>
            <a:endParaRPr sz="1452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9467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27014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4500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773501" y="513392"/>
            <a:ext cx="2149968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МИНИ-ПРОЕКТ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object 3">
            <a:extLst>
              <a:ext uri="{FF2B5EF4-FFF2-40B4-BE49-F238E27FC236}">
                <a16:creationId xmlns:a16="http://schemas.microsoft.com/office/drawing/2014/main" id="{99AC9416-315D-A23A-ED1F-E15A8A36E6CA}"/>
              </a:ext>
            </a:extLst>
          </p:cNvPr>
          <p:cNvSpPr txBox="1"/>
          <p:nvPr/>
        </p:nvSpPr>
        <p:spPr>
          <a:xfrm>
            <a:off x="1995317" y="777359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Цена:  450  рублей м2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F16749F-43C9-A4C1-D2C0-7140ED5E8C54}"/>
              </a:ext>
            </a:extLst>
          </p:cNvPr>
          <p:cNvSpPr txBox="1"/>
          <p:nvPr/>
        </p:nvSpPr>
        <p:spPr>
          <a:xfrm>
            <a:off x="274227" y="8905269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endParaRPr lang="ru-RU" sz="1634" b="1" spc="-5" dirty="0">
              <a:solidFill>
                <a:srgbClr val="7F7F7F"/>
              </a:solidFill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b="1" spc="-5" dirty="0">
                <a:latin typeface="Calibri"/>
                <a:cs typeface="Calibri"/>
              </a:rPr>
              <a:t>70</a:t>
            </a:r>
            <a:r>
              <a:rPr lang="ru-RU" sz="1452" dirty="0">
                <a:latin typeface="Calibri"/>
                <a:cs typeface="Calibri"/>
              </a:rPr>
              <a:t>% ПРЕДОПЛАТА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1299BC55-0D8C-1404-C745-B078F6A16BE5}"/>
              </a:ext>
            </a:extLst>
          </p:cNvPr>
          <p:cNvSpPr txBox="1"/>
          <p:nvPr/>
        </p:nvSpPr>
        <p:spPr>
          <a:xfrm>
            <a:off x="4066351" y="494247"/>
            <a:ext cx="193609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(Консультация)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5" name="object 4">
            <a:extLst>
              <a:ext uri="{FF2B5EF4-FFF2-40B4-BE49-F238E27FC236}">
                <a16:creationId xmlns:a16="http://schemas.microsoft.com/office/drawing/2014/main" id="{3171D84E-B943-08F5-CD33-8DD37023AF5B}"/>
              </a:ext>
            </a:extLst>
          </p:cNvPr>
          <p:cNvSpPr/>
          <p:nvPr/>
        </p:nvSpPr>
        <p:spPr>
          <a:xfrm>
            <a:off x="3321428" y="2920057"/>
            <a:ext cx="2911428" cy="23524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4">
            <a:extLst>
              <a:ext uri="{FF2B5EF4-FFF2-40B4-BE49-F238E27FC236}">
                <a16:creationId xmlns:a16="http://schemas.microsoft.com/office/drawing/2014/main" id="{693E4E47-061A-705A-6F2C-B5B365B4C405}"/>
              </a:ext>
            </a:extLst>
          </p:cNvPr>
          <p:cNvSpPr/>
          <p:nvPr/>
        </p:nvSpPr>
        <p:spPr>
          <a:xfrm>
            <a:off x="3321428" y="5347989"/>
            <a:ext cx="2911428" cy="23524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472B4D2B-EA63-780A-A92C-160B3AC32C9A}"/>
              </a:ext>
            </a:extLst>
          </p:cNvPr>
          <p:cNvSpPr/>
          <p:nvPr/>
        </p:nvSpPr>
        <p:spPr>
          <a:xfrm>
            <a:off x="129542" y="2933758"/>
            <a:ext cx="2911428" cy="23524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4">
            <a:extLst>
              <a:ext uri="{FF2B5EF4-FFF2-40B4-BE49-F238E27FC236}">
                <a16:creationId xmlns:a16="http://schemas.microsoft.com/office/drawing/2014/main" id="{DFDBE017-3A65-8898-30BF-21FD1C1BB6AC}"/>
              </a:ext>
            </a:extLst>
          </p:cNvPr>
          <p:cNvSpPr/>
          <p:nvPr/>
        </p:nvSpPr>
        <p:spPr>
          <a:xfrm>
            <a:off x="129542" y="5347989"/>
            <a:ext cx="2911428" cy="23524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5">
            <a:extLst>
              <a:ext uri="{FF2B5EF4-FFF2-40B4-BE49-F238E27FC236}">
                <a16:creationId xmlns:a16="http://schemas.microsoft.com/office/drawing/2014/main" id="{8DFA523B-E382-519D-BBB8-67DAA4610CD2}"/>
              </a:ext>
            </a:extLst>
          </p:cNvPr>
          <p:cNvSpPr txBox="1"/>
          <p:nvPr/>
        </p:nvSpPr>
        <p:spPr>
          <a:xfrm>
            <a:off x="247799" y="2984992"/>
            <a:ext cx="2674914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pc="-10" dirty="0">
                <a:solidFill>
                  <a:srgbClr val="4D4F51"/>
                </a:solidFill>
                <a:latin typeface="Calibri"/>
                <a:cs typeface="Calibri"/>
              </a:rPr>
              <a:t>Выбор стиля: </a:t>
            </a:r>
          </a:p>
          <a:p>
            <a:pPr marL="12700" algn="ctr">
              <a:lnSpc>
                <a:spcPct val="100000"/>
              </a:lnSpc>
            </a:pPr>
            <a:r>
              <a:rPr lang="ru-RU" sz="1400" spc="-10" dirty="0">
                <a:solidFill>
                  <a:srgbClr val="4D4F51"/>
                </a:solidFill>
                <a:latin typeface="Calibri"/>
                <a:cs typeface="Calibri"/>
              </a:rPr>
              <a:t>5</a:t>
            </a:r>
            <a:r>
              <a:rPr lang="ru-RU" sz="2000" spc="-10" dirty="0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lang="ru-RU" sz="1400" spc="-10" dirty="0">
                <a:solidFill>
                  <a:srgbClr val="4D4F51"/>
                </a:solidFill>
                <a:latin typeface="Calibri"/>
                <a:cs typeface="Calibri"/>
              </a:rPr>
              <a:t>стилистических интерьеров в электронном виде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2" name="object 5">
            <a:extLst>
              <a:ext uri="{FF2B5EF4-FFF2-40B4-BE49-F238E27FC236}">
                <a16:creationId xmlns:a16="http://schemas.microsoft.com/office/drawing/2014/main" id="{22DAF335-987F-427C-EF82-4C27EF3191E9}"/>
              </a:ext>
            </a:extLst>
          </p:cNvPr>
          <p:cNvSpPr txBox="1"/>
          <p:nvPr/>
        </p:nvSpPr>
        <p:spPr>
          <a:xfrm>
            <a:off x="344542" y="5402854"/>
            <a:ext cx="267491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pc="-10" dirty="0">
                <a:solidFill>
                  <a:srgbClr val="4D4F51"/>
                </a:solidFill>
                <a:latin typeface="Calibri"/>
                <a:cs typeface="Calibri"/>
              </a:rPr>
              <a:t>Эскизная расстановка мебели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F9CF07A-3396-F7A0-3CEF-AB1CB22E45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241" y="3877648"/>
            <a:ext cx="1886030" cy="1338405"/>
          </a:xfrm>
          <a:prstGeom prst="rect">
            <a:avLst/>
          </a:prstGeom>
        </p:spPr>
      </p:pic>
      <p:sp>
        <p:nvSpPr>
          <p:cNvPr id="44" name="object 5">
            <a:extLst>
              <a:ext uri="{FF2B5EF4-FFF2-40B4-BE49-F238E27FC236}">
                <a16:creationId xmlns:a16="http://schemas.microsoft.com/office/drawing/2014/main" id="{84EDCA78-2746-1A17-C093-EECC4E0E81A1}"/>
              </a:ext>
            </a:extLst>
          </p:cNvPr>
          <p:cNvSpPr txBox="1"/>
          <p:nvPr/>
        </p:nvSpPr>
        <p:spPr>
          <a:xfrm>
            <a:off x="3477952" y="2954003"/>
            <a:ext cx="267491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pc="-10" dirty="0">
                <a:solidFill>
                  <a:srgbClr val="4D4F51"/>
                </a:solidFill>
                <a:latin typeface="Calibri"/>
                <a:cs typeface="Calibri"/>
              </a:rPr>
              <a:t>Подбор цвета и фактур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0C0137A-C734-1631-9614-892C4557CF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7166" y="4063057"/>
            <a:ext cx="2674914" cy="894650"/>
          </a:xfrm>
          <a:prstGeom prst="rect">
            <a:avLst/>
          </a:prstGeom>
        </p:spPr>
      </p:pic>
      <p:sp>
        <p:nvSpPr>
          <p:cNvPr id="46" name="object 5">
            <a:extLst>
              <a:ext uri="{FF2B5EF4-FFF2-40B4-BE49-F238E27FC236}">
                <a16:creationId xmlns:a16="http://schemas.microsoft.com/office/drawing/2014/main" id="{6501058A-33BF-A6F2-C0CF-F41E1147442A}"/>
              </a:ext>
            </a:extLst>
          </p:cNvPr>
          <p:cNvSpPr txBox="1"/>
          <p:nvPr/>
        </p:nvSpPr>
        <p:spPr>
          <a:xfrm>
            <a:off x="3491428" y="5400806"/>
            <a:ext cx="2674914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pc="-10" dirty="0">
                <a:solidFill>
                  <a:srgbClr val="4D4F51"/>
                </a:solidFill>
                <a:latin typeface="Calibri"/>
                <a:cs typeface="Calibri"/>
              </a:rPr>
              <a:t>Топ-5 мебельных компаний </a:t>
            </a:r>
          </a:p>
          <a:p>
            <a:pPr marL="12700" algn="ctr">
              <a:lnSpc>
                <a:spcPct val="100000"/>
              </a:lnSpc>
            </a:pPr>
            <a:r>
              <a:rPr lang="ru-RU" sz="1400" spc="-10" dirty="0">
                <a:solidFill>
                  <a:srgbClr val="4D4F51"/>
                </a:solidFill>
                <a:latin typeface="Calibri"/>
                <a:cs typeface="Calibri"/>
              </a:rPr>
              <a:t>Стиль + бюджет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2E05F4F-49FF-0F53-31C4-12B591A60A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25682" y="6190940"/>
            <a:ext cx="1302919" cy="1472196"/>
          </a:xfrm>
          <a:prstGeom prst="rect">
            <a:avLst/>
          </a:prstGeom>
        </p:spPr>
      </p:pic>
      <p:sp>
        <p:nvSpPr>
          <p:cNvPr id="48" name="object 5">
            <a:extLst>
              <a:ext uri="{FF2B5EF4-FFF2-40B4-BE49-F238E27FC236}">
                <a16:creationId xmlns:a16="http://schemas.microsoft.com/office/drawing/2014/main" id="{8AE03291-9154-1DEC-FFDD-6E1AB83CC92E}"/>
              </a:ext>
            </a:extLst>
          </p:cNvPr>
          <p:cNvSpPr txBox="1"/>
          <p:nvPr/>
        </p:nvSpPr>
        <p:spPr>
          <a:xfrm>
            <a:off x="2222335" y="2558482"/>
            <a:ext cx="421767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spc="-10" dirty="0">
                <a:solidFill>
                  <a:srgbClr val="4D4F51"/>
                </a:solidFill>
                <a:latin typeface="Calibri"/>
                <a:cs typeface="Calibri"/>
              </a:rPr>
              <a:t>Мини-проект это: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4E7CFA8B-3D40-C110-24A4-C57B19B735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9934" y="6068341"/>
            <a:ext cx="1734261" cy="1501162"/>
          </a:xfrm>
          <a:prstGeom prst="rect">
            <a:avLst/>
          </a:prstGeom>
        </p:spPr>
      </p:pic>
      <p:sp>
        <p:nvSpPr>
          <p:cNvPr id="51" name="object 3">
            <a:extLst>
              <a:ext uri="{FF2B5EF4-FFF2-40B4-BE49-F238E27FC236}">
                <a16:creationId xmlns:a16="http://schemas.microsoft.com/office/drawing/2014/main" id="{F35A045C-70B6-84CB-23D3-7C8923412E05}"/>
              </a:ext>
            </a:extLst>
          </p:cNvPr>
          <p:cNvSpPr txBox="1"/>
          <p:nvPr/>
        </p:nvSpPr>
        <p:spPr>
          <a:xfrm>
            <a:off x="254601" y="8032884"/>
            <a:ext cx="8035070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Консультация требует большой концентрации внимания!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Консультация может занять более трех часов с перерывами.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После консультации:</a:t>
            </a: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 самостоятельно сможете справиться с ремонтом!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 сэкономите на ремонте, потому что получите скидки у поставщиков, которых я порекомендую.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Если после Консультации у Вас возникли вопросы, я отвечу на них по телефону или е-мейл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53" name="object 3">
            <a:extLst>
              <a:ext uri="{FF2B5EF4-FFF2-40B4-BE49-F238E27FC236}">
                <a16:creationId xmlns:a16="http://schemas.microsoft.com/office/drawing/2014/main" id="{CD4D3C8E-2F89-6D2E-36F3-27E2E98F9B24}"/>
              </a:ext>
            </a:extLst>
          </p:cNvPr>
          <p:cNvSpPr txBox="1"/>
          <p:nvPr/>
        </p:nvSpPr>
        <p:spPr>
          <a:xfrm>
            <a:off x="129542" y="945120"/>
            <a:ext cx="6281601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Планируете ремонт и не знаете с чего начать?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Задаете себе вопросы: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 выбрать стиль, который подошел бы именно Вам?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 подобрать психологически-правильную для Вас цветовую гамму?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 расставить мебель?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Что делать с сантехникой, светильниками, потолками, полами?</a:t>
            </a:r>
            <a:r>
              <a:rPr lang="ru-RU" sz="1200" b="0" i="0" dirty="0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Когда и где заказывать, и на чем можно, а на чем нельзя экономить?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Если эти вопросы мучают Вас, мы поможем Вам на них ответить!</a:t>
            </a:r>
            <a:endParaRPr lang="ru-RU" sz="12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766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970" y="3229277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30" y="1278133"/>
            <a:ext cx="4449125" cy="11910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4156</TotalTime>
  <Words>2409</Words>
  <Application>Microsoft Office PowerPoint</Application>
  <PresentationFormat>Лист A4 (210x297 мм)</PresentationFormat>
  <Paragraphs>405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156</cp:revision>
  <dcterms:created xsi:type="dcterms:W3CDTF">2020-09-07T19:51:05Z</dcterms:created>
  <dcterms:modified xsi:type="dcterms:W3CDTF">2024-10-23T09:49:18Z</dcterms:modified>
</cp:coreProperties>
</file>