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306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5" r:id="rId19"/>
    <p:sldId id="307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6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307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20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12.05.2026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12.05.2026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ПЛАНИРОВКИ КВАРТИРЫ 50 М2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12.05.26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4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ПЛАНИРОВКА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9361" y="3082891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i="1" spc="-5" dirty="0">
                <a:solidFill>
                  <a:schemeClr val="bg1"/>
                </a:solidFill>
                <a:latin typeface="Century Gothic"/>
                <a:cs typeface="Century Gothic"/>
              </a:rPr>
              <a:t>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дня </a:t>
            </a:r>
            <a:r>
              <a:rPr lang="ru-RU" sz="120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70% ПРЕДОПЛАТА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020168"/>
              </p:ext>
            </p:extLst>
          </p:nvPr>
        </p:nvGraphicFramePr>
        <p:xfrm>
          <a:off x="292365" y="707281"/>
          <a:ext cx="6069799" cy="20120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48260" marR="5016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   Обмерный план (размеры Заказчика)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Заполнения технического задания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Варианты планировочного решения (до трех)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Правки и утверждение 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демонтажа конструкций и перегородок (при необходимости)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возводимых перегородок и конструкции (при необходимости)</a:t>
                      </a:r>
                    </a:p>
                    <a:p>
                      <a:pPr marL="219710" marR="501650" indent="-171450" algn="l" defTabSz="685800" rtl="0" eaLnBrk="1" latinLnBrk="0" hangingPunct="1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после перепланировки с расстановкой мебели и оборудования с размерами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1020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1423379" y="280775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Итого:  1020 руб./м2 * 50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51 000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06887F13-3FD9-B705-BABD-AF2DE5EC154F}"/>
              </a:ext>
            </a:extLst>
          </p:cNvPr>
          <p:cNvSpPr txBox="1"/>
          <p:nvPr/>
        </p:nvSpPr>
        <p:spPr>
          <a:xfrm>
            <a:off x="426764" y="3663621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3" name="object 9">
            <a:extLst>
              <a:ext uri="{FF2B5EF4-FFF2-40B4-BE49-F238E27FC236}">
                <a16:creationId xmlns:a16="http://schemas.microsoft.com/office/drawing/2014/main" id="{37BE71AE-20FA-8942-FDCF-425006EDCA9D}"/>
              </a:ext>
            </a:extLst>
          </p:cNvPr>
          <p:cNvSpPr txBox="1"/>
          <p:nvPr/>
        </p:nvSpPr>
        <p:spPr>
          <a:xfrm>
            <a:off x="403438" y="4087951"/>
            <a:ext cx="5462195" cy="4607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Поиск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по магазинам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отделочны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х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материалов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519519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15 </a:t>
            </a:r>
            <a:r>
              <a:rPr sz="1452" dirty="0" err="1">
                <a:solidFill>
                  <a:schemeClr val="bg1"/>
                </a:solidFill>
                <a:latin typeface="Calibri"/>
                <a:cs typeface="Calibri"/>
              </a:rPr>
              <a:t>рабочи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 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  </a:t>
            </a:r>
            <a:r>
              <a:rPr lang="ru-RU" sz="120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chemeClr val="bg1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653446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653613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6047557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6078440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общую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площадь</a:t>
            </a:r>
            <a:r>
              <a:rPr sz="998" dirty="0">
                <a:latin typeface="Calibri"/>
                <a:cs typeface="Calibri"/>
              </a:rPr>
              <a:t>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04922" y="6346871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183719"/>
              </p:ext>
            </p:extLst>
          </p:nvPr>
        </p:nvGraphicFramePr>
        <p:xfrm>
          <a:off x="208491" y="752763"/>
          <a:ext cx="6034593" cy="4037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221615" marR="868680" indent="-171450">
                        <a:lnSpc>
                          <a:spcPct val="100000"/>
                        </a:lnSpc>
                        <a:spcBef>
                          <a:spcPts val="80"/>
                        </a:spcBef>
                        <a:buFontTx/>
                        <a:buChar char="-"/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221615" marR="868680" indent="-171450">
                        <a:lnSpc>
                          <a:spcPct val="100000"/>
                        </a:lnSpc>
                        <a:spcBef>
                          <a:spcPts val="80"/>
                        </a:spcBef>
                        <a:buFontTx/>
                        <a:buChar char="-"/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размерам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 (до 3-вариантов)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 итогового варианта;</a:t>
                      </a:r>
                    </a:p>
                    <a:p>
                      <a:pPr marL="219710" marR="501650" indent="-171450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 потолка и расстановка осветительных приборов</a:t>
                      </a:r>
                    </a:p>
                    <a:p>
                      <a:pPr marL="219710" marR="501650" indent="-171450">
                        <a:lnSpc>
                          <a:spcPts val="1320"/>
                        </a:lnSpc>
                        <a:spcBef>
                          <a:spcPts val="40"/>
                        </a:spcBef>
                        <a:buFontTx/>
                        <a:buChar char="-"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расстановка розеток и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выключателй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200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860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 (до 2-хвариантов)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237490" marR="1186815" indent="-171450">
                        <a:lnSpc>
                          <a:spcPct val="102899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1800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                                                                         50 м2</a:t>
                      </a:r>
                    </a:p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2860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2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143  000р.</a:t>
                      </a:r>
                      <a:endParaRPr sz="12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9">
            <a:extLst>
              <a:ext uri="{FF2B5EF4-FFF2-40B4-BE49-F238E27FC236}">
                <a16:creationId xmlns:a16="http://schemas.microsoft.com/office/drawing/2014/main" id="{92F57902-1ECA-C55A-2157-CAED6076C976}"/>
              </a:ext>
            </a:extLst>
          </p:cNvPr>
          <p:cNvSpPr txBox="1"/>
          <p:nvPr/>
        </p:nvSpPr>
        <p:spPr>
          <a:xfrm>
            <a:off x="340595" y="6853021"/>
            <a:ext cx="5365394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Стоимость выезда дизайнера на объект для первичного ознакомления с проектом составляет  - 10 000 руб.</a:t>
            </a:r>
          </a:p>
          <a:p>
            <a:pPr marL="11527" marR="4611"/>
            <a:endParaRPr lang="ru-RU"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298312" y="455802"/>
            <a:ext cx="520305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ЛАЙТ» </a:t>
            </a:r>
            <a:r>
              <a:rPr lang="ru-RU" sz="1400" b="1" spc="-5" dirty="0">
                <a:solidFill>
                  <a:srgbClr val="7F7F7F"/>
                </a:solidFill>
                <a:latin typeface="Calibri"/>
                <a:cs typeface="Calibri"/>
              </a:rPr>
              <a:t>(без визуализации</a:t>
            </a:r>
            <a:r>
              <a:rPr lang="ru-RU" sz="1400" b="1" dirty="0">
                <a:solidFill>
                  <a:srgbClr val="7F7F7F"/>
                </a:solidFill>
                <a:latin typeface="Calibri"/>
                <a:cs typeface="Calibri"/>
              </a:rPr>
              <a:t>)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517649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1100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4000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50,0 м2=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200 0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40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30 00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60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4154</TotalTime>
  <Words>2462</Words>
  <Application>Microsoft Office PowerPoint</Application>
  <PresentationFormat>Лист A4 (210x297 мм)</PresentationFormat>
  <Paragraphs>424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156</cp:revision>
  <dcterms:created xsi:type="dcterms:W3CDTF">2020-09-07T19:51:05Z</dcterms:created>
  <dcterms:modified xsi:type="dcterms:W3CDTF">2026-05-12T07:12:25Z</dcterms:modified>
</cp:coreProperties>
</file>