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/Relationships>
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/Relationships>
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/Relationships>
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/Relationships>
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/Relationships>
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/Relationships>
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/Relationships>
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/Relationships>
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/Relationships>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49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5"/>
            <a:ext cx="6800849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4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44862"/>
            <a:ext cx="2418079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5" Type="http://schemas.openxmlformats.org/officeDocument/2006/relationships/slide" Target="slide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notesSlide" Target="../notesSlides/notesSlide2.xml"/><Relationship Id="rId7" Type="http://schemas.openxmlformats.org/officeDocument/2006/relationships/slide" Target="slide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slide" Target="slide3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4.xml"/><Relationship Id="rId4" Type="http://schemas.openxmlformats.org/officeDocument/2006/relationships/slide" Target="slide4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slide" Target="slide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slide" Target="slide6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slide" Target="slide7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slide" Target="slide8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mailto:polinachaplanova@bk.ru" TargetMode="External"/><Relationship Id="rId3" Type="http://schemas.openxmlformats.org/officeDocument/2006/relationships/image" Target="../media/image8.png"/><Relationship Id="rId4" Type="http://schemas.openxmlformats.org/officeDocument/2006/relationships/notesSlide" Target="../notesSlides/notesSlide9.xml"/><Relationship Id="rId5" Type="http://schemas.openxmlformats.org/officeDocument/2006/relationships/slide" Target="slide9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2752" y="679437"/>
            <a:ext cx="6396990" cy="647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02740" marR="5080" indent="-1590675">
              <a:lnSpc>
                <a:spcPct val="102299"/>
              </a:lnSpc>
            </a:pPr>
            <a:r>
              <a:rPr dirty="0" sz="2200">
                <a:latin typeface="Calibri"/>
                <a:cs typeface="Calibri"/>
              </a:rPr>
              <a:t>Коммерческое предложение на реализацию проекта квартиры  40 м2 под ключ.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776" y="2141056"/>
            <a:ext cx="7532988" cy="5978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9069234"/>
            <a:ext cx="7556500" cy="10806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722247" y="9442068"/>
            <a:ext cx="4217670" cy="279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10">
                <a:solidFill>
                  <a:srgbClr val="4D4F51"/>
                </a:solidFill>
                <a:latin typeface="Calibri"/>
                <a:cs typeface="Calibri"/>
              </a:rPr>
              <a:t>Студия</a:t>
            </a:r>
            <a:r>
              <a:rPr dirty="0" sz="2000" spc="-5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4D4F51"/>
                </a:solidFill>
                <a:latin typeface="Calibri"/>
                <a:cs typeface="Calibri"/>
              </a:rPr>
              <a:t>«POLINA</a:t>
            </a:r>
            <a:r>
              <a:rPr dirty="0" sz="2000" spc="-5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4D4F51"/>
                </a:solidFill>
                <a:latin typeface="Calibri"/>
                <a:cs typeface="Calibri"/>
              </a:rPr>
              <a:t>CHAPLANOVA</a:t>
            </a:r>
            <a:r>
              <a:rPr dirty="0" sz="2000" spc="-5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4D4F51"/>
                </a:solidFill>
                <a:latin typeface="Calibri"/>
                <a:cs typeface="Calibri"/>
              </a:rPr>
              <a:t>DESIGN»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7515" y="431571"/>
            <a:ext cx="6315075" cy="3173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56285">
              <a:lnSpc>
                <a:spcPct val="100000"/>
              </a:lnSpc>
            </a:pPr>
            <a:r>
              <a:rPr dirty="0" sz="1800" b="0">
                <a:latin typeface="Calibri Light"/>
                <a:cs typeface="Calibri Light"/>
              </a:rPr>
              <a:t>Что вы получите, заказывая дизайн-проект квартиры?</a:t>
            </a:r>
            <a:endParaRPr sz="18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Планировочное решение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ts val="1420"/>
              </a:lnSpc>
              <a:spcBef>
                <a:spcPts val="340"/>
              </a:spcBef>
            </a:pPr>
            <a:r>
              <a:rPr dirty="0" sz="1200">
                <a:latin typeface="Calibri"/>
                <a:cs typeface="Calibri"/>
              </a:rPr>
              <a:t>Основной и самый важный этап дизайн проекта. Именно планировочное решение, созданное с учётом ваших пожеланий и наших рекомендаций, сможет  превратить объект недвижимости в функциональный и очень удобный интерьер. На этапе разработки планировочного решения мы поможем учесть все важные детали и мелочи.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Концепту</a:t>
            </a:r>
            <a:r>
              <a:rPr dirty="0" sz="1400" spc="-5" b="1">
                <a:latin typeface="Calibri"/>
                <a:cs typeface="Calibri"/>
              </a:rPr>
              <a:t>а</a:t>
            </a:r>
            <a:r>
              <a:rPr dirty="0" sz="1400" b="1">
                <a:latin typeface="Calibri"/>
                <a:cs typeface="Calibri"/>
              </a:rPr>
              <a:t>льное решение</a:t>
            </a:r>
            <a:endParaRPr sz="1400">
              <a:latin typeface="Calibri"/>
              <a:cs typeface="Calibri"/>
            </a:endParaRPr>
          </a:p>
          <a:p>
            <a:pPr marL="12700" marR="836930">
              <a:lnSpc>
                <a:spcPts val="1420"/>
              </a:lnSpc>
              <a:spcBef>
                <a:spcPts val="340"/>
              </a:spcBef>
            </a:pPr>
            <a:r>
              <a:rPr dirty="0" sz="1200">
                <a:latin typeface="Calibri"/>
                <a:cs typeface="Calibri"/>
              </a:rPr>
              <a:t>Служит техническим заданием для 3D-визуализации. Концепция формирует общее представление проекта.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Концепция  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представляет собок коллаж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3D-Визуализация</a:t>
            </a:r>
            <a:endParaRPr sz="1400">
              <a:latin typeface="Calibri"/>
              <a:cs typeface="Calibri"/>
            </a:endParaRPr>
          </a:p>
          <a:p>
            <a:pPr marL="12700" marR="342900">
              <a:lnSpc>
                <a:spcPts val="1420"/>
              </a:lnSpc>
              <a:spcBef>
                <a:spcPts val="540"/>
              </a:spcBef>
            </a:pPr>
            <a:r>
              <a:rPr dirty="0" sz="1200">
                <a:latin typeface="Calibri"/>
                <a:cs typeface="Calibri"/>
              </a:rPr>
              <a:t>3D-визуализация показывает готовое решение в объеме с проработкой деталей и нюансов (количество ящиков, ручки на мебели, фактурность, цветовые решения и т.д.).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9196" y="5887643"/>
            <a:ext cx="6518275" cy="2124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19430">
              <a:lnSpc>
                <a:spcPct val="100000"/>
              </a:lnSpc>
              <a:tabLst>
                <a:tab pos="4387215" algn="l"/>
              </a:tabLst>
            </a:pPr>
            <a:r>
              <a:rPr dirty="0" sz="1400" spc="-5">
                <a:solidFill>
                  <a:srgbClr val="7F7F7F"/>
                </a:solidFill>
                <a:latin typeface="Calibri"/>
                <a:cs typeface="Calibri"/>
              </a:rPr>
              <a:t>Концептуально</a:t>
            </a: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dirty="0" sz="1400" spc="-5">
                <a:solidFill>
                  <a:srgbClr val="7F7F7F"/>
                </a:solidFill>
                <a:latin typeface="Calibri"/>
                <a:cs typeface="Calibri"/>
              </a:rPr>
              <a:t> решени</a:t>
            </a: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е	3D-Визуализация</a:t>
            </a:r>
            <a:endParaRPr sz="1400">
              <a:latin typeface="Calibri"/>
              <a:cs typeface="Calibri"/>
            </a:endParaRPr>
          </a:p>
          <a:p>
            <a:pPr marL="20955" marR="1047115">
              <a:lnSpc>
                <a:spcPct val="101200"/>
              </a:lnSpc>
              <a:spcBef>
                <a:spcPts val="1065"/>
              </a:spcBef>
            </a:pPr>
            <a:r>
              <a:rPr dirty="0" sz="1400" b="0">
                <a:latin typeface="Calibri Light"/>
                <a:cs typeface="Calibri Light"/>
              </a:rPr>
              <a:t>Полный комплект рабочей документации для строителей с развертками и конструктивом мебели на заказ</a:t>
            </a:r>
            <a:endParaRPr sz="1400">
              <a:latin typeface="Calibri Light"/>
              <a:cs typeface="Calibri Light"/>
            </a:endParaRPr>
          </a:p>
          <a:p>
            <a:pPr marL="20955" marR="5080">
              <a:lnSpc>
                <a:spcPts val="1420"/>
              </a:lnSpc>
              <a:spcBef>
                <a:spcPts val="545"/>
              </a:spcBef>
            </a:pPr>
            <a:r>
              <a:rPr dirty="0" sz="1200">
                <a:latin typeface="Calibri"/>
                <a:cs typeface="Calibri"/>
              </a:rPr>
              <a:t>Для каждого объекта формируется свой перечень необходимой рабочей документации. Развертки служат источником информации для строителей о способе поклейки обоев или оформления декоративных панелей. Уточняют размеры, высоты, характеристики ниш и дру-гие важные для строителей параметры. Гарантируют, что реальность будет соответствовать дизайн-проекту.</a:t>
            </a:r>
            <a:endParaRPr sz="1200">
              <a:latin typeface="Calibri"/>
              <a:cs typeface="Calibri"/>
            </a:endParaRPr>
          </a:p>
          <a:p>
            <a:pPr marL="20955">
              <a:lnSpc>
                <a:spcPct val="100000"/>
              </a:lnSpc>
              <a:spcBef>
                <a:spcPts val="960"/>
              </a:spcBef>
            </a:pPr>
            <a:r>
              <a:rPr dirty="0" sz="1400" b="0">
                <a:latin typeface="Calibri Light"/>
                <a:cs typeface="Calibri Light"/>
              </a:rPr>
              <a:t>Комплектация с указанием артикулов, поставщиков и цен</a:t>
            </a:r>
            <a:endParaRPr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dirty="0" sz="1100">
                <a:latin typeface="Calibri"/>
                <a:cs typeface="Calibri"/>
              </a:rPr>
              <a:t>Подбор и заказ мебели с дизайнером гарантирует совпадение результата с проектом и бюджетом.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32680" y="10345051"/>
            <a:ext cx="91503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7F7F7F"/>
                </a:solidFill>
                <a:latin typeface="Calibri"/>
                <a:cs typeface="Calibri"/>
              </a:rPr>
              <a:t>Реализация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16253" y="10327919"/>
            <a:ext cx="133731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3D-Визуализация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3822" y="3699169"/>
            <a:ext cx="2994745" cy="21176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015021" y="3700477"/>
            <a:ext cx="3067436" cy="2100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372517" y="8071393"/>
            <a:ext cx="1845424" cy="21935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27237" y="8071684"/>
            <a:ext cx="2107955" cy="21670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18752" y="135077"/>
            <a:ext cx="194183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Пакет «СТАНДАРТ»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6194" y="8515451"/>
            <a:ext cx="5141595" cy="473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39"/>
              </a:lnSpc>
            </a:pP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dirty="0" sz="1600" spc="-5" b="1">
                <a:latin typeface="Century Gothic"/>
                <a:cs typeface="Century Gothic"/>
              </a:rPr>
              <a:t>:</a:t>
            </a:r>
            <a:r>
              <a:rPr dirty="0" sz="1600" spc="-5" b="1">
                <a:latin typeface="Century Gothic"/>
                <a:cs typeface="Century Gothic"/>
              </a:rPr>
              <a:t> </a:t>
            </a:r>
            <a:r>
              <a:rPr dirty="0" sz="1600">
                <a:latin typeface="Calibri"/>
                <a:cs typeface="Calibri"/>
              </a:rPr>
              <a:t>5</a:t>
            </a:r>
            <a:r>
              <a:rPr dirty="0" sz="1600">
                <a:latin typeface="Calibri"/>
                <a:cs typeface="Calibri"/>
              </a:rPr>
              <a:t>5 рабочий день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939"/>
              </a:lnSpc>
            </a:pP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dirty="0" sz="1600" b="1">
                <a:latin typeface="Calibri"/>
                <a:cs typeface="Calibri"/>
              </a:rPr>
              <a:t>: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по этапам </a:t>
            </a:r>
            <a:r>
              <a:rPr dirty="0" sz="1600">
                <a:latin typeface="Calibri"/>
                <a:cs typeface="Calibri"/>
              </a:rPr>
              <a:t>5</a:t>
            </a:r>
            <a:r>
              <a:rPr dirty="0" sz="1600">
                <a:latin typeface="Calibri"/>
                <a:cs typeface="Calibri"/>
              </a:rPr>
              <a:t>0% предоплата </a:t>
            </a:r>
            <a:r>
              <a:rPr dirty="0" sz="1600">
                <a:latin typeface="Calibri"/>
                <a:cs typeface="Calibri"/>
              </a:rPr>
              <a:t>каждого этапа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775" y="9200509"/>
            <a:ext cx="107314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4375" y="9200692"/>
            <a:ext cx="6164580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300"/>
              </a:lnSpc>
            </a:pPr>
            <a:r>
              <a:rPr dirty="0" sz="1100">
                <a:latin typeface="Calibri"/>
                <a:cs typeface="Calibri"/>
              </a:rPr>
              <a:t>Данный пакет включает в себя основные этапы разработки дизайн-проекта + этап «3Д-</a:t>
            </a:r>
            <a:r>
              <a:rPr dirty="0" sz="1100" spc="-5">
                <a:latin typeface="Calibri"/>
                <a:cs typeface="Calibri"/>
              </a:rPr>
              <a:t>в</a:t>
            </a:r>
            <a:r>
              <a:rPr dirty="0" sz="1100" spc="-5">
                <a:latin typeface="Calibri"/>
                <a:cs typeface="Calibri"/>
              </a:rPr>
              <a:t>и</a:t>
            </a:r>
            <a:r>
              <a:rPr dirty="0" sz="1100">
                <a:latin typeface="Calibri"/>
                <a:cs typeface="Calibri"/>
              </a:rPr>
              <a:t>зуализация», который позволит Вам увидеть будущий интерьер Вашей квартиры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до </a:t>
            </a:r>
            <a:r>
              <a:rPr dirty="0" sz="1100">
                <a:latin typeface="Calibri"/>
                <a:cs typeface="Calibri"/>
              </a:rPr>
              <a:t>ремонта.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7487" y="9634760"/>
            <a:ext cx="117475" cy="523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225">
              <a:lnSpc>
                <a:spcPct val="100000"/>
              </a:lnSpc>
            </a:pPr>
            <a:r>
              <a:rPr dirty="0" sz="1400" spc="-1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1400" spc="-1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4375" y="9668789"/>
            <a:ext cx="4345940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288" y="9964559"/>
            <a:ext cx="6018530" cy="3327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11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87375" y="500380"/>
          <a:ext cx="6612890" cy="78809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690"/>
                <a:gridCol w="4287106"/>
                <a:gridCol w="857783"/>
                <a:gridCol w="857784"/>
              </a:tblGrid>
              <a:tr h="605155">
                <a:tc gridSpan="2">
                  <a:txBody>
                    <a:bodyPr/>
                    <a:lstStyle/>
                    <a:p>
                      <a:pPr algn="ctr" marR="19875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па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just" marL="82550" marR="207645">
                        <a:lnSpc>
                          <a:spcPct val="101800"/>
                        </a:lnSpc>
                      </a:pPr>
                      <a:r>
                        <a:rPr dirty="0" sz="900" b="0">
                          <a:latin typeface="Calibri Light"/>
                          <a:cs typeface="Calibri Light"/>
                        </a:rPr>
                        <a:t>Общая сто- имость эта- па,</a:t>
                      </a:r>
                      <a:endParaRPr sz="9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dirty="0" sz="900" b="0">
                          <a:latin typeface="Calibri Light"/>
                          <a:cs typeface="Calibri Light"/>
                        </a:rPr>
                        <a:t>Cрок раз</a:t>
                      </a:r>
                      <a:r>
                        <a:rPr dirty="0" sz="900" b="0">
                          <a:latin typeface="Calibri Light"/>
                          <a:cs typeface="Calibri Light"/>
                        </a:rPr>
                        <a:t>работки</a:t>
                      </a:r>
                      <a:endParaRPr sz="9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1594261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Эта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1: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Создания ТЗ для проектирования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Обмерный план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Пр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о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н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в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а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6034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5</a:t>
                      </a:r>
                      <a:r>
                        <a:rPr dirty="0" sz="1100">
                          <a:latin typeface="Candara Light"/>
                          <a:cs typeface="Candara Light"/>
                        </a:rPr>
                        <a:t>00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10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735090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Эта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2: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К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оллажи / фото предлагаемых стилистически отделочных материалов мебели, техники, предметов декора и т.п.) для каж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дого 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помещения.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762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dirty="0" sz="1100">
                          <a:latin typeface="Candara Light"/>
                          <a:cs typeface="Candara Light"/>
                        </a:rPr>
                        <a:t>00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15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994872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dirty="0" sz="900" spc="-30" b="1">
                          <a:latin typeface="Calibri"/>
                          <a:cs typeface="Calibri"/>
                        </a:rPr>
                        <a:t>Э</a:t>
                      </a:r>
                      <a:r>
                        <a:rPr dirty="0" sz="900" spc="105" b="1">
                          <a:latin typeface="Calibri"/>
                          <a:cs typeface="Calibri"/>
                        </a:rPr>
                        <a:t>т</a:t>
                      </a:r>
                      <a:r>
                        <a:rPr dirty="0" sz="900" spc="10" b="1"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6858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3 D визуализация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algn="just" marL="70485" indent="-254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algn="just" marL="70485" marR="635000">
                        <a:lnSpc>
                          <a:spcPct val="102800"/>
                        </a:lnSpc>
                        <a:spcBef>
                          <a:spcPts val="470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дверных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ручек, фактур и т.д.)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700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254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1</a:t>
                      </a:r>
                      <a:r>
                        <a:rPr dirty="0" sz="1100">
                          <a:latin typeface="Candara Light"/>
                          <a:cs typeface="Candara Light"/>
                        </a:rPr>
                        <a:t>5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3625849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dirty="0" sz="900" spc="-30" b="1">
                          <a:latin typeface="Calibri"/>
                          <a:cs typeface="Calibri"/>
                        </a:rPr>
                        <a:t>Э</a:t>
                      </a:r>
                      <a:r>
                        <a:rPr dirty="0" sz="900" spc="100" b="1">
                          <a:latin typeface="Calibri"/>
                          <a:cs typeface="Calibri"/>
                        </a:rPr>
                        <a:t>т</a:t>
                      </a:r>
                      <a:r>
                        <a:rPr dirty="0" sz="900" spc="10" b="1"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Полный комплект рабочей документации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план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мебели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привязками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покрытий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потолков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потолков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осветительного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оборудования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ния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группами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освещения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розеток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-Развертки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1000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889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15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319404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ʰ̨̨̯̐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 ̌̚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̛̜̦̔̌̚Ͳ̨̡̪̬̖̯͕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 ̬̱̍͗͘ Ϯ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ϴϬϬ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 ̬̱̥̍ͬ͘Ϯ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dirty="0" sz="1200" b="1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ϭϭϮ</a:t>
                      </a:r>
                      <a:r>
                        <a:rPr dirty="0" sz="1200" b="1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ϬϬϬ̬͘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52242" y="176923"/>
            <a:ext cx="2486025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Пакет </a:t>
            </a: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169" y="9150274"/>
            <a:ext cx="3851275" cy="4400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10"/>
              </a:lnSpc>
            </a:pP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dirty="0" sz="1600" spc="-5" b="1">
                <a:latin typeface="Century Gothic"/>
                <a:cs typeface="Century Gothic"/>
              </a:rPr>
              <a:t>:</a:t>
            </a:r>
            <a:r>
              <a:rPr dirty="0" sz="1600" spc="-5" b="1">
                <a:latin typeface="Century Gothic"/>
                <a:cs typeface="Century Gothic"/>
              </a:rPr>
              <a:t> </a:t>
            </a:r>
            <a:r>
              <a:rPr dirty="0" sz="1600">
                <a:latin typeface="Calibri"/>
                <a:cs typeface="Calibri"/>
              </a:rPr>
              <a:t>6</a:t>
            </a:r>
            <a:r>
              <a:rPr dirty="0" sz="1600">
                <a:latin typeface="Calibri"/>
                <a:cs typeface="Calibri"/>
              </a:rPr>
              <a:t>5 рабочий день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10"/>
              </a:lnSpc>
            </a:pP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dirty="0" sz="1600" b="1">
                <a:latin typeface="Calibri"/>
                <a:cs typeface="Calibri"/>
              </a:rPr>
              <a:t>: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по этапам </a:t>
            </a:r>
            <a:r>
              <a:rPr dirty="0" sz="1600">
                <a:latin typeface="Calibri"/>
                <a:cs typeface="Calibri"/>
              </a:rPr>
              <a:t>5</a:t>
            </a:r>
            <a:r>
              <a:rPr dirty="0" sz="1600">
                <a:latin typeface="Calibri"/>
                <a:cs typeface="Calibri"/>
              </a:rPr>
              <a:t>0% предоплата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2429" y="9665012"/>
            <a:ext cx="107314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2279" y="8065834"/>
            <a:ext cx="592286" cy="75396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07720" y="9695992"/>
            <a:ext cx="6398895" cy="929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92710" indent="6350">
              <a:lnSpc>
                <a:spcPts val="1300"/>
              </a:lnSpc>
            </a:pPr>
            <a:r>
              <a:rPr dirty="0" sz="110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"</a:t>
            </a:r>
            <a:r>
              <a:rPr dirty="0" sz="1100">
                <a:latin typeface="Calibri"/>
                <a:cs typeface="Calibri"/>
              </a:rPr>
              <a:t>3Д-визуализация», который позволит Вам увидеть будущий интерьер Вашей квартиры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до  </a:t>
            </a:r>
            <a:r>
              <a:rPr dirty="0" sz="1100">
                <a:latin typeface="Calibri"/>
                <a:cs typeface="Calibri"/>
              </a:rPr>
              <a:t>ре</a:t>
            </a:r>
            <a:r>
              <a:rPr dirty="0" sz="1100">
                <a:latin typeface="Calibri"/>
                <a:cs typeface="Calibri"/>
              </a:rPr>
              <a:t>монта,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а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так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же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понять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б</a:t>
            </a:r>
            <a:r>
              <a:rPr dirty="0" sz="1100" spc="-5">
                <a:latin typeface="Calibri"/>
                <a:cs typeface="Calibri"/>
              </a:rPr>
              <a:t>ю</a:t>
            </a:r>
            <a:r>
              <a:rPr dirty="0" sz="1100">
                <a:latin typeface="Calibri"/>
                <a:cs typeface="Calibri"/>
              </a:rPr>
              <a:t>джет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dirty="0" sz="110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1100">
              <a:latin typeface="Calibri"/>
              <a:cs typeface="Calibri"/>
            </a:endParaRPr>
          </a:p>
          <a:p>
            <a:pPr marL="13335" marR="5080">
              <a:lnSpc>
                <a:spcPct val="100000"/>
              </a:lnSpc>
              <a:spcBef>
                <a:spcPts val="280"/>
              </a:spcBef>
            </a:pPr>
            <a:r>
              <a:rPr dirty="0" sz="110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по срокампоставки, приемка материалов на объекте, вопросы рекламаций решает Заказчик самостоятельно.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111" y="10029654"/>
            <a:ext cx="109220" cy="454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400">
              <a:latin typeface="Symbol"/>
              <a:cs typeface="Symbol"/>
            </a:endParaRPr>
          </a:p>
          <a:p>
            <a:pPr marL="13970">
              <a:lnSpc>
                <a:spcPct val="100000"/>
              </a:lnSpc>
              <a:spcBef>
                <a:spcPts val="290"/>
              </a:spcBef>
            </a:pPr>
            <a:r>
              <a:rPr dirty="0" sz="1400" spc="-1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40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87375" y="500380"/>
          <a:ext cx="6600190" cy="8515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690"/>
                <a:gridCol w="4287106"/>
                <a:gridCol w="857783"/>
                <a:gridCol w="844807"/>
              </a:tblGrid>
              <a:tr h="605155">
                <a:tc gridSpan="2">
                  <a:txBody>
                    <a:bodyPr/>
                    <a:lstStyle/>
                    <a:p>
                      <a:pPr algn="ctr" marR="19875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па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just" marL="82550" marR="207645">
                        <a:lnSpc>
                          <a:spcPct val="101800"/>
                        </a:lnSpc>
                      </a:pPr>
                      <a:r>
                        <a:rPr dirty="0" sz="900" b="0">
                          <a:latin typeface="Calibri Light"/>
                          <a:cs typeface="Calibri Light"/>
                        </a:rPr>
                        <a:t>Общая сто- имость эта- па,</a:t>
                      </a:r>
                      <a:endParaRPr sz="9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dirty="0" sz="900" b="0">
                          <a:latin typeface="Calibri Light"/>
                          <a:cs typeface="Calibri Light"/>
                        </a:rPr>
                        <a:t>Cрок раз</a:t>
                      </a:r>
                      <a:r>
                        <a:rPr dirty="0" sz="900" b="0">
                          <a:latin typeface="Calibri Light"/>
                          <a:cs typeface="Calibri Light"/>
                        </a:rPr>
                        <a:t>работки</a:t>
                      </a:r>
                      <a:endParaRPr sz="9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628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1594261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Эта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1: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Создания ТЗ для проектирования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Обмерный план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Пр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о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н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в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а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5</a:t>
                      </a:r>
                      <a:r>
                        <a:rPr dirty="0" sz="1100">
                          <a:latin typeface="Candara Light"/>
                          <a:cs typeface="Candara Light"/>
                        </a:rPr>
                        <a:t>00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10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628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723847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Эта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2: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К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оллажи / фото предлагаемых стилистически отделочных материалов мебели, техники, предметов декора и т.п.) для каж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дого 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помещения.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dirty="0" sz="1100">
                          <a:latin typeface="Candara Light"/>
                          <a:cs typeface="Candara Light"/>
                        </a:rPr>
                        <a:t>00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15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628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1006116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dirty="0" sz="900" spc="-30" b="1">
                          <a:latin typeface="Calibri"/>
                          <a:cs typeface="Calibri"/>
                        </a:rPr>
                        <a:t>Э</a:t>
                      </a:r>
                      <a:r>
                        <a:rPr dirty="0" sz="900" spc="105" b="1">
                          <a:latin typeface="Calibri"/>
                          <a:cs typeface="Calibri"/>
                        </a:rPr>
                        <a:t>т</a:t>
                      </a:r>
                      <a:r>
                        <a:rPr dirty="0" sz="900" spc="10" b="1"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algn="just" marL="58419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3 D визуализация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algn="just" marL="70485" indent="-635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algn="just" marL="70485" marR="635000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dirty="0" sz="1100" spc="50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дверных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ручек, фактур и т.д.)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700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3335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1</a:t>
                      </a:r>
                      <a:r>
                        <a:rPr dirty="0" sz="1100">
                          <a:latin typeface="Candara Light"/>
                          <a:cs typeface="Candara Light"/>
                        </a:rPr>
                        <a:t>5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628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363220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dirty="0" sz="900" spc="-30" b="1">
                          <a:latin typeface="Calibri"/>
                          <a:cs typeface="Calibri"/>
                        </a:rPr>
                        <a:t>Э</a:t>
                      </a:r>
                      <a:r>
                        <a:rPr dirty="0" sz="900" spc="105" b="1">
                          <a:latin typeface="Calibri"/>
                          <a:cs typeface="Calibri"/>
                        </a:rPr>
                        <a:t>т</a:t>
                      </a:r>
                      <a:r>
                        <a:rPr dirty="0" sz="900" spc="10" b="1"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9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Полный комплект рабочей документации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план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мебели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привязками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покрытий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потолков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потолков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осветительного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оборудования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ния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группами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освещения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розеток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-Развертки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1000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15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628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755649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dirty="0" sz="900" spc="-5" b="1">
                          <a:latin typeface="Calibri"/>
                          <a:cs typeface="Calibri"/>
                        </a:rPr>
                        <a:t>Эт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900" spc="-5" b="1">
                          <a:latin typeface="Calibri"/>
                          <a:cs typeface="Calibri"/>
                        </a:rPr>
                        <a:t> 5</a:t>
                      </a:r>
                      <a:r>
                        <a:rPr dirty="0" sz="900" b="1">
                          <a:latin typeface="Calibri"/>
                          <a:cs typeface="Calibri"/>
                        </a:rPr>
                        <a:t>:</a:t>
                      </a:r>
                      <a:endParaRPr sz="9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Комплектация с указанием артикулов, поставщиков и цен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Полный подбор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материалов, предметов мебели и оборудо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вания по проекту с </a:t>
                      </a:r>
                      <a:r>
                        <a:rPr dirty="0" sz="1100" spc="-5" b="0"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асчетом их количества и указанием кон-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 тактов поставщиков.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4064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ndara Light"/>
                          <a:cs typeface="Candara Light"/>
                        </a:rPr>
                        <a:t>500</a:t>
                      </a:r>
                      <a:endParaRPr sz="1100">
                        <a:latin typeface="Candara Light"/>
                        <a:cs typeface="Candara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53975">
                        <a:lnSpc>
                          <a:spcPct val="100000"/>
                        </a:lnSpc>
                      </a:pPr>
                      <a:r>
                        <a:rPr dirty="0" sz="1100" b="0">
                          <a:latin typeface="Calibri Light"/>
                          <a:cs typeface="Calibri Light"/>
                        </a:rPr>
                        <a:t>1</a:t>
                      </a:r>
                      <a:r>
                        <a:rPr dirty="0" sz="1100" b="0">
                          <a:latin typeface="Calibri Light"/>
                          <a:cs typeface="Calibri Light"/>
                        </a:rPr>
                        <a:t>0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R w="6628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</a:tr>
              <a:tr h="192404">
                <a:tc>
                  <a:txBody>
                    <a:bodyPr/>
                    <a:lstStyle/>
                    <a:p>
                      <a:pPr/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958339">
                        <a:lnSpc>
                          <a:spcPct val="100000"/>
                        </a:lnSpc>
                        <a:tabLst>
                          <a:tab pos="5207000" algn="l"/>
                        </a:tabLst>
                      </a:pPr>
                      <a:r>
                        <a:rPr dirty="0" baseline="2525" sz="1650" b="1">
                          <a:latin typeface="Calibri"/>
                          <a:cs typeface="Calibri"/>
                        </a:rPr>
                        <a:t>ʰ̨̨̯̐</a:t>
                      </a:r>
                      <a:r>
                        <a:rPr dirty="0" baseline="2525" sz="1650" b="1">
                          <a:latin typeface="Calibri"/>
                          <a:cs typeface="Calibri"/>
                        </a:rPr>
                        <a:t> ̌̚ </a:t>
                      </a:r>
                      <a:r>
                        <a:rPr dirty="0" baseline="2525" sz="1650" b="1">
                          <a:latin typeface="Calibri"/>
                          <a:cs typeface="Calibri"/>
                        </a:rPr>
                        <a:t>̛̜̦̔̌̚Ͳ̨̡̪̬̖̯͕</a:t>
                      </a:r>
                      <a:r>
                        <a:rPr dirty="0" baseline="2525" sz="1650" b="1">
                          <a:latin typeface="Calibri"/>
                          <a:cs typeface="Calibri"/>
                        </a:rPr>
                        <a:t> ̬̱̍͗͘</a:t>
                      </a:r>
                      <a:r>
                        <a:rPr dirty="0" baseline="2525" sz="1650" spc="-7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baseline="2525" sz="1650" b="1">
                          <a:latin typeface="Calibri"/>
                          <a:cs typeface="Calibri"/>
                        </a:rPr>
                        <a:t>3 3</a:t>
                      </a:r>
                      <a:r>
                        <a:rPr dirty="0" baseline="2525" sz="1650" b="1">
                          <a:latin typeface="Calibri"/>
                          <a:cs typeface="Calibri"/>
                        </a:rPr>
                        <a:t>ϬϬ</a:t>
                      </a:r>
                      <a:r>
                        <a:rPr dirty="0" baseline="2525" sz="1650" b="1">
                          <a:latin typeface="Calibri"/>
                          <a:cs typeface="Calibri"/>
                        </a:rPr>
                        <a:t> ̬̱̥̍ͬ͘Ϯ	</a:t>
                      </a:r>
                      <a:r>
                        <a:rPr dirty="0" sz="1200" b="1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ϭ</a:t>
                      </a:r>
                      <a:r>
                        <a:rPr dirty="0" sz="1200" b="1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200" b="1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Ϯ </a:t>
                      </a:r>
                      <a:r>
                        <a:rPr dirty="0" sz="1200" b="1">
                          <a:solidFill>
                            <a:srgbClr val="7F7F7F"/>
                          </a:solidFill>
                          <a:latin typeface="Calibri"/>
                          <a:cs typeface="Calibri"/>
                        </a:rPr>
                        <a:t>ϬϬϬ̬͘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9525">
                      <a:solidFill>
                        <a:srgbClr val="CFCFCF"/>
                      </a:solidFill>
                      <a:prstDash val="solid"/>
                    </a:lnL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7922" y="661073"/>
            <a:ext cx="573913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1697" y="5831560"/>
            <a:ext cx="2704465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b="1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19680" y="1556258"/>
            <a:ext cx="4050029" cy="228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200" b="1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dirty="0" sz="1600" spc="20" b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dirty="0" sz="1600" spc="15" b="1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dirty="0" sz="1600" spc="5" b="1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dirty="0" sz="1600" b="1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dirty="0" sz="1600" spc="-175" b="1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600" spc="-55" b="1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dirty="0" sz="1600" b="1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dirty="0" sz="1600" spc="-5" b="1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dirty="0" sz="1600" spc="-55" b="1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dirty="0" sz="1600" b="1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36484" y="6161708"/>
          <a:ext cx="6130925" cy="298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710"/>
                <a:gridCol w="5520689"/>
              </a:tblGrid>
              <a:tr h="2640965">
                <a:tc>
                  <a:txBody>
                    <a:bodyPr/>
                    <a:lstStyle/>
                    <a:p>
                      <a:pPr/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rgbClr val="3883D6"/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dirty="0" baseline="10101" sz="1650">
                          <a:latin typeface="Symbol"/>
                          <a:cs typeface="Symbol"/>
                        </a:rPr>
                        <a:t>⎯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Осуществление контроля за ходом ремонтно-отделочных работ с целью обеспечения максимального соответствия результатов работ разрабо-танному ранее проекту;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dirty="0" baseline="10101" sz="1650">
                          <a:latin typeface="Symbol"/>
                          <a:cs typeface="Symbol"/>
                        </a:rPr>
                        <a:t>⎯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Регулярные выезды дизайнера на объект с целью осуществления контро- ля за ходом ремонтных работ (не более 4-х раз в месяц).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dirty="0" baseline="10101" sz="1650">
                          <a:latin typeface="Symbol"/>
                          <a:cs typeface="Symbol"/>
                        </a:rPr>
                        <a:t>⎯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Осуществление дизайнером еженедельных консультаций по объекту (по телефону, скайпу и другим мессенджерам);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dirty="0" baseline="10101" sz="1650">
                          <a:latin typeface="Symbol"/>
                          <a:cs typeface="Symbol"/>
                        </a:rPr>
                        <a:t>⎯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Осуществление коммуникации с бригадой рабочих, предоставление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dirty="0" baseline="10101" sz="1650">
                          <a:latin typeface="Symbol"/>
                          <a:cs typeface="Symbol"/>
                        </a:rPr>
                        <a:t>⎯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Ведение журнала Авторского надзора;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dirty="0" baseline="10101" sz="1650">
                          <a:latin typeface="Symbol"/>
                          <a:cs typeface="Symbol"/>
                        </a:rPr>
                        <a:t>⎯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Внесение в рабочую документацию корректировок, связанных с любыми открывающимися в ходе проведения работ обстоятельствами.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</a:tr>
              <a:tr h="337184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68719" y="1962761"/>
          <a:ext cx="6130925" cy="298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0710"/>
                <a:gridCol w="5520689"/>
              </a:tblGrid>
              <a:tr h="2640965">
                <a:tc>
                  <a:txBody>
                    <a:bodyPr/>
                    <a:lstStyle/>
                    <a:p>
                      <a:pPr/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rgbClr val="3883D6"/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скидок с поставщиками.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Вопросы по рекламации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</a:tr>
              <a:tr h="337184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dirty="0" sz="1100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dirty="0" sz="1100" spc="-5" b="0">
                          <a:solidFill>
                            <a:srgbClr val="3F3F3F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100">
                        <a:latin typeface="Calibri Light"/>
                        <a:cs typeface="Calibri Light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9247" y="752767"/>
            <a:ext cx="4279900" cy="520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dirty="0" sz="1600" b="1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77453" y="1349187"/>
          <a:ext cx="6612890" cy="51790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7592"/>
                <a:gridCol w="5955768"/>
              </a:tblGrid>
              <a:tr h="4794711">
                <a:tc>
                  <a:txBody>
                    <a:bodyPr/>
                    <a:lstStyle/>
                    <a:p>
                      <a:pPr/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rgbClr val="9C4BA3"/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dirty="0" sz="1100" spc="-14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dirty="0" sz="1100" spc="1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1100" spc="1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dirty="0" sz="110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dirty="0" sz="1100" spc="-12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4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dirty="0" sz="1100" spc="-11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1100" spc="1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dirty="0" sz="110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dirty="0" sz="1100" spc="-12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3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dirty="0" sz="1100" spc="-3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dirty="0" sz="1100" spc="9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dirty="0" sz="1100" spc="1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dirty="0" sz="1100" spc="-6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dirty="0" sz="110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dirty="0" sz="1100" spc="-6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4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dirty="0" sz="1100" spc="1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sz="1100" spc="-8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dirty="0" sz="1100" spc="8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dirty="0" sz="1100" spc="-3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dirty="0" sz="1100" spc="-35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р</a:t>
                      </a:r>
                      <a:r>
                        <a:rPr dirty="0" sz="110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dirty="0" sz="110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 «СОПРОВОЖДЕНИЕ</a:t>
                      </a:r>
                      <a:r>
                        <a:rPr dirty="0" sz="1100" b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КОМПЛЕКТАЦИИ»: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Контроль ремонто-отделочных работ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Составление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Контроль над соблюдением графика СМР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Сметные и технический консультации по объекту.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850">
                        <a:latin typeface="Times New Roman"/>
                        <a:cs typeface="Times New Roman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r>
                        <a:rPr dirty="0" sz="1100" b="1">
                          <a:latin typeface="Century Gothic"/>
                          <a:cs typeface="Century Gothic"/>
                        </a:rPr>
                        <a:t>Сумма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рабо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т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7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0 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00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0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рубле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й 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з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а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кажды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е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3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0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календарны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х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дне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й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+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10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%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о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т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о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т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стоимости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материало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в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</a:t>
                      </a:r>
                      <a:r>
                        <a:rPr dirty="0" sz="1100" b="1">
                          <a:latin typeface="Century Gothic"/>
                          <a:cs typeface="Century Gothic"/>
                        </a:rPr>
                        <a:t>и</a:t>
                      </a:r>
                      <a:r>
                        <a:rPr dirty="0" sz="1100" spc="-5" b="1">
                          <a:latin typeface="Century Gothic"/>
                          <a:cs typeface="Century Gothic"/>
                        </a:rPr>
                        <a:t> оборудования</a:t>
                      </a:r>
                      <a:endParaRPr sz="1100">
                        <a:latin typeface="Century Gothic"/>
                        <a:cs typeface="Century Gothic"/>
                      </a:endParaRPr>
                    </a:p>
                  </a:txBody>
                  <a:tcPr marL="0" marR="0" marB="0" marT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025" y="160020"/>
            <a:ext cx="5969635" cy="953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489075">
              <a:lnSpc>
                <a:spcPct val="100000"/>
              </a:lnSpc>
            </a:pP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dirty="0" sz="1200" b="1">
                <a:latin typeface="Calibri"/>
                <a:cs typeface="Calibri"/>
              </a:rPr>
              <a:t>ОТДЕЛОЧНЫЕ МАТЕРИАЛЫ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dirty="0" sz="1200"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5775" y="528319"/>
            <a:ext cx="1143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5775" y="1376044"/>
            <a:ext cx="1143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4375" y="1373339"/>
            <a:ext cx="314007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НАТЯЖНЫЕ ПОТОЛКИ ВМЕСТО ПОТОЛКОВ ГКЛ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5775" y="1765363"/>
            <a:ext cx="1143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8025" y="1754339"/>
            <a:ext cx="6448425" cy="587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05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ОТДЕЛЬНО СТОЯЩАЯ МЕБЕЛЬ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dirty="0" sz="1200"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5775" y="2604770"/>
            <a:ext cx="1143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4375" y="2602064"/>
            <a:ext cx="696595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ТЕКСТИЛЬ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5775" y="2985770"/>
            <a:ext cx="1143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8025" y="2983064"/>
            <a:ext cx="6167120" cy="596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05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НАПОЛНЕНИЕ ГАРДЕРОБНЫХ И КЛАДОВЫХ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dirty="0" sz="1200"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5775" y="4052570"/>
            <a:ext cx="1143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8025" y="4049864"/>
            <a:ext cx="3469640" cy="368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05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СКРЫТЫЕ ЗА МЕБЕЛЬЮ РОЗЕТКИ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Calibri"/>
                <a:cs typeface="Calibri"/>
              </a:rPr>
              <a:t>Можно взять качественные, но не очень эстетичные.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399095" y="4703610"/>
            <a:ext cx="4161154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5775" y="5302313"/>
            <a:ext cx="1143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8025" y="5299595"/>
            <a:ext cx="6263005" cy="1701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05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НА ВСЕМ, ЧТО СВЯЗАНО С ИНЖЕНЕРНЫМИ СЕТЯМИ ДОМА: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dirty="0" sz="1200"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dirty="0" sz="1200" spc="-5">
                <a:latin typeface="Calibri"/>
                <a:cs typeface="Calibri"/>
              </a:rPr>
              <a:t>р</a:t>
            </a:r>
            <a:r>
              <a:rPr dirty="0" sz="1200">
                <a:latin typeface="Calibri"/>
                <a:cs typeface="Calibri"/>
              </a:rPr>
              <a:t>ы;</a:t>
            </a:r>
            <a:r>
              <a:rPr dirty="0" sz="1200">
                <a:latin typeface="Calibri"/>
                <a:cs typeface="Calibri"/>
              </a:rPr>
              <a:t>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  <a:endParaRPr sz="1200">
              <a:latin typeface="Calibri"/>
              <a:cs typeface="Calibri"/>
            </a:endParaRPr>
          </a:p>
          <a:p>
            <a:pPr marL="12700" marR="815975">
              <a:lnSpc>
                <a:spcPct val="104200"/>
              </a:lnSpc>
            </a:pPr>
            <a:r>
              <a:rPr dirty="0" sz="1200"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  <a:endParaRPr sz="1200">
              <a:latin typeface="Calibri"/>
              <a:cs typeface="Calibri"/>
            </a:endParaRPr>
          </a:p>
          <a:p>
            <a:pPr marL="12700" marR="83820">
              <a:lnSpc>
                <a:spcPct val="104200"/>
              </a:lnSpc>
            </a:pPr>
            <a:r>
              <a:rPr dirty="0" sz="1200"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5775" y="7588313"/>
            <a:ext cx="1143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8025" y="7585608"/>
            <a:ext cx="6329680" cy="749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05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НАПОЛЬНЫЕ ПОКРЫТИЯ - ПАРКЕТ/ЛАМИНАТ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dirty="0" sz="1200"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5775" y="8731313"/>
            <a:ext cx="11430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8025" y="8728608"/>
            <a:ext cx="6316980" cy="558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050">
              <a:lnSpc>
                <a:spcPct val="100000"/>
              </a:lnSpc>
            </a:pPr>
            <a:r>
              <a:rPr dirty="0" sz="1200" b="1">
                <a:latin typeface="Calibri"/>
                <a:cs typeface="Calibri"/>
              </a:rPr>
              <a:t>ВСТРОЕННАЯ МЕБЕЛЬ, ОСОБЕННО КУХНЯ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dirty="0" sz="1200"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2169" y="9617557"/>
            <a:ext cx="6013450" cy="558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4200"/>
              </a:lnSpc>
            </a:pPr>
            <a:r>
              <a:rPr dirty="0" sz="1200" b="1" i="1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dirty="0" sz="1200" spc="5" b="1" i="1">
                <a:latin typeface="Calibri"/>
                <a:cs typeface="Calibri"/>
              </a:rPr>
              <a:t>х</a:t>
            </a:r>
            <a:r>
              <a:rPr dirty="0" sz="1200" b="1" i="1">
                <a:latin typeface="Calibri"/>
                <a:cs typeface="Calibri"/>
              </a:rPr>
              <a:t>одить</a:t>
            </a:r>
            <a:r>
              <a:rPr dirty="0" sz="1200" b="1" i="1">
                <a:latin typeface="Calibri"/>
                <a:cs typeface="Calibri"/>
              </a:rPr>
              <a:t> разумно. Качествен</a:t>
            </a:r>
            <a:r>
              <a:rPr dirty="0" sz="1200" spc="-5" b="1" i="1">
                <a:latin typeface="Calibri"/>
                <a:cs typeface="Calibri"/>
              </a:rPr>
              <a:t>н</a:t>
            </a:r>
            <a:r>
              <a:rPr dirty="0" sz="1200" b="1" i="1">
                <a:latin typeface="Calibri"/>
                <a:cs typeface="Calibri"/>
              </a:rPr>
              <a:t>ые тов</a:t>
            </a:r>
            <a:r>
              <a:rPr dirty="0" sz="1200" spc="-5" b="1" i="1">
                <a:latin typeface="Calibri"/>
                <a:cs typeface="Calibri"/>
              </a:rPr>
              <a:t>а</a:t>
            </a:r>
            <a:r>
              <a:rPr dirty="0" sz="1200" b="1" i="1">
                <a:latin typeface="Calibri"/>
                <a:cs typeface="Calibri"/>
              </a:rPr>
              <a:t>ры, как</a:t>
            </a:r>
            <a:r>
              <a:rPr dirty="0" sz="1200" spc="-5" b="1" i="1">
                <a:latin typeface="Calibri"/>
                <a:cs typeface="Calibri"/>
              </a:rPr>
              <a:t> </a:t>
            </a:r>
            <a:r>
              <a:rPr dirty="0" sz="1200" b="1" i="1">
                <a:latin typeface="Calibri"/>
                <a:cs typeface="Calibri"/>
              </a:rPr>
              <a:t>правило, не принадлежат к </a:t>
            </a:r>
            <a:r>
              <a:rPr dirty="0" sz="1200" spc="-5" b="1" i="1">
                <a:latin typeface="Calibri"/>
                <a:cs typeface="Calibri"/>
              </a:rPr>
              <a:t>с</a:t>
            </a:r>
            <a:r>
              <a:rPr dirty="0" sz="1200" b="1" i="1">
                <a:latin typeface="Calibri"/>
                <a:cs typeface="Calibri"/>
              </a:rPr>
              <a:t>амому д</a:t>
            </a:r>
            <a:r>
              <a:rPr dirty="0" sz="1200" spc="-5" b="1" i="1">
                <a:latin typeface="Calibri"/>
                <a:cs typeface="Calibri"/>
              </a:rPr>
              <a:t>ешевому</a:t>
            </a:r>
            <a:r>
              <a:rPr dirty="0" sz="1200" spc="-5" b="1" i="1">
                <a:latin typeface="Calibri"/>
                <a:cs typeface="Calibri"/>
              </a:rPr>
              <a:t> сегмент</a:t>
            </a:r>
            <a:r>
              <a:rPr dirty="0" sz="1200" b="1" i="1">
                <a:latin typeface="Calibri"/>
                <a:cs typeface="Calibri"/>
              </a:rPr>
              <a:t>у</a:t>
            </a:r>
            <a:r>
              <a:rPr dirty="0" sz="1200" spc="-5" b="1" i="1">
                <a:latin typeface="Calibri"/>
                <a:cs typeface="Calibri"/>
              </a:rPr>
              <a:t> стоимости.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270" y="327596"/>
            <a:ext cx="4500880" cy="5911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66925">
              <a:lnSpc>
                <a:spcPct val="100000"/>
              </a:lnSpc>
            </a:pP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С</a:t>
            </a: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 нам</a:t>
            </a: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 удобн</a:t>
            </a:r>
            <a:r>
              <a:rPr dirty="0" sz="1800" b="1">
                <a:solidFill>
                  <a:srgbClr val="7F7F7F"/>
                </a:solidFill>
                <a:latin typeface="Calibri"/>
                <a:cs typeface="Calibri"/>
              </a:rPr>
              <a:t>о</a:t>
            </a:r>
            <a:r>
              <a:rPr dirty="0" sz="1800" spc="-5" b="1">
                <a:solidFill>
                  <a:srgbClr val="7F7F7F"/>
                </a:solidFill>
                <a:latin typeface="Calibri"/>
                <a:cs typeface="Calibri"/>
              </a:rPr>
              <a:t> работать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"/>
              </a:spcBef>
            </a:pPr>
            <a:endParaRPr sz="16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Важно для наших клиентов — важно для нас: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dirty="0" sz="1100">
                <a:latin typeface="Calibri"/>
                <a:cs typeface="Calibri"/>
              </a:rPr>
              <a:t>Эксклюзивный и авторский дизайн проект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000"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dirty="0" sz="1100">
                <a:latin typeface="Calibri"/>
                <a:cs typeface="Calibri"/>
              </a:rPr>
              <a:t>Экспертность  в индивидуальных Дизайн решениях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050"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dirty="0" sz="1100">
                <a:latin typeface="Calibri"/>
                <a:cs typeface="Calibri"/>
              </a:rPr>
              <a:t>Индивидуальный подход к каждому клиенту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050"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dirty="0" sz="1100">
                <a:latin typeface="Calibri"/>
                <a:cs typeface="Calibri"/>
              </a:rPr>
              <a:t>100% экономия вашего времени и сил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050"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dirty="0" sz="1100">
                <a:latin typeface="Calibri"/>
                <a:cs typeface="Calibri"/>
              </a:rPr>
              <a:t>Грамотная и проработанная рабочая документация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050"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dirty="0" sz="1100">
                <a:latin typeface="Calibri"/>
                <a:cs typeface="Calibri"/>
              </a:rPr>
              <a:t>Согласование  всех этапов проекта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050"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dirty="0" sz="1100">
                <a:latin typeface="Calibri"/>
                <a:cs typeface="Calibri"/>
              </a:rPr>
              <a:t>Комплектация проектов с выгодными условиями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050"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dirty="0" sz="1100">
                <a:latin typeface="Calibri"/>
                <a:cs typeface="Calibri"/>
              </a:rPr>
              <a:t>Авторское сопровождение проектов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050"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dirty="0" sz="1100">
                <a:latin typeface="Calibri"/>
                <a:cs typeface="Calibri"/>
              </a:rPr>
              <a:t>Технический надзор за проектом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100"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dirty="0" sz="1100">
                <a:latin typeface="Calibri"/>
                <a:cs typeface="Calibri"/>
              </a:rPr>
              <a:t>Больше 17 лет о</a:t>
            </a:r>
            <a:r>
              <a:rPr dirty="0" sz="1100" spc="-5">
                <a:latin typeface="Calibri"/>
                <a:cs typeface="Calibri"/>
              </a:rPr>
              <a:t>п</a:t>
            </a:r>
            <a:r>
              <a:rPr dirty="0" sz="1100">
                <a:latin typeface="Calibri"/>
                <a:cs typeface="Calibri"/>
              </a:rPr>
              <a:t>ыта </a:t>
            </a:r>
            <a:r>
              <a:rPr dirty="0" sz="1100">
                <a:latin typeface="Calibri"/>
                <a:cs typeface="Calibri"/>
              </a:rPr>
              <a:t>работы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-"/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250"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dirty="0" sz="1100">
                <a:latin typeface="Calibri"/>
                <a:cs typeface="Calibri"/>
              </a:rPr>
              <a:t>Больше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7000 м2 реализованных проектов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67939" y="769785"/>
            <a:ext cx="2364740" cy="254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Calibri"/>
                <a:cs typeface="Calibri"/>
              </a:rPr>
              <a:t>Начало сотрудничества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03068" y="1653349"/>
            <a:ext cx="189230" cy="11474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>
                <a:solidFill>
                  <a:srgbClr val="3F3F3F"/>
                </a:solidFill>
                <a:latin typeface="Calibri"/>
                <a:cs typeface="Calibri"/>
              </a:rPr>
              <a:t>1</a:t>
            </a:r>
            <a:endParaRPr sz="2200"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dirty="0" sz="2200">
                <a:solidFill>
                  <a:srgbClr val="3F3F3F"/>
                </a:solidFill>
                <a:latin typeface="Calibri"/>
                <a:cs typeface="Calibri"/>
              </a:rPr>
              <a:t>2</a:t>
            </a:r>
            <a:endParaRPr sz="2200"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dirty="0" sz="2200">
                <a:solidFill>
                  <a:srgbClr val="3F3F3F"/>
                </a:solidFill>
                <a:latin typeface="Calibri"/>
                <a:cs typeface="Calibri"/>
              </a:rPr>
              <a:t>3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79331" y="2190381"/>
            <a:ext cx="135001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Вы вносите аванс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63138" y="2583319"/>
            <a:ext cx="233934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Дизайнер приступает к работе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88538" y="1710613"/>
            <a:ext cx="153479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Заключаем договор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06066" y="3395395"/>
            <a:ext cx="3119120" cy="2425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Полина Чапланова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100">
                <a:latin typeface="Calibri"/>
                <a:cs typeface="Calibri"/>
              </a:rPr>
              <a:t>Руководитель студии POLINAC CHAPLANOVA DESIGN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>
              <a:latin typeface="Times New Roman"/>
              <a:cs typeface="Times New Roman"/>
            </a:endParaRPr>
          </a:p>
          <a:p>
            <a:pPr algn="ctr" marR="8890">
              <a:lnSpc>
                <a:spcPct val="100000"/>
              </a:lnSpc>
            </a:pPr>
            <a:r>
              <a:rPr dirty="0" sz="1400" b="1">
                <a:latin typeface="Calibri"/>
                <a:cs typeface="Calibri"/>
              </a:rPr>
              <a:t>Контакты для связи:</a:t>
            </a:r>
            <a:endParaRPr sz="1400">
              <a:latin typeface="Calibri"/>
              <a:cs typeface="Calibri"/>
            </a:endParaRPr>
          </a:p>
          <a:p>
            <a:pPr algn="ctr" marR="8890">
              <a:lnSpc>
                <a:spcPct val="100000"/>
              </a:lnSpc>
              <a:spcBef>
                <a:spcPts val="250"/>
              </a:spcBef>
            </a:pPr>
            <a:r>
              <a:rPr dirty="0" sz="1100">
                <a:latin typeface="Calibri"/>
                <a:cs typeface="Calibri"/>
              </a:rPr>
              <a:t>+7 (903) 792 34 98</a:t>
            </a:r>
            <a:endParaRPr sz="1100">
              <a:latin typeface="Calibri"/>
              <a:cs typeface="Calibri"/>
            </a:endParaRPr>
          </a:p>
          <a:p>
            <a:pPr algn="ctr" marR="10160">
              <a:lnSpc>
                <a:spcPct val="100000"/>
              </a:lnSpc>
              <a:spcBef>
                <a:spcPts val="175"/>
              </a:spcBef>
            </a:pPr>
            <a:r>
              <a:rPr dirty="0" sz="1100">
                <a:latin typeface="Calibri"/>
                <a:cs typeface="Calibri"/>
                <a:hlinkClick r:id="rId2"/>
              </a:rPr>
              <a:t>polinachaplanova@bk.ru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algn="ctr" marR="8255">
              <a:lnSpc>
                <a:spcPct val="100000"/>
              </a:lnSpc>
              <a:spcBef>
                <a:spcPts val="700"/>
              </a:spcBef>
            </a:pPr>
            <a:r>
              <a:rPr dirty="0" sz="1100">
                <a:latin typeface="Calibri"/>
                <a:cs typeface="Calibri"/>
              </a:rPr>
              <a:t>Соц.сети ВK,Instagram:</a:t>
            </a:r>
            <a:endParaRPr sz="1100">
              <a:latin typeface="Calibri"/>
              <a:cs typeface="Calibri"/>
            </a:endParaRPr>
          </a:p>
          <a:p>
            <a:pPr algn="ctr" marL="734060" marR="743585">
              <a:lnSpc>
                <a:spcPct val="113300"/>
              </a:lnSpc>
            </a:pPr>
            <a:r>
              <a:rPr dirty="0" sz="1100">
                <a:latin typeface="Calibri"/>
                <a:cs typeface="Calibri"/>
              </a:rPr>
              <a:t>@polina_chaplanova_design Сайт: https:// polinachaplanova.com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7115733"/>
            <a:ext cx="7556500" cy="10806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701419" y="7563383"/>
            <a:ext cx="4217670" cy="279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10">
                <a:solidFill>
                  <a:srgbClr val="4D4F51"/>
                </a:solidFill>
                <a:latin typeface="Calibri"/>
                <a:cs typeface="Calibri"/>
              </a:rPr>
              <a:t>Студия</a:t>
            </a:r>
            <a:r>
              <a:rPr dirty="0" sz="2000" spc="-5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4D4F51"/>
                </a:solidFill>
                <a:latin typeface="Calibri"/>
                <a:cs typeface="Calibri"/>
              </a:rPr>
              <a:t>«POLINA</a:t>
            </a:r>
            <a:r>
              <a:rPr dirty="0" sz="2000" spc="-5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4D4F51"/>
                </a:solidFill>
                <a:latin typeface="Calibri"/>
                <a:cs typeface="Calibri"/>
              </a:rPr>
              <a:t>CHAPLANOVA</a:t>
            </a:r>
            <a:r>
              <a:rPr dirty="0" sz="2000" spc="-5">
                <a:solidFill>
                  <a:srgbClr val="4D4F51"/>
                </a:solidFill>
                <a:latin typeface="Calibri"/>
                <a:cs typeface="Calibri"/>
              </a:rPr>
              <a:t> </a:t>
            </a:r>
            <a:r>
              <a:rPr dirty="0" sz="2000" spc="-15">
                <a:solidFill>
                  <a:srgbClr val="4D4F51"/>
                </a:solidFill>
                <a:latin typeface="Calibri"/>
                <a:cs typeface="Calibri"/>
              </a:rPr>
              <a:t>DESIGN»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КП 28.10 2</dc:title>
  <dcterms:created xsi:type="dcterms:W3CDTF">2022-08-26T14:24:10Z</dcterms:created>
  <dcterms:modified xsi:type="dcterms:W3CDTF">2022-08-26T14:24:10Z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2021-10-28T00:00:00Z</vt:filetime>
  </property>
  <property fmtid="{D5CDD505-2E9C-101B-9397-08002B2CF9AE}" pid="3" name="LastSaved">
    <vt:filetime>2022-08-26T00:00:00Z</vt:filetime>
  </property>
</Properties>
</file>