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19"/>
  </p:notesMasterIdLst>
  <p:sldIdLst>
    <p:sldId id="276" r:id="rId2"/>
    <p:sldId id="292" r:id="rId3"/>
    <p:sldId id="278" r:id="rId4"/>
    <p:sldId id="279" r:id="rId5"/>
    <p:sldId id="284" r:id="rId6"/>
    <p:sldId id="285" r:id="rId7"/>
    <p:sldId id="287" r:id="rId8"/>
    <p:sldId id="286" r:id="rId9"/>
    <p:sldId id="288" r:id="rId10"/>
    <p:sldId id="290" r:id="rId11"/>
    <p:sldId id="293" r:id="rId12"/>
    <p:sldId id="258" r:id="rId13"/>
    <p:sldId id="260" r:id="rId14"/>
    <p:sldId id="280" r:id="rId15"/>
    <p:sldId id="281" r:id="rId16"/>
    <p:sldId id="282" r:id="rId17"/>
    <p:sldId id="283" r:id="rId18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78"/>
            <p14:sldId id="279"/>
            <p14:sldId id="284"/>
            <p14:sldId id="285"/>
            <p14:sldId id="287"/>
            <p14:sldId id="286"/>
            <p14:sldId id="288"/>
            <p14:sldId id="290"/>
            <p14:sldId id="293"/>
          </p14:sldIdLst>
        </p14:section>
        <p14:section name="Раздел без заголовка" id="{7DD297BF-26AC-4EB2-A072-C81BB3AE8B7A}">
          <p14:sldIdLst>
            <p14:sldId id="258"/>
            <p14:sldId id="260"/>
            <p14:sldId id="280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>
        <p:scale>
          <a:sx n="118" d="100"/>
          <a:sy n="118" d="100"/>
        </p:scale>
        <p:origin x="2286" y="-204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159911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15.03.2023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15.03.2023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15.03.2023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15.03.2023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15.03.2023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15.03.2023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15.03.2023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15.03.2023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15.03.2023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15.03.2023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15.03.2023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15.03.2023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15.03.2023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15.03.2023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15.03.2023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15.03.2023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15.03.2023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15.03.2023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14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0.png"/><Relationship Id="rId4" Type="http://schemas.openxmlformats.org/officeDocument/2006/relationships/image" Target="../media/image7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hyperlink" Target="mailto:polinachaplanova@bk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ИНТЕРЬЕРА ДОМА 27 М2.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44753D-80C6-78A4-FE7B-317FF52C7843}"/>
              </a:ext>
            </a:extLst>
          </p:cNvPr>
          <p:cNvSpPr txBox="1"/>
          <p:nvPr/>
        </p:nvSpPr>
        <p:spPr>
          <a:xfrm>
            <a:off x="1570150" y="7502050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15.03.23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40BDF8E3-79F3-F841-A00C-BE2A5CCBCF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372" y="514241"/>
            <a:ext cx="1278199" cy="128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174" y="928036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15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Резидент бизнес-клуба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indent="-685800" algn="l">
              <a:buFontTx/>
              <a:buChar char="-"/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бизнес-клуба </a:t>
            </a:r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NE.CLUB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l"/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Спикер образовательных программ.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469700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842813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ED0D1F9-C943-CBCD-70D2-D272130058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372" y="514241"/>
            <a:ext cx="1278199" cy="128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620448" y="488284"/>
            <a:ext cx="1972107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ЭСКИЗНЫЙ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7287" y="4947867"/>
            <a:ext cx="466632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sz="1452" b="1" spc="-5" dirty="0">
                <a:latin typeface="Century Gothic"/>
                <a:cs typeface="Century Gothic"/>
              </a:rPr>
              <a:t>: </a:t>
            </a:r>
            <a:r>
              <a:rPr lang="ru-RU" sz="1452" dirty="0">
                <a:latin typeface="Calibri"/>
                <a:cs typeface="Calibri"/>
              </a:rPr>
              <a:t>25 </a:t>
            </a:r>
            <a:r>
              <a:rPr sz="1452" dirty="0" err="1">
                <a:latin typeface="Calibri"/>
                <a:cs typeface="Calibri"/>
              </a:rPr>
              <a:t>рабочий</a:t>
            </a:r>
            <a:r>
              <a:rPr sz="1452" dirty="0">
                <a:latin typeface="Calibri"/>
                <a:cs typeface="Calibri"/>
              </a:rPr>
              <a:t> день</a:t>
            </a:r>
          </a:p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3885" y="5476072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1353" y="5476239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</a:t>
            </a:r>
            <a:r>
              <a:rPr sz="998" dirty="0" err="1">
                <a:latin typeface="Calibri"/>
                <a:cs typeface="Calibri"/>
              </a:rPr>
              <a:t>пакет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lang="ru-RU" sz="998" dirty="0">
                <a:latin typeface="Calibri"/>
                <a:cs typeface="Calibri"/>
              </a:rPr>
              <a:t>позволяет  определиться с планировкой и дизайном помещения. Подходит тем, кто делает ремонт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7287" y="5870183"/>
            <a:ext cx="106616" cy="493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171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1527">
              <a:spcBef>
                <a:spcPts val="762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1354" y="5901066"/>
            <a:ext cx="3944214" cy="1535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998" dirty="0">
                <a:latin typeface="Calibri"/>
                <a:cs typeface="Calibri"/>
              </a:rPr>
              <a:t>Расчет стоимости каждого этапа посчитан на </a:t>
            </a:r>
            <a:r>
              <a:rPr sz="998" dirty="0" err="1">
                <a:latin typeface="Calibri"/>
                <a:cs typeface="Calibri"/>
              </a:rPr>
              <a:t>общую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sz="998" dirty="0" err="1">
                <a:latin typeface="Calibri"/>
                <a:cs typeface="Calibri"/>
              </a:rPr>
              <a:t>площадь</a:t>
            </a:r>
            <a:r>
              <a:rPr sz="998" dirty="0">
                <a:latin typeface="Calibri"/>
                <a:cs typeface="Calibri"/>
              </a:rPr>
              <a:t>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04922" y="6169497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645449"/>
              </p:ext>
            </p:extLst>
          </p:nvPr>
        </p:nvGraphicFramePr>
        <p:xfrm>
          <a:off x="208491" y="752763"/>
          <a:ext cx="6034593" cy="38549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8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85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6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3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129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6114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оздани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замеров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Заполнение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Технического Задания на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дизайн-проект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ts val="1180"/>
                        </a:lnSpc>
                        <a:spcBef>
                          <a:spcPts val="520"/>
                        </a:spcBef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 пространст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план потолка и расстановка осветительных приборов</a:t>
                      </a: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806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  ( дизайн-проект )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-Коллажи / фото предлагаемых стилистически отделочных материалов мебели, техники, предметов декора и т.п.) для каждого помещения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-Объемный эскиз в цвете на помещение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Развертки- схемы с указанием идеи и внешнего вида материала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1350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7718">
                <a:tc gridSpan="3">
                  <a:txBody>
                    <a:bodyPr/>
                    <a:lstStyle/>
                    <a:p>
                      <a:pPr marL="2580640">
                        <a:lnSpc>
                          <a:spcPct val="100000"/>
                        </a:lnSpc>
                      </a:pPr>
                      <a:endParaRPr lang="ru-RU" sz="100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258064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Итого за дизайн-проект, руб.: 2050 руб./м2 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55 350р.</a:t>
                      </a:r>
                      <a:endParaRPr sz="11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2839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620448" y="488284"/>
            <a:ext cx="2261007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ЭСКИЗНЫЙ+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7287" y="6199402"/>
            <a:ext cx="466632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sz="1452" b="1" spc="-5" dirty="0">
                <a:latin typeface="Century Gothic"/>
                <a:cs typeface="Century Gothic"/>
              </a:rPr>
              <a:t>: </a:t>
            </a:r>
            <a:r>
              <a:rPr lang="ru-RU" sz="1452" dirty="0">
                <a:latin typeface="Calibri"/>
                <a:cs typeface="Calibri"/>
              </a:rPr>
              <a:t>35</a:t>
            </a:r>
            <a:r>
              <a:rPr sz="1452" dirty="0">
                <a:latin typeface="Calibri"/>
                <a:cs typeface="Calibri"/>
              </a:rPr>
              <a:t> рабочий день</a:t>
            </a:r>
          </a:p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3885" y="6674132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1353" y="6674299"/>
            <a:ext cx="5594745" cy="4569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lang="ru-RU" sz="998" dirty="0">
                <a:latin typeface="Calibri"/>
                <a:cs typeface="Calibri"/>
              </a:rPr>
              <a:t>Данный пакет позволяет  определиться с планировкой и дизайном помещения. Подходит тем, кто делает ремонт самостоятельно </a:t>
            </a:r>
            <a:r>
              <a:rPr sz="998" dirty="0">
                <a:latin typeface="Calibri"/>
                <a:cs typeface="Calibri"/>
              </a:rPr>
              <a:t>+ этап «3Д-</a:t>
            </a:r>
            <a:r>
              <a:rPr sz="998" spc="-5" dirty="0">
                <a:latin typeface="Calibri"/>
                <a:cs typeface="Calibri"/>
              </a:rPr>
              <a:t>ви</a:t>
            </a:r>
            <a:r>
              <a:rPr sz="998" dirty="0">
                <a:latin typeface="Calibri"/>
                <a:cs typeface="Calibri"/>
              </a:rPr>
              <a:t>зуализация», который позволит Вам увидеть будущий </a:t>
            </a:r>
            <a:r>
              <a:rPr sz="998" dirty="0" err="1">
                <a:latin typeface="Calibri"/>
                <a:cs typeface="Calibri"/>
              </a:rPr>
              <a:t>интерьер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sz="998" dirty="0" err="1">
                <a:latin typeface="Calibri"/>
                <a:cs typeface="Calibri"/>
              </a:rPr>
              <a:t>Ваше</a:t>
            </a:r>
            <a:r>
              <a:rPr lang="ru-RU" sz="998" dirty="0">
                <a:latin typeface="Calibri"/>
                <a:cs typeface="Calibri"/>
              </a:rPr>
              <a:t>го дома </a:t>
            </a:r>
            <a:r>
              <a:rPr sz="998" dirty="0" err="1">
                <a:latin typeface="Calibri"/>
                <a:cs typeface="Calibri"/>
              </a:rPr>
              <a:t>до</a:t>
            </a:r>
            <a:r>
              <a:rPr sz="998" dirty="0">
                <a:latin typeface="Calibri"/>
                <a:cs typeface="Calibri"/>
              </a:rPr>
              <a:t> ремонта.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87287" y="7068243"/>
            <a:ext cx="106616" cy="493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171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  <a:p>
            <a:pPr marL="11527">
              <a:spcBef>
                <a:spcPts val="762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3545" y="7122500"/>
            <a:ext cx="3944214" cy="1535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998" dirty="0">
                <a:latin typeface="Calibri"/>
                <a:cs typeface="Calibri"/>
              </a:rPr>
              <a:t>Расчет стоимости каждого этапа посчитан на </a:t>
            </a:r>
            <a:r>
              <a:rPr sz="998" dirty="0" err="1">
                <a:latin typeface="Calibri"/>
                <a:cs typeface="Calibri"/>
              </a:rPr>
              <a:t>общую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sz="998" dirty="0" err="1">
                <a:latin typeface="Calibri"/>
                <a:cs typeface="Calibri"/>
              </a:rPr>
              <a:t>площадь</a:t>
            </a:r>
            <a:r>
              <a:rPr sz="998" dirty="0">
                <a:latin typeface="Calibri"/>
                <a:cs typeface="Calibri"/>
              </a:rPr>
              <a:t>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04922" y="7367557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4341605"/>
              </p:ext>
            </p:extLst>
          </p:nvPr>
        </p:nvGraphicFramePr>
        <p:xfrm>
          <a:off x="208491" y="752765"/>
          <a:ext cx="6034593" cy="47194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8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85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6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3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406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65877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оздани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замеров помещений - Заполнение Технического Задания на дизайн-проект - Обмерный 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ts val="1180"/>
                        </a:lnSpc>
                        <a:spcBef>
                          <a:spcPts val="520"/>
                        </a:spcBef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8857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  ( дизайн-проект )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-Коллажи / фото предлагаемых стилистически отделочных материалов мебели, техники, предметов декора и т.п.) для каждого помещения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-Объемный эскиз в цвете на помещение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Развертки- схемы с указанием идеи и внешнего вида материала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1350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15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6429"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68580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254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7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700</a:t>
                      </a:r>
                      <a:endParaRPr sz="100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254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632">
                <a:tc gridSpan="3">
                  <a:txBody>
                    <a:bodyPr/>
                    <a:lstStyle/>
                    <a:p>
                      <a:pPr marL="258064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Итого за дизайн-проект, руб.: 2 750 руб./м2 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74 250р.</a:t>
                      </a:r>
                      <a:endParaRPr sz="11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0259238"/>
              </p:ext>
            </p:extLst>
          </p:nvPr>
        </p:nvGraphicFramePr>
        <p:xfrm>
          <a:off x="759163" y="5692672"/>
          <a:ext cx="6307266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рабо</a:t>
                      </a:r>
                      <a:r>
                        <a:rPr sz="1400" b="1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27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00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  <a:endParaRPr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7307118"/>
              </p:ext>
            </p:extLst>
          </p:nvPr>
        </p:nvGraphicFramePr>
        <p:xfrm>
          <a:off x="727198" y="2020585"/>
          <a:ext cx="6858002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10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%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от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стоимост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материало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в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оборудования</a:t>
                      </a:r>
                      <a:endParaRPr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2193572"/>
              </p:ext>
            </p:extLst>
          </p:nvPr>
        </p:nvGraphicFramePr>
        <p:xfrm>
          <a:off x="254641" y="1679991"/>
          <a:ext cx="6252440" cy="5642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4711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  <a:p>
                      <a:pPr marL="102235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</a:t>
                      </a:r>
                      <a:r>
                        <a:rPr lang="ru-RU" sz="11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ремонто</a:t>
                      </a: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-отделочных работ</a:t>
                      </a:r>
                    </a:p>
                    <a:p>
                      <a:pPr marL="76835" marR="1396365">
                        <a:lnSpc>
                          <a:spcPts val="1300"/>
                        </a:lnSpc>
                        <a:spcBef>
                          <a:spcPts val="815"/>
                        </a:spcBef>
                      </a:pPr>
                      <a:r>
                        <a:rPr sz="1100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Составление</a:t>
                      </a: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графика очередности производства работ и закупок. Передача поставщикам необходимой информации для производства расчетов количества отдельных позиций закупаемых Материалов, а также</a:t>
                      </a:r>
                    </a:p>
                    <a:p>
                      <a:pPr marL="76835" marR="815340">
                        <a:lnSpc>
                          <a:spcPts val="13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консультирование поставщиков. Ответственность за достоверность произ-веденных расчетов несут поставщики (подрядчик) или иные лица, выпол-нившие расчеты.</a:t>
                      </a:r>
                    </a:p>
                    <a:p>
                      <a:pPr marL="85090" marR="1358900">
                        <a:lnSpc>
                          <a:spcPts val="1300"/>
                        </a:lnSpc>
                        <a:spcBef>
                          <a:spcPts val="64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В случае необходимости – выезды совместно с Заказчиком в магазины для более точного подбора отдельных позиций Материалов.</a:t>
                      </a:r>
                    </a:p>
                    <a:p>
                      <a:pPr marL="76835" marR="1480185">
                        <a:lnSpc>
                          <a:spcPts val="1300"/>
                        </a:lnSpc>
                        <a:spcBef>
                          <a:spcPts val="65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Организация доставки и приемки Материалов от поставщиков на Объект путем производства переговоров с Поставщиками.</a:t>
                      </a:r>
                    </a:p>
                    <a:p>
                      <a:pPr marL="68580" indent="19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над соблюдением графика СМР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8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58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 предмет соответствия выполняемых работ стандартам качества.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Сметные и технический консультации по объекту.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7150" marR="90551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 (не более 4-х раз в месяц)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работ 70 000 рублей за каждые 30 календарных дней+ 10% от от стоимости материалов и оборудования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652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latin typeface="Calibri"/>
                <a:cs typeface="Calibri"/>
              </a:rPr>
              <a:t>х</a:t>
            </a:r>
            <a:r>
              <a:rPr sz="1200" b="1" i="1" dirty="0"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latin typeface="Calibri"/>
                <a:cs typeface="Calibri"/>
              </a:rPr>
              <a:t>н</a:t>
            </a:r>
            <a:r>
              <a:rPr sz="1200" b="1" i="1" dirty="0">
                <a:latin typeface="Calibri"/>
                <a:cs typeface="Calibri"/>
              </a:rPr>
              <a:t>ые тов</a:t>
            </a:r>
            <a:r>
              <a:rPr sz="1200" b="1" i="1" spc="-5" dirty="0">
                <a:latin typeface="Calibri"/>
                <a:cs typeface="Calibri"/>
              </a:rPr>
              <a:t>а</a:t>
            </a:r>
            <a:r>
              <a:rPr sz="1200" b="1" i="1" dirty="0">
                <a:latin typeface="Calibri"/>
                <a:cs typeface="Calibri"/>
              </a:rPr>
              <a:t>ры, как</a:t>
            </a:r>
            <a:r>
              <a:rPr sz="1200" b="1" i="1" spc="-5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latin typeface="Calibri"/>
                <a:cs typeface="Calibri"/>
              </a:rPr>
              <a:t>с</a:t>
            </a:r>
            <a:r>
              <a:rPr sz="1200" b="1" i="1" dirty="0">
                <a:latin typeface="Calibri"/>
                <a:cs typeface="Calibri"/>
              </a:rPr>
              <a:t>амому д</a:t>
            </a:r>
            <a:r>
              <a:rPr sz="1200" b="1" i="1" spc="-5" dirty="0">
                <a:latin typeface="Calibri"/>
                <a:cs typeface="Calibri"/>
              </a:rPr>
              <a:t>ешевому сегмент</a:t>
            </a:r>
            <a:r>
              <a:rPr sz="1200" b="1" i="1" dirty="0">
                <a:latin typeface="Calibri"/>
                <a:cs typeface="Calibri"/>
              </a:rPr>
              <a:t>у</a:t>
            </a:r>
            <a:r>
              <a:rPr sz="1200" b="1" i="1" spc="-5" dirty="0">
                <a:latin typeface="Calibri"/>
                <a:cs typeface="Calibri"/>
              </a:rPr>
              <a:t> стоимости.</a:t>
            </a:r>
            <a:endParaRPr sz="1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7000 м2 реализованных проектов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A66BFBA-2949-C2ED-3A67-2E61ADE44E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372" y="514241"/>
            <a:ext cx="1278199" cy="128071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A66BFBA-2949-C2ED-3A67-2E61ADE44E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372" y="514241"/>
            <a:ext cx="1278199" cy="1280710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34101" y="2211174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20552" y="2847133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6815" y="3384165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80622" y="3777103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6022" y="2904397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47976" y="4493066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студии POLINAC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7299474"/>
            <a:ext cx="6411146" cy="18872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26250" y="8004575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3878</TotalTime>
  <Words>2076</Words>
  <Application>Microsoft Office PowerPoint</Application>
  <PresentationFormat>Лист A4 (210x297 мм)</PresentationFormat>
  <Paragraphs>322</Paragraphs>
  <Slides>17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7" baseType="lpstr">
      <vt:lpstr>Arial</vt:lpstr>
      <vt:lpstr>Calibri</vt:lpstr>
      <vt:lpstr>Calibri Light</vt:lpstr>
      <vt:lpstr>Candara Light</vt:lpstr>
      <vt:lpstr>Century Gothic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140</cp:revision>
  <dcterms:created xsi:type="dcterms:W3CDTF">2020-09-07T19:51:05Z</dcterms:created>
  <dcterms:modified xsi:type="dcterms:W3CDTF">2023-03-15T15:09:57Z</dcterms:modified>
</cp:coreProperties>
</file>