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3" r:id="rId18"/>
    <p:sldId id="304" r:id="rId19"/>
    <p:sldId id="260" r:id="rId20"/>
    <p:sldId id="280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  <p14:sldId id="303"/>
            <p14:sldId id="304"/>
          </p14:sldIdLst>
        </p14:section>
        <p14:section name="Раздел без заголовка" id="{7DD297BF-26AC-4EB2-A072-C81BB3AE8B7A}">
          <p14:sldIdLst>
            <p14:sldId id="260"/>
            <p14:sldId id="280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91" d="100"/>
          <a:sy n="91" d="100"/>
        </p:scale>
        <p:origin x="287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27.06.2024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29975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3234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27.06.2024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23,5  М2.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18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Резидент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60845" y="452706"/>
            <a:ext cx="322172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 1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3208" y="4306104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10 </a:t>
            </a:r>
            <a:r>
              <a:rPr lang="ru-RU" sz="1452" dirty="0">
                <a:latin typeface="Calibri"/>
                <a:cs typeface="Calibri"/>
              </a:rPr>
              <a:t> рабочих дня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6815" y="4703685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4" y="3405400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7" name="object 7"/>
          <p:cNvSpPr txBox="1"/>
          <p:nvPr/>
        </p:nvSpPr>
        <p:spPr>
          <a:xfrm>
            <a:off x="425085" y="4922920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406352"/>
              </p:ext>
            </p:extLst>
          </p:nvPr>
        </p:nvGraphicFramePr>
        <p:xfrm>
          <a:off x="292364" y="839555"/>
          <a:ext cx="6069799" cy="31803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до 3х-вариантов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3" y="419129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1500 руб./м2 *  23,5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35 250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1CB700A2-DFFA-1478-E978-D13A05E04FA0}"/>
              </a:ext>
            </a:extLst>
          </p:cNvPr>
          <p:cNvSpPr txBox="1"/>
          <p:nvPr/>
        </p:nvSpPr>
        <p:spPr>
          <a:xfrm>
            <a:off x="568203" y="4759866"/>
            <a:ext cx="5807401" cy="4994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53124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-3" y="28214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322172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 2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3669054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latin typeface="Calibri"/>
                <a:cs typeface="Calibri"/>
              </a:rPr>
              <a:t>8 </a:t>
            </a:r>
            <a:r>
              <a:rPr lang="ru-RU" sz="1452" dirty="0">
                <a:latin typeface="Calibri"/>
                <a:cs typeface="Calibri"/>
              </a:rPr>
              <a:t> рабочих дней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890261"/>
              </p:ext>
            </p:extLst>
          </p:nvPr>
        </p:nvGraphicFramePr>
        <p:xfrm>
          <a:off x="292364" y="839555"/>
          <a:ext cx="6069799" cy="25707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23876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до 3х-вариантов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3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355424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1200 руб./м2 *  23,5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28 200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D760AAFC-2914-351D-2BD4-E21A1C71DE27}"/>
              </a:ext>
            </a:extLst>
          </p:cNvPr>
          <p:cNvSpPr txBox="1"/>
          <p:nvPr/>
        </p:nvSpPr>
        <p:spPr>
          <a:xfrm>
            <a:off x="292364" y="4111891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08800358-D9A0-DEB9-316F-6519CB88A518}"/>
              </a:ext>
            </a:extLst>
          </p:cNvPr>
          <p:cNvSpPr txBox="1"/>
          <p:nvPr/>
        </p:nvSpPr>
        <p:spPr>
          <a:xfrm>
            <a:off x="423562" y="4150266"/>
            <a:ext cx="5807401" cy="8072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Поиск материала Заказчик осуществляет самостоятельно</a:t>
            </a:r>
            <a:endParaRPr sz="998" dirty="0">
              <a:solidFill>
                <a:srgbClr val="FF0000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18BC2EF-4FDF-7B99-CB2F-BC679F752C04}"/>
              </a:ext>
            </a:extLst>
          </p:cNvPr>
          <p:cNvSpPr txBox="1"/>
          <p:nvPr/>
        </p:nvSpPr>
        <p:spPr>
          <a:xfrm>
            <a:off x="292364" y="4415427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E294213D-1009-2DAB-4FD4-3C854842361F}"/>
              </a:ext>
            </a:extLst>
          </p:cNvPr>
          <p:cNvSpPr txBox="1"/>
          <p:nvPr/>
        </p:nvSpPr>
        <p:spPr>
          <a:xfrm>
            <a:off x="292364" y="465051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34189349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864178"/>
              </p:ext>
            </p:extLst>
          </p:nvPr>
        </p:nvGraphicFramePr>
        <p:xfrm>
          <a:off x="759163" y="5692672"/>
          <a:ext cx="6307266" cy="275748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51470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30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4722531"/>
              </p:ext>
            </p:extLst>
          </p:nvPr>
        </p:nvGraphicFramePr>
        <p:xfrm>
          <a:off x="727198" y="2020585"/>
          <a:ext cx="6858002" cy="2702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 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10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%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стоимост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материало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400" b="1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оборудования</a:t>
                      </a:r>
                      <a:endParaRPr sz="14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746517"/>
              </p:ext>
            </p:extLst>
          </p:nvPr>
        </p:nvGraphicFramePr>
        <p:xfrm>
          <a:off x="254641" y="1679991"/>
          <a:ext cx="6252440" cy="564280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94711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  <a:p>
                      <a:pPr marL="102235">
                        <a:lnSpc>
                          <a:spcPct val="100000"/>
                        </a:lnSpc>
                        <a:spcBef>
                          <a:spcPts val="885"/>
                        </a:spcBef>
                      </a:pP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</a:t>
                      </a:r>
                      <a:r>
                        <a:rPr lang="ru-RU" sz="11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ремонто</a:t>
                      </a:r>
                      <a:r>
                        <a:rPr lang="ru-RU" sz="11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-отделочных работ (</a:t>
                      </a:r>
                    </a:p>
                    <a:p>
                      <a:pPr marL="76835" marR="1396365">
                        <a:lnSpc>
                          <a:spcPts val="1300"/>
                        </a:lnSpc>
                        <a:spcBef>
                          <a:spcPts val="815"/>
                        </a:spcBef>
                      </a:pPr>
                      <a:r>
                        <a:rPr sz="1100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Составление</a:t>
                      </a: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графика очередности производства работ и закупок. Передача поставщикам необходимой информации для производства расчетов количества отдельных позиций закупаемых Материалов, а также</a:t>
                      </a:r>
                    </a:p>
                    <a:p>
                      <a:pPr marL="76835" marR="815340">
                        <a:lnSpc>
                          <a:spcPts val="13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консультирование поставщиков. Ответственность за достоверность произ-веденных расчетов несут поставщики (подрядчик) или иные лица, выпол-нившие расчеты.</a:t>
                      </a:r>
                    </a:p>
                    <a:p>
                      <a:pPr marL="85090" marR="1358900">
                        <a:lnSpc>
                          <a:spcPts val="1300"/>
                        </a:lnSpc>
                        <a:spcBef>
                          <a:spcPts val="64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В случае необходимости – выезды совместно с Заказчиком в магазины для более точного подбора отдельных позиций Материалов.</a:t>
                      </a:r>
                    </a:p>
                    <a:p>
                      <a:pPr marL="76835" marR="1480185">
                        <a:lnSpc>
                          <a:spcPts val="1300"/>
                        </a:lnSpc>
                        <a:spcBef>
                          <a:spcPts val="655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Организация доставки и приемки Материалов от поставщиков на Объект путем производства переговоров с Поставщиками.</a:t>
                      </a:r>
                    </a:p>
                    <a:p>
                      <a:pPr marL="68580" indent="190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над соблюдением графика СМР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8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588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Контроль на предмет соответствия выполняемых работ стандартам качества.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Сметные и технический консультации по объекту.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6"/>
                        </a:spcBef>
                      </a:pPr>
                      <a:endParaRPr sz="1100" kern="1200" dirty="0">
                        <a:solidFill>
                          <a:schemeClr val="bg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57150" marR="905510">
                        <a:lnSpc>
                          <a:spcPct val="100000"/>
                        </a:lnSpc>
                      </a:pPr>
                      <a:r>
                        <a:rPr sz="1100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Осуществление технического надзора за реализацией проектов на период стройки (не более 4-х раз в месяц)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5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7</a:t>
                      </a:r>
                      <a:r>
                        <a:rPr lang="ru-RU"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5 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000 рублей за каждые 30 календарных дней+ 10%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от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стоимости</a:t>
                      </a:r>
                      <a:r>
                        <a:rPr sz="1400" b="1" kern="1200" dirty="0">
                          <a:solidFill>
                            <a:schemeClr val="bg1"/>
                          </a:solidFill>
                          <a:latin typeface="Calibri"/>
                          <a:ea typeface="+mn-ea"/>
                          <a:cs typeface="Calibri"/>
                        </a:rPr>
                        <a:t> материалов и оборудования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4135</TotalTime>
  <Words>2198</Words>
  <Application>Microsoft Office PowerPoint</Application>
  <PresentationFormat>Лист A4 (210x297 мм)</PresentationFormat>
  <Paragraphs>366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5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153</cp:revision>
  <dcterms:created xsi:type="dcterms:W3CDTF">2020-09-07T19:51:05Z</dcterms:created>
  <dcterms:modified xsi:type="dcterms:W3CDTF">2024-06-27T13:24:00Z</dcterms:modified>
</cp:coreProperties>
</file>