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9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2" r:id="rId19"/>
    <p:sldId id="303" r:id="rId20"/>
    <p:sldId id="294" r:id="rId21"/>
    <p:sldId id="295" r:id="rId22"/>
    <p:sldId id="280" r:id="rId23"/>
    <p:sldId id="260" r:id="rId24"/>
    <p:sldId id="293" r:id="rId25"/>
    <p:sldId id="281" r:id="rId26"/>
    <p:sldId id="282" r:id="rId27"/>
    <p:sldId id="283" r:id="rId2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2"/>
            <p14:sldId id="303"/>
            <p14:sldId id="294"/>
            <p14:sldId id="295"/>
            <p14:sldId id="280"/>
            <p14:sldId id="26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35552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20877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44873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22.07.2024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ДОМА 150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22.07.24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19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Наставник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50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дней </a:t>
            </a:r>
            <a:r>
              <a:rPr lang="ru-RU" sz="800" dirty="0">
                <a:solidFill>
                  <a:schemeClr val="bg1"/>
                </a:solidFill>
                <a:latin typeface="Calibri"/>
                <a:cs typeface="Calibri"/>
              </a:rPr>
              <a:t>(сроки в КП ориентировочно)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287080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6277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4050руб./м2 *  150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607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331886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</a:t>
            </a:r>
            <a:r>
              <a:rPr lang="ru-RU" sz="1634" b="1" dirty="0" err="1">
                <a:solidFill>
                  <a:srgbClr val="7F7F7F"/>
                </a:solidFill>
                <a:latin typeface="Calibri"/>
                <a:cs typeface="Calibri"/>
              </a:rPr>
              <a:t>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6830" y="749339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30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1226" y="8406863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8715" y="8024482"/>
            <a:ext cx="5807401" cy="12264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,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который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позволит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Вам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увидеть будущий интерьер Вашей квартиры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до  ремонта.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Пакет не включает 3 д визуализацию и таблицу комплектации. Заказчик находит все отделочные материалы, мебель, свет и </a:t>
            </a:r>
            <a:r>
              <a:rPr lang="ru-RU" sz="998" dirty="0" err="1">
                <a:solidFill>
                  <a:schemeClr val="bg1"/>
                </a:solidFill>
                <a:latin typeface="Calibri"/>
                <a:cs typeface="Calibri"/>
              </a:rPr>
              <a:t>т.д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 самостоятельно.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807569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3">
            <a:extLst>
              <a:ext uri="{FF2B5EF4-FFF2-40B4-BE49-F238E27FC236}">
                <a16:creationId xmlns:a16="http://schemas.microsoft.com/office/drawing/2014/main" id="{5B46AF10-FB7C-8593-2F34-16452D1191BA}"/>
              </a:ext>
            </a:extLst>
          </p:cNvPr>
          <p:cNvSpPr txBox="1"/>
          <p:nvPr/>
        </p:nvSpPr>
        <p:spPr>
          <a:xfrm>
            <a:off x="-123642" y="7102849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2700 руб./м2 *  150 м2=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405 000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750D7398-961F-8B78-AEEE-7A17BD18D4D4}"/>
              </a:ext>
            </a:extLst>
          </p:cNvPr>
          <p:cNvSpPr txBox="1"/>
          <p:nvPr/>
        </p:nvSpPr>
        <p:spPr>
          <a:xfrm>
            <a:off x="351321" y="8905919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E526756E-235F-65B5-DE5D-CA872F0FF6B5}"/>
              </a:ext>
            </a:extLst>
          </p:cNvPr>
          <p:cNvSpPr txBox="1"/>
          <p:nvPr/>
        </p:nvSpPr>
        <p:spPr>
          <a:xfrm>
            <a:off x="299857" y="8000814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722159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92364" y="839556"/>
          <a:ext cx="6069799" cy="88671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188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011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040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862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974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привя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015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endParaRPr lang="ru-RU"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5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ДОРОЖНАЯ КАРТА ВЕЩЕЙ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Проект организации пространства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Схема хранения предметов и вещей по категориям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Распределения предметов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6784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6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оборудования по проекту с 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671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732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5638" y="45481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218" y="1974937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70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218" y="2361229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6609" y="2389346"/>
            <a:ext cx="5807401" cy="9611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endParaRPr lang="ru-RU" sz="998" spc="-5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. Так же включает дорожную карту вещей. И Авторский надзор за объектом 6 месяца.</a:t>
            </a:r>
          </a:p>
          <a:p>
            <a:pPr marL="11527" marR="84144" indent="5763">
              <a:lnSpc>
                <a:spcPts val="1180"/>
              </a:lnSpc>
            </a:pPr>
            <a:endParaRPr sz="998" dirty="0"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8350" y="3003673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0" y="1480923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5800 руб./м2* 150 м2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870 000р.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103AFD9-6AFD-99ED-163C-A5E5CAA7692A}"/>
              </a:ext>
            </a:extLst>
          </p:cNvPr>
          <p:cNvSpPr txBox="1"/>
          <p:nvPr/>
        </p:nvSpPr>
        <p:spPr>
          <a:xfrm>
            <a:off x="640227" y="1014609"/>
            <a:ext cx="3495275" cy="1877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000" b="1" dirty="0">
                <a:solidFill>
                  <a:schemeClr val="bg1"/>
                </a:solidFill>
                <a:latin typeface="Calibri Light"/>
                <a:cs typeface="Calibri Light"/>
              </a:rPr>
              <a:t>Этап 7. Авторский надзор 6 месяца</a:t>
            </a:r>
            <a:endParaRPr sz="1000" b="1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9795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71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</a:t>
            </a:r>
            <a:r>
              <a:rPr sz="1600" b="1" dirty="0" err="1">
                <a:solidFill>
                  <a:srgbClr val="7F7F7F"/>
                </a:solidFill>
                <a:latin typeface="Calibri"/>
                <a:cs typeface="Calibri"/>
              </a:rPr>
              <a:t>проекта</a:t>
            </a: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 (</a:t>
            </a:r>
            <a:r>
              <a:rPr lang="ru-RU" sz="1600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ПРОЕКТА</a:t>
            </a: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):</a:t>
            </a:r>
            <a:endParaRPr sz="1600" dirty="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950190"/>
              </p:ext>
            </p:extLst>
          </p:nvPr>
        </p:nvGraphicFramePr>
        <p:xfrm>
          <a:off x="254641" y="1679991"/>
          <a:ext cx="7114880" cy="5705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7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17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закупок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lang="ru-RU"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Передача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поставщикам необходимой информации для 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производства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расчетов</a:t>
                      </a:r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,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количества 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отдельных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позиций</a:t>
                      </a:r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, 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закупаемых</a:t>
                      </a:r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м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атериалов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, а 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также</a:t>
                      </a:r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поставщиков</a:t>
                      </a:r>
                      <a:endParaRPr lang="ru-RU"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позиций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м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атериалов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приемки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м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атериалов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от поставщиков на Объект путем производства переговоров с </a:t>
                      </a: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Поставщиками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.</a:t>
                      </a:r>
                      <a:endParaRPr lang="ru-RU"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endParaRPr lang="ru-RU"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Внесение дополнений в разработанный ранее дизайн-проект по необходимости.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endParaRPr lang="ru-RU"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 контроля за ходом ремонтно-отделочных работ с целью  обеспечения максимального соответствия результатов работ разработанному ранее проекту.</a:t>
                      </a:r>
                    </a:p>
                    <a:p>
                      <a:pPr marL="194945" marR="588010" indent="-135890">
                        <a:lnSpc>
                          <a:spcPct val="102400"/>
                        </a:lnSpc>
                      </a:pP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 выезды дизайнера на объект с целью осуществления контроля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 дизайнером еженедельных консультаций по объекту (по телефону, скайпу и другим мессенджерам).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 журнала Авторского надзора.</a:t>
                      </a:r>
                      <a:endParaRPr lang="ru-RU"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50 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000 рублей за каждые 30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. </a:t>
                      </a:r>
                      <a:endParaRPr sz="14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4952" y="1364440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134372"/>
              </p:ext>
            </p:extLst>
          </p:nvPr>
        </p:nvGraphicFramePr>
        <p:xfrm>
          <a:off x="759163" y="5667469"/>
          <a:ext cx="6307266" cy="27826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6673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  35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700900"/>
              </p:ext>
            </p:extLst>
          </p:nvPr>
        </p:nvGraphicFramePr>
        <p:xfrm>
          <a:off x="745200" y="1847013"/>
          <a:ext cx="7941217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9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1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Сопровождение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приемки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Еженедельная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Сумма  от 900 руб. за м2 площади.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9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4148</TotalTime>
  <Words>2880</Words>
  <Application>Microsoft Office PowerPoint</Application>
  <PresentationFormat>Лист A4 (210x297 мм)</PresentationFormat>
  <Paragraphs>498</Paragraphs>
  <Slides>27</Slides>
  <Notes>27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9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152</cp:revision>
  <dcterms:created xsi:type="dcterms:W3CDTF">2020-09-07T19:51:05Z</dcterms:created>
  <dcterms:modified xsi:type="dcterms:W3CDTF">2024-07-22T09:24:12Z</dcterms:modified>
</cp:coreProperties>
</file>