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media/image22.jpg" ContentType="image/jpg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8" r:id="rId1"/>
  </p:sldMasterIdLst>
  <p:notesMasterIdLst>
    <p:notesMasterId r:id="rId22"/>
  </p:notesMasterIdLst>
  <p:sldIdLst>
    <p:sldId id="276" r:id="rId2"/>
    <p:sldId id="292" r:id="rId3"/>
    <p:sldId id="278" r:id="rId4"/>
    <p:sldId id="279" r:id="rId5"/>
    <p:sldId id="284" r:id="rId6"/>
    <p:sldId id="285" r:id="rId7"/>
    <p:sldId id="287" r:id="rId8"/>
    <p:sldId id="286" r:id="rId9"/>
    <p:sldId id="288" r:id="rId10"/>
    <p:sldId id="290" r:id="rId11"/>
    <p:sldId id="259" r:id="rId12"/>
    <p:sldId id="295" r:id="rId13"/>
    <p:sldId id="294" r:id="rId14"/>
    <p:sldId id="291" r:id="rId15"/>
    <p:sldId id="260" r:id="rId16"/>
    <p:sldId id="280" r:id="rId17"/>
    <p:sldId id="293" r:id="rId18"/>
    <p:sldId id="281" r:id="rId19"/>
    <p:sldId id="282" r:id="rId20"/>
    <p:sldId id="283" r:id="rId21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B3A79968-E34D-4DF5-B4B7-0F7F5F10BF43}">
          <p14:sldIdLst>
            <p14:sldId id="276"/>
            <p14:sldId id="292"/>
            <p14:sldId id="278"/>
            <p14:sldId id="279"/>
            <p14:sldId id="284"/>
            <p14:sldId id="285"/>
            <p14:sldId id="287"/>
            <p14:sldId id="286"/>
            <p14:sldId id="288"/>
            <p14:sldId id="290"/>
          </p14:sldIdLst>
        </p14:section>
        <p14:section name="Раздел без заголовка" id="{7DD297BF-26AC-4EB2-A072-C81BB3AE8B7A}">
          <p14:sldIdLst>
            <p14:sldId id="259"/>
            <p14:sldId id="295"/>
            <p14:sldId id="294"/>
            <p14:sldId id="291"/>
            <p14:sldId id="260"/>
            <p14:sldId id="280"/>
            <p14:sldId id="293"/>
            <p14:sldId id="281"/>
            <p14:sldId id="282"/>
            <p14:sldId id="283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Полина Чапланова" initials="ПЧ" lastIdx="4" clrIdx="0">
    <p:extLst>
      <p:ext uri="{19B8F6BF-5375-455C-9EA6-DF929625EA0E}">
        <p15:presenceInfo xmlns:p15="http://schemas.microsoft.com/office/powerpoint/2012/main" userId="cdf3411633022d27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4E6E8"/>
    <a:srgbClr val="5D7EC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7" autoAdjust="0"/>
    <p:restoredTop sz="94660"/>
  </p:normalViewPr>
  <p:slideViewPr>
    <p:cSldViewPr snapToGrid="0">
      <p:cViewPr>
        <p:scale>
          <a:sx n="98" d="100"/>
          <a:sy n="98" d="100"/>
        </p:scale>
        <p:origin x="2718" y="-19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4FE720-0402-4903-8253-1620956D0741}" type="datetimeFigureOut">
              <a:rPr lang="ru-RU" smtClean="0"/>
              <a:t>24.07.2023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8D7C7A-CA98-413A-AF6F-6F4422E283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41150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05070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55338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89571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658766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7398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691717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976066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023937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917122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138325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96179553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2044873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88200231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6691039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03683432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54562286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22856953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1437643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6128563"/>
            <a:ext cx="5044547" cy="398583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5341" y="6129999"/>
            <a:ext cx="1730873" cy="400024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3741224"/>
            <a:ext cx="5044548" cy="2398257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5125340" y="3741224"/>
            <a:ext cx="1730874" cy="23982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2682" y="3948691"/>
            <a:ext cx="4551951" cy="1983323"/>
          </a:xfrm>
        </p:spPr>
        <p:txBody>
          <a:bodyPr anchor="b">
            <a:noAutofit/>
          </a:bodyPr>
          <a:lstStyle>
            <a:lvl1pPr algn="r"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2681" y="6346947"/>
            <a:ext cx="4581076" cy="1614437"/>
          </a:xfrm>
        </p:spPr>
        <p:txBody>
          <a:bodyPr>
            <a:normAutofit/>
          </a:bodyPr>
          <a:lstStyle>
            <a:lvl1pPr marL="0" indent="0" algn="r">
              <a:buNone/>
              <a:defRPr sz="15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416741" y="8574494"/>
            <a:ext cx="1543050" cy="527403"/>
          </a:xfrm>
        </p:spPr>
        <p:txBody>
          <a:bodyPr/>
          <a:lstStyle/>
          <a:p>
            <a:fld id="{53C38047-CA22-4469-9C4E-15A0E2770D3A}" type="datetimeFigureOut">
              <a:rPr lang="ru-RU" smtClean="0"/>
              <a:t>24.07.2023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0051" y="8574496"/>
            <a:ext cx="3016250" cy="527403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257800" y="3972709"/>
            <a:ext cx="1027720" cy="1959305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894115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oup 26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28" name="Picture 2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9" name="Picture 2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0" name="Rectangle 29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Rectangle 3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24.07.2023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924931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0" y="3941069"/>
            <a:ext cx="6871477" cy="2422384"/>
            <a:chOff x="0" y="2895600"/>
            <a:chExt cx="9161969" cy="1677035"/>
          </a:xfrm>
        </p:grpSpPr>
        <p:pic>
          <p:nvPicPr>
            <p:cNvPr id="19" name="Picture 18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0" name="Picture 19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1" name="Rectangle 20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1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4145404"/>
            <a:ext cx="5166863" cy="1575583"/>
          </a:xfrm>
        </p:spPr>
        <p:txBody>
          <a:bodyPr anchor="ctr">
            <a:normAutofit/>
          </a:bodyPr>
          <a:lstStyle>
            <a:lvl1pPr algn="r">
              <a:defRPr sz="27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8729" y="6113138"/>
            <a:ext cx="5166863" cy="2461358"/>
          </a:xfrm>
        </p:spPr>
        <p:txBody>
          <a:bodyPr>
            <a:normAutofit/>
          </a:bodyPr>
          <a:lstStyle>
            <a:lvl1pPr marL="0" indent="0" algn="r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024358" y="8574494"/>
            <a:ext cx="1543050" cy="527403"/>
          </a:xfrm>
        </p:spPr>
        <p:txBody>
          <a:bodyPr/>
          <a:lstStyle/>
          <a:p>
            <a:fld id="{53C38047-CA22-4469-9C4E-15A0E2770D3A}" type="datetimeFigureOut">
              <a:rPr lang="ru-RU" smtClean="0"/>
              <a:t>24.07.2023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0050" y="8574496"/>
            <a:ext cx="3626005" cy="527403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892329" y="4145406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666170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8" name="Picture 1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9" name="Picture 1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Rectangle 2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0050" y="1087996"/>
            <a:ext cx="5165543" cy="156135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00051" y="3375483"/>
            <a:ext cx="2518424" cy="519901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5846" y="3375483"/>
            <a:ext cx="2519746" cy="519901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24.07.2023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495826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oup 27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29" name="Picture 28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30" name="Picture 29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1" name="Rectangle 30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Rectangle 31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1088000"/>
            <a:ext cx="5172401" cy="156135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0741" y="3375485"/>
            <a:ext cx="2358810" cy="10011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8729" y="4376680"/>
            <a:ext cx="2525284" cy="419781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211985" y="3375483"/>
            <a:ext cx="2359145" cy="9996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045847" y="4376680"/>
            <a:ext cx="2525283" cy="419781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24.07.2023</a:t>
            </a:fld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267742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6" name="Picture 15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7" name="Picture 16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18" name="Rectangle 17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24.07.2023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384967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HD-ShadowShort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871"/>
          <a:stretch/>
        </p:blipFill>
        <p:spPr>
          <a:xfrm>
            <a:off x="5787913" y="2850267"/>
            <a:ext cx="1083564" cy="20839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5783077" y="880533"/>
            <a:ext cx="1074923" cy="197628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24.07.2023</a:t>
            </a:fld>
            <a:endParaRPr lang="ru-R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075794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8" name="Picture 1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9" name="Picture 1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Rectangle 2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1087994"/>
            <a:ext cx="5172401" cy="1561358"/>
          </a:xfrm>
        </p:spPr>
        <p:txBody>
          <a:bodyPr anchor="ctr">
            <a:normAutofit/>
          </a:bodyPr>
          <a:lstStyle>
            <a:lvl1pPr>
              <a:defRPr sz="27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35789" y="3375485"/>
            <a:ext cx="2935341" cy="519900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00051" y="3375484"/>
            <a:ext cx="2097180" cy="5199013"/>
          </a:xfrm>
        </p:spPr>
        <p:txBody>
          <a:bodyPr anchor="ctr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24.07.2023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849377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8" name="Picture 1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9" name="Picture 1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Rectangle 2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</p:spPr>
        <p:txBody>
          <a:bodyPr anchor="ctr">
            <a:normAutofit/>
          </a:bodyPr>
          <a:lstStyle>
            <a:lvl1pPr>
              <a:defRPr sz="27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633217" y="3375485"/>
            <a:ext cx="2937913" cy="5199006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8729" y="3375485"/>
            <a:ext cx="2098865" cy="5199011"/>
          </a:xfrm>
        </p:spPr>
        <p:txBody>
          <a:bodyPr anchor="ctr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24.07.2023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055352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/>
          <p:cNvGrpSpPr/>
          <p:nvPr/>
        </p:nvGrpSpPr>
        <p:grpSpPr>
          <a:xfrm>
            <a:off x="0" y="6604001"/>
            <a:ext cx="6871477" cy="2422384"/>
            <a:chOff x="0" y="2895600"/>
            <a:chExt cx="9161969" cy="1677035"/>
          </a:xfrm>
        </p:grpSpPr>
        <p:pic>
          <p:nvPicPr>
            <p:cNvPr id="24" name="Picture 23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5" name="Picture 24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6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0052" y="6805669"/>
            <a:ext cx="5171078" cy="786474"/>
          </a:xfrm>
        </p:spPr>
        <p:txBody>
          <a:bodyPr anchor="b">
            <a:normAutofit/>
          </a:bodyPr>
          <a:lstStyle>
            <a:lvl1pPr>
              <a:defRPr sz="1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98729" y="880531"/>
            <a:ext cx="5172401" cy="518494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00051" y="7592142"/>
            <a:ext cx="5171079" cy="791294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24.07.2023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92329" y="6805226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55683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0"/>
          <p:cNvGrpSpPr/>
          <p:nvPr/>
        </p:nvGrpSpPr>
        <p:grpSpPr>
          <a:xfrm>
            <a:off x="0" y="6604001"/>
            <a:ext cx="6871477" cy="2422384"/>
            <a:chOff x="0" y="2895600"/>
            <a:chExt cx="9161969" cy="1677035"/>
          </a:xfrm>
        </p:grpSpPr>
        <p:pic>
          <p:nvPicPr>
            <p:cNvPr id="22" name="Picture 21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3" name="Picture 22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4" name="Rectangle 23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4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3191" y="880529"/>
            <a:ext cx="5172401" cy="5189528"/>
          </a:xfrm>
        </p:spPr>
        <p:txBody>
          <a:bodyPr anchor="ctr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8729" y="6803824"/>
            <a:ext cx="5166863" cy="1591437"/>
          </a:xfrm>
        </p:spPr>
        <p:txBody>
          <a:bodyPr anchor="ctr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24.07.2023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92329" y="6805668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023326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/>
          <p:cNvGrpSpPr/>
          <p:nvPr/>
        </p:nvGrpSpPr>
        <p:grpSpPr>
          <a:xfrm>
            <a:off x="0" y="6604001"/>
            <a:ext cx="6871477" cy="2422384"/>
            <a:chOff x="0" y="2895600"/>
            <a:chExt cx="9161969" cy="1677035"/>
          </a:xfrm>
        </p:grpSpPr>
        <p:pic>
          <p:nvPicPr>
            <p:cNvPr id="30" name="Picture 29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31" name="Picture 30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2" name="Rectangle 31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Rectangle 32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5941" y="891199"/>
            <a:ext cx="4818860" cy="4385421"/>
          </a:xfrm>
        </p:spPr>
        <p:txBody>
          <a:bodyPr anchor="ctr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742079" y="5287769"/>
            <a:ext cx="4490798" cy="792954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8729" y="6803824"/>
            <a:ext cx="5177939" cy="1591437"/>
          </a:xfrm>
        </p:spPr>
        <p:txBody>
          <a:bodyPr anchor="ctr">
            <a:normAutofit/>
          </a:bodyPr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24.07.2023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92329" y="6803227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27" name="TextBox 26"/>
          <p:cNvSpPr txBox="1"/>
          <p:nvPr/>
        </p:nvSpPr>
        <p:spPr>
          <a:xfrm>
            <a:off x="203199" y="1080612"/>
            <a:ext cx="400050" cy="844676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54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225393" y="4331273"/>
            <a:ext cx="342900" cy="844678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54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1457311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/>
          <p:cNvGrpSpPr/>
          <p:nvPr/>
        </p:nvGrpSpPr>
        <p:grpSpPr>
          <a:xfrm>
            <a:off x="0" y="6604001"/>
            <a:ext cx="6871477" cy="2422384"/>
            <a:chOff x="0" y="2895600"/>
            <a:chExt cx="9161969" cy="1677035"/>
          </a:xfrm>
        </p:grpSpPr>
        <p:pic>
          <p:nvPicPr>
            <p:cNvPr id="23" name="Picture 22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4" name="Picture 23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5" name="Rectangle 24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8" y="6803824"/>
            <a:ext cx="5172401" cy="851951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8729" y="7655772"/>
            <a:ext cx="5172401" cy="739489"/>
          </a:xfrm>
        </p:spPr>
        <p:txBody>
          <a:bodyPr anchor="t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24.07.2023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92329" y="6803227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3269002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24" name="Picture 23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5" name="Picture 24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6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399472" y="3364818"/>
            <a:ext cx="1645920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404833" y="4355419"/>
            <a:ext cx="1645920" cy="420840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158810" y="3375483"/>
            <a:ext cx="1645920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2159783" y="4344754"/>
            <a:ext cx="1645920" cy="420840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3919602" y="3375483"/>
            <a:ext cx="1645920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3925140" y="4344752"/>
            <a:ext cx="1645920" cy="420840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24.07.2023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5707221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Group 33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35" name="Picture 34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36" name="Picture 35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7" name="Rectangle 36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8" name="Rectangle 37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399294" y="6207505"/>
            <a:ext cx="1644193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399294" y="3375483"/>
            <a:ext cx="1644193" cy="2201333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399294" y="7039883"/>
            <a:ext cx="1644193" cy="1534610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152873" y="6207505"/>
            <a:ext cx="1661303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2152873" y="3375483"/>
            <a:ext cx="1661303" cy="2201333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2152112" y="7039881"/>
            <a:ext cx="1663503" cy="1534610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3923271" y="6207505"/>
            <a:ext cx="1645750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3923271" y="3375483"/>
            <a:ext cx="1645750" cy="2201333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3923201" y="7039878"/>
            <a:ext cx="1647929" cy="1534610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24.07.2023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4240999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7" name="Picture 16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8" name="Picture 17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19" name="Rectangle 18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Rectangle 19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</p:spPr>
        <p:txBody>
          <a:bodyPr/>
          <a:lstStyle>
            <a:lvl1pPr algn="r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24.07.2023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4142668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 rot="5400000">
            <a:off x="1048648" y="4443216"/>
            <a:ext cx="9912579" cy="1026149"/>
            <a:chOff x="2281445" y="609600"/>
            <a:chExt cx="6862555" cy="1368199"/>
          </a:xfrm>
        </p:grpSpPr>
        <p:sp>
          <p:nvSpPr>
            <p:cNvPr id="12" name="Rectangle 11"/>
            <p:cNvSpPr/>
            <p:nvPr/>
          </p:nvSpPr>
          <p:spPr>
            <a:xfrm>
              <a:off x="2281445" y="609601"/>
              <a:ext cx="5285695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7710769" y="609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598598" y="880529"/>
            <a:ext cx="802202" cy="6445019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2681" y="880531"/>
            <a:ext cx="4932269" cy="7693962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771858" y="8574494"/>
            <a:ext cx="1543050" cy="527403"/>
          </a:xfrm>
        </p:spPr>
        <p:txBody>
          <a:bodyPr/>
          <a:lstStyle/>
          <a:p>
            <a:fld id="{53C38047-CA22-4469-9C4E-15A0E2770D3A}" type="datetimeFigureOut">
              <a:rPr lang="ru-RU" smtClean="0"/>
              <a:t>24.07.2023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82681" y="8574496"/>
            <a:ext cx="3389219" cy="527403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573364" y="7846945"/>
            <a:ext cx="862227" cy="1838922"/>
          </a:xfrm>
        </p:spPr>
        <p:txBody>
          <a:bodyPr anchor="t"/>
          <a:lstStyle>
            <a:lvl1pPr algn="ctr">
              <a:defRPr/>
            </a:lvl1pPr>
          </a:lstStyle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6355543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7/24/2023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565306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James\Desktop\msft\Berlin\build Assets\hashOverlaySD-FullResolve.png"/>
          <p:cNvPicPr>
            <a:picLocks noChangeAspect="1" noChangeArrowheads="1"/>
          </p:cNvPicPr>
          <p:nvPr/>
        </p:nvPicPr>
        <p:blipFill>
          <a:blip r:embed="rId20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6858000" cy="9906000"/>
          </a:xfrm>
          <a:prstGeom prst="rect">
            <a:avLst/>
          </a:prstGeom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00050" y="3375483"/>
            <a:ext cx="5165542" cy="51990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025911" y="8574494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8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C38047-CA22-4469-9C4E-15A0E2770D3A}" type="datetimeFigureOut">
              <a:rPr lang="ru-RU" smtClean="0"/>
              <a:t>24.07.2023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0050" y="8574496"/>
            <a:ext cx="362600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8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886450" y="1087997"/>
            <a:ext cx="868256" cy="15755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5553377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09" r:id="rId1"/>
    <p:sldLayoutId id="2147483810" r:id="rId2"/>
    <p:sldLayoutId id="2147483811" r:id="rId3"/>
    <p:sldLayoutId id="2147483812" r:id="rId4"/>
    <p:sldLayoutId id="2147483813" r:id="rId5"/>
    <p:sldLayoutId id="2147483814" r:id="rId6"/>
    <p:sldLayoutId id="2147483815" r:id="rId7"/>
    <p:sldLayoutId id="2147483816" r:id="rId8"/>
    <p:sldLayoutId id="2147483817" r:id="rId9"/>
    <p:sldLayoutId id="2147483818" r:id="rId10"/>
    <p:sldLayoutId id="2147483819" r:id="rId11"/>
    <p:sldLayoutId id="2147483820" r:id="rId12"/>
    <p:sldLayoutId id="2147483821" r:id="rId13"/>
    <p:sldLayoutId id="2147483822" r:id="rId14"/>
    <p:sldLayoutId id="2147483823" r:id="rId15"/>
    <p:sldLayoutId id="2147483824" r:id="rId16"/>
    <p:sldLayoutId id="2147483825" r:id="rId17"/>
    <p:sldLayoutId id="2147483826" r:id="rId18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27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4.jpe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microsoft.com/office/2007/relationships/hdphoto" Target="../media/hdphoto1.wdp"/><Relationship Id="rId4" Type="http://schemas.openxmlformats.org/officeDocument/2006/relationships/image" Target="../media/image11.png"/><Relationship Id="rId9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Relationship Id="rId9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microsoft.com/office/2007/relationships/hdphoto" Target="../media/hdphoto3.wdp"/><Relationship Id="rId5" Type="http://schemas.openxmlformats.org/officeDocument/2006/relationships/image" Target="../media/image6.png"/><Relationship Id="rId10" Type="http://schemas.openxmlformats.org/officeDocument/2006/relationships/image" Target="../media/image14.png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10" Type="http://schemas.openxmlformats.org/officeDocument/2006/relationships/image" Target="../media/image20.png"/><Relationship Id="rId4" Type="http://schemas.openxmlformats.org/officeDocument/2006/relationships/image" Target="../media/image7.png"/><Relationship Id="rId9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2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2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hyperlink" Target="mailto:polinachaplanova@bk.ru" TargetMode="External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10" Type="http://schemas.openxmlformats.org/officeDocument/2006/relationships/image" Target="../media/image24.jpg"/><Relationship Id="rId4" Type="http://schemas.openxmlformats.org/officeDocument/2006/relationships/image" Target="../media/image7.png"/><Relationship Id="rId9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480BD37D-C5C4-9D1E-6509-1706B0DF41CC}"/>
              </a:ext>
            </a:extLst>
          </p:cNvPr>
          <p:cNvSpPr/>
          <p:nvPr/>
        </p:nvSpPr>
        <p:spPr>
          <a:xfrm>
            <a:off x="0" y="437722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0" y="340407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832390" y="4294905"/>
            <a:ext cx="4863675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КОММЕРЧЕСКОЕ ПРЕДЛОЖЕНИЕ</a:t>
            </a:r>
            <a:endParaRPr lang="ru-RU" sz="3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480F282-6298-58ED-1CA3-074846BA8C67}"/>
              </a:ext>
            </a:extLst>
          </p:cNvPr>
          <p:cNvSpPr txBox="1"/>
          <p:nvPr/>
        </p:nvSpPr>
        <p:spPr>
          <a:xfrm>
            <a:off x="1138048" y="2063366"/>
            <a:ext cx="431372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POLINA CHAPLANOVA DESIGN</a:t>
            </a:r>
            <a:endParaRPr lang="ru-RU" sz="2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3F6D403-D813-DF9C-DDD8-4A6C24788189}"/>
              </a:ext>
            </a:extLst>
          </p:cNvPr>
          <p:cNvSpPr txBox="1"/>
          <p:nvPr/>
        </p:nvSpPr>
        <p:spPr>
          <a:xfrm>
            <a:off x="1659488" y="2705052"/>
            <a:ext cx="3270839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Студия ДИЗАЙНА ИНТЕРЬЕРА</a:t>
            </a:r>
            <a:endParaRPr lang="ru-RU" sz="1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8DDBC5E-4F40-5DAF-B19D-6085DC6C7C91}"/>
              </a:ext>
            </a:extLst>
          </p:cNvPr>
          <p:cNvSpPr txBox="1"/>
          <p:nvPr/>
        </p:nvSpPr>
        <p:spPr>
          <a:xfrm>
            <a:off x="1138048" y="7904474"/>
            <a:ext cx="2290952" cy="145963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366"/>
              </a:spcAft>
            </a:pPr>
            <a:r>
              <a:rPr lang="ru-RU" sz="823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lang="ru-RU" sz="64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</a:p>
          <a:p>
            <a:pPr>
              <a:lnSpc>
                <a:spcPct val="107000"/>
              </a:lnSpc>
              <a:spcAft>
                <a:spcPts val="366"/>
              </a:spcAft>
            </a:pPr>
            <a:r>
              <a:rPr lang="ru-RU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</a:t>
            </a:r>
            <a:r>
              <a:rPr lang="en-US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polinachaplanova.com</a:t>
            </a: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en-US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r>
              <a:rPr lang="ru-RU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</a:t>
            </a:r>
            <a:r>
              <a:rPr lang="en-US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</a:t>
            </a:r>
            <a:r>
              <a:rPr lang="en-US" sz="1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olinachaplanova@bk.ru</a:t>
            </a:r>
            <a:endParaRPr lang="ru-RU" sz="10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en-US" sz="64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ABA458B3-0141-BF49-A6FA-EEF5E1321E8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927" y="8013959"/>
            <a:ext cx="951147" cy="585907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161DE443-D181-98B1-2C3D-354A29489C0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683" y="8868152"/>
            <a:ext cx="951147" cy="441332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41EFBECA-BAB7-AC64-3425-E686BBD1CFE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4228" y="8074835"/>
            <a:ext cx="951147" cy="525031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58B8A42B-2014-7904-A295-89D76021ABB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8924" y="8813532"/>
            <a:ext cx="550572" cy="550572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13AD3F9A-32F8-C64E-86D5-636587A91B2F}"/>
              </a:ext>
            </a:extLst>
          </p:cNvPr>
          <p:cNvSpPr txBox="1"/>
          <p:nvPr/>
        </p:nvSpPr>
        <p:spPr>
          <a:xfrm>
            <a:off x="4049365" y="8077534"/>
            <a:ext cx="2290952" cy="111351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366"/>
              </a:spcAft>
            </a:pPr>
            <a:r>
              <a:rPr lang="ru-RU" sz="1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lang="ru-RU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lang="en-US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+7(903)792-34-98</a:t>
            </a: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en-US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r>
              <a:rPr lang="ru-RU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</a:t>
            </a:r>
            <a:r>
              <a:rPr lang="en-US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@polinachaplanovadesign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4CA4672-C233-3FF6-D9DC-74303DC08061}"/>
              </a:ext>
            </a:extLst>
          </p:cNvPr>
          <p:cNvSpPr txBox="1"/>
          <p:nvPr/>
        </p:nvSpPr>
        <p:spPr>
          <a:xfrm>
            <a:off x="1659488" y="5888887"/>
            <a:ext cx="327083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РАЗРАБОТКУ ДИЗАЙН-ПРОЕКТА ИНТЕРЬЕРА ДОМА 130 М2.</a:t>
            </a:r>
            <a:endParaRPr lang="ru-RU" sz="1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844753D-80C6-78A4-FE7B-317FF52C7843}"/>
              </a:ext>
            </a:extLst>
          </p:cNvPr>
          <p:cNvSpPr txBox="1"/>
          <p:nvPr/>
        </p:nvSpPr>
        <p:spPr>
          <a:xfrm>
            <a:off x="1570150" y="7502050"/>
            <a:ext cx="3270839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24.07.23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E5C8743-CFD5-F88A-A437-6EFF87DACF7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7418" y="509908"/>
            <a:ext cx="1534978" cy="1532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57456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0" y="437722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3007238" y="1355830"/>
            <a:ext cx="3355498" cy="5533006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8174" y="928036"/>
            <a:ext cx="2850722" cy="7057119"/>
          </a:xfrm>
        </p:spPr>
        <p:txBody>
          <a:bodyPr>
            <a:normAutofit fontScale="25000" lnSpcReduction="20000"/>
          </a:bodyPr>
          <a:lstStyle/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US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Боле 18 лет​ создаю​ жилые и общественные интерьеры на территории России, Испании, Великобритании, Франции и на Ближнем Востоке.</a:t>
            </a:r>
            <a:endParaRPr lang="en-US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US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12 лет опыта работы и реализации в сегменте ПРЕМИУМ класса.</a:t>
            </a:r>
            <a:endParaRPr lang="en-US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-​ Создала​ и реализовала проект салона красоты, который победил в номинации «Лучший салон красоты РФ класса LUX».</a:t>
            </a:r>
            <a:endParaRPr lang="en-US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-​ Член Союза Дизайнеров и Архитекторов.</a:t>
            </a: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US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Резидент бизнес-клуба для дизайнеров ГРАНИ.</a:t>
            </a:r>
            <a:endParaRPr lang="en-US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en-US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Резидент сообщества «Нежный бизнес РФ».</a:t>
            </a:r>
            <a:endParaRPr lang="en-US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US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Вхожу в золотую сотню самых развивающихся дизайнеров России.</a:t>
            </a:r>
          </a:p>
          <a:p>
            <a:pPr algn="l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-Спикер и преподаватель  образовательных программ.</a:t>
            </a: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Эксперт на 1 канале в программе Доброе утро</a:t>
            </a:r>
          </a:p>
          <a:p>
            <a:pPr algn="l"/>
            <a:r>
              <a:rPr lang="ru-RU" sz="4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​</a:t>
            </a:r>
            <a:br>
              <a:rPr lang="ru-RU" sz="4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ru-RU" sz="60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823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810852" y="469700"/>
            <a:ext cx="3215813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ПОЛИНА ЧАПЛАНОВА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92C4BBF-8117-4D34-AD6C-441508292F93}"/>
              </a:ext>
            </a:extLst>
          </p:cNvPr>
          <p:cNvSpPr txBox="1"/>
          <p:nvPr/>
        </p:nvSpPr>
        <p:spPr>
          <a:xfrm>
            <a:off x="784073" y="842813"/>
            <a:ext cx="5269369" cy="33855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1600" b="0" i="0" dirty="0">
                <a:solidFill>
                  <a:schemeClr val="tx1"/>
                </a:solidFill>
                <a:effectLst/>
                <a:latin typeface="wfont_e6d6c1_6ba07fb4480b47deab3588518dfd9220"/>
              </a:rPr>
              <a:t>Основатель  дизайн студии "</a:t>
            </a:r>
            <a:r>
              <a:rPr lang="en-US" sz="1600" b="0" i="0" dirty="0">
                <a:solidFill>
                  <a:schemeClr val="tx1"/>
                </a:solidFill>
                <a:effectLst/>
                <a:latin typeface="wfont_e6d6c1_6ba07fb4480b47deab3588518dfd9220"/>
              </a:rPr>
              <a:t>POLINA CHAPLANOVA DESIGN"</a:t>
            </a:r>
            <a:endParaRPr lang="ru-RU" sz="17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C89A6FB4-01A9-CF47-36BF-93C55A6ED646}"/>
              </a:ext>
            </a:extLst>
          </p:cNvPr>
          <p:cNvSpPr txBox="1">
            <a:spLocks/>
          </p:cNvSpPr>
          <p:nvPr/>
        </p:nvSpPr>
        <p:spPr>
          <a:xfrm>
            <a:off x="218174" y="7564522"/>
            <a:ext cx="6092108" cy="2192035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base"/>
            <a:br>
              <a:rPr lang="ru-RU" sz="4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4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Считаю что моя  ГЛАВНАЯ ЗАДАЧА сделать так, что бы человек был счастлив у себя дома. Испытывал те эмоции которые он хочет испытывать.</a:t>
            </a:r>
          </a:p>
          <a:p>
            <a:pPr algn="l" fontAlgn="base"/>
            <a:br>
              <a:rPr lang="ru-RU" sz="4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4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Делаю проекты разного ценового сегмента от VIP до бюджета. Это  дома, квартиры, общественные интерьеры практически во всех стилях, в зависимости от ситуации, вида за окном и предпочтений клиента.</a:t>
            </a:r>
          </a:p>
          <a:p>
            <a:pPr algn="l" fontAlgn="base"/>
            <a:br>
              <a:rPr lang="ru-RU" sz="4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4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Помогаю  пройти все стадии ремонта  от источника вдохновения до запуска кошки.</a:t>
            </a:r>
            <a:br>
              <a:rPr lang="ru-RU" sz="4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4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Считаю важным делать проект так, что бы он максимально был похож на идею. А ещё что бы это реально было реализовать.</a:t>
            </a:r>
          </a:p>
          <a:p>
            <a:pPr algn="ctr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​</a:t>
            </a:r>
            <a:r>
              <a:rPr lang="ru-RU" sz="5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Если Вы хотите авторский интерьер со смыслом и идеей – Вы по адресу!</a:t>
            </a:r>
          </a:p>
          <a:p>
            <a:pPr algn="l"/>
            <a:endParaRPr lang="ru-RU" sz="1000" dirty="0">
              <a:solidFill>
                <a:schemeClr val="bg1">
                  <a:lumMod val="95000"/>
                  <a:lumOff val="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1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000" dirty="0"/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C4ABAA64-3503-E049-53BA-EC60D0B5082A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580"/>
          <a:stretch/>
        </p:blipFill>
        <p:spPr>
          <a:xfrm>
            <a:off x="3106067" y="1482589"/>
            <a:ext cx="3314149" cy="5218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2021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pic>
        <p:nvPicPr>
          <p:cNvPr id="7" name="object 3">
            <a:extLst>
              <a:ext uri="{FF2B5EF4-FFF2-40B4-BE49-F238E27FC236}">
                <a16:creationId xmlns:a16="http://schemas.microsoft.com/office/drawing/2014/main" id="{01010896-D33F-F5CC-5890-97955C458572}"/>
              </a:ext>
            </a:extLst>
          </p:cNvPr>
          <p:cNvPicPr/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35000" contrast="-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5062" r="36863" b="11893"/>
          <a:stretch/>
        </p:blipFill>
        <p:spPr>
          <a:xfrm>
            <a:off x="29685" y="3068254"/>
            <a:ext cx="3437193" cy="6410577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3466878" y="2068090"/>
            <a:ext cx="2938659" cy="5533006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524875" y="1945380"/>
            <a:ext cx="2850722" cy="5328653"/>
          </a:xfrm>
        </p:spPr>
        <p:txBody>
          <a:bodyPr>
            <a:normAutofit fontScale="25000" lnSpcReduction="20000"/>
          </a:bodyPr>
          <a:lstStyle/>
          <a:p>
            <a:pPr algn="l"/>
            <a:endParaRPr lang="ru-RU" sz="48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Эксклюзивный и авторский дизайн проект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  Экспертность  в индивидуальных Дизайн решениях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ПРЕМИАЛЬНЫЙ  подход к каждому клиенту</a:t>
            </a:r>
            <a:b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- 100% экономия вашего времени и сил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Грамотные  и проработанные чертежи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  Согласование  всех этапов проекта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Комплектация проектов с выгодными условиями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Авторское сопровождение проектов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Технический надзор за проектом</a:t>
            </a:r>
          </a:p>
          <a:p>
            <a:pPr algn="l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​</a:t>
            </a:r>
            <a:b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823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2318111" y="661341"/>
            <a:ext cx="223205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НАШ ПОДХОД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E50853D7-BC10-CC4D-CFE4-50C164241A5A}"/>
              </a:ext>
            </a:extLst>
          </p:cNvPr>
          <p:cNvSpPr txBox="1"/>
          <p:nvPr/>
        </p:nvSpPr>
        <p:spPr>
          <a:xfrm>
            <a:off x="1643535" y="1148300"/>
            <a:ext cx="48082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0" i="0" dirty="0">
                <a:effectLst/>
                <a:latin typeface="wfont_e6d6c1_6ba07fb4480b47deab3588518dfd9220"/>
              </a:rPr>
              <a:t>Студия «POLINA CHAPLANOVA DESIGN»- ЭТО</a:t>
            </a:r>
            <a:endParaRPr lang="ru-RU" sz="1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B34B74E-672A-76C5-6E16-772CCA2966B0}"/>
              </a:ext>
            </a:extLst>
          </p:cNvPr>
          <p:cNvSpPr txBox="1"/>
          <p:nvPr/>
        </p:nvSpPr>
        <p:spPr>
          <a:xfrm>
            <a:off x="1026031" y="2025745"/>
            <a:ext cx="123500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0" i="0" dirty="0">
                <a:solidFill>
                  <a:srgbClr val="555555"/>
                </a:solidFill>
                <a:effectLst/>
                <a:latin typeface="wfont_e6d6c1_6ba07fb4480b47deab3588518dfd9220"/>
              </a:rPr>
              <a:t>ОТ ИДЕИ</a:t>
            </a:r>
            <a:endParaRPr lang="ru-RU" sz="20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FD5A983-3C7E-CD3A-37A9-33D8811688D9}"/>
              </a:ext>
            </a:extLst>
          </p:cNvPr>
          <p:cNvSpPr txBox="1"/>
          <p:nvPr/>
        </p:nvSpPr>
        <p:spPr>
          <a:xfrm>
            <a:off x="3759236" y="8231210"/>
            <a:ext cx="30987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0" i="0" dirty="0">
                <a:solidFill>
                  <a:srgbClr val="555555"/>
                </a:solidFill>
                <a:effectLst/>
                <a:latin typeface="wfont_e6d6c1_6ba07fb4480b47deab3588518dfd9220"/>
              </a:rPr>
              <a:t>ДО ЗАПУСКА КОШКИ</a:t>
            </a:r>
            <a:endParaRPr lang="ru-RU" sz="20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37955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C131640E-1E45-BB0F-AF09-3922B421A368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5C41E040-EFAB-0500-4378-8B35293799EA}"/>
              </a:ext>
            </a:extLst>
          </p:cNvPr>
          <p:cNvSpPr/>
          <p:nvPr/>
        </p:nvSpPr>
        <p:spPr>
          <a:xfrm>
            <a:off x="13498" y="297684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3022C1B6-E109-8196-ED24-09F48E47C475}"/>
              </a:ext>
            </a:extLst>
          </p:cNvPr>
          <p:cNvSpPr txBox="1"/>
          <p:nvPr/>
        </p:nvSpPr>
        <p:spPr>
          <a:xfrm>
            <a:off x="1926053" y="3977584"/>
            <a:ext cx="299347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ЭТАПЫ РАБОТЫ</a:t>
            </a:r>
          </a:p>
        </p:txBody>
      </p:sp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501EFCB7-24CA-8924-35F7-4BC8E041D8F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9124" y="7504817"/>
            <a:ext cx="6411143" cy="771266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C04950C-E3CA-4740-5D78-80FCE8B15AB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7418" y="509908"/>
            <a:ext cx="1534978" cy="1532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39616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74996" y="1510290"/>
            <a:ext cx="5344830" cy="1681493"/>
          </a:xfrm>
        </p:spPr>
        <p:txBody>
          <a:bodyPr>
            <a:normAutofit fontScale="25000" lnSpcReduction="20000"/>
          </a:bodyPr>
          <a:lstStyle/>
          <a:p>
            <a:pPr algn="l"/>
            <a:endParaRPr lang="ru-RU" sz="48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ПЕРВОМ ЭТАПЕ МЫ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Обсуждаем все ваши пожелания, анализируем примеры интерьеров, которые вам нравятся. Заполняем подробную анкету, на основе которой составляется техническое задание. Проводим замера и фотофиксацию, создаем обмерный план.</a:t>
            </a:r>
          </a:p>
          <a:p>
            <a:pPr algn="l"/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2065917" y="621228"/>
            <a:ext cx="248424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ИССЛЕДОВАНИЕ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pic>
        <p:nvPicPr>
          <p:cNvPr id="9" name="object 4">
            <a:extLst>
              <a:ext uri="{FF2B5EF4-FFF2-40B4-BE49-F238E27FC236}">
                <a16:creationId xmlns:a16="http://schemas.microsoft.com/office/drawing/2014/main" id="{C140B222-F357-800A-DA6F-866FC7C70F1C}"/>
              </a:ext>
            </a:extLst>
          </p:cNvPr>
          <p:cNvPicPr/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-28000" contrast="-10000"/>
                    </a14:imgEffect>
                  </a14:imgLayer>
                </a14:imgProps>
              </a:ext>
            </a:extLst>
          </a:blip>
          <a:srcRect l="41426" t="12019" r="-18922" b="416"/>
          <a:stretch/>
        </p:blipFill>
        <p:spPr>
          <a:xfrm>
            <a:off x="-1" y="404407"/>
            <a:ext cx="981737" cy="9007835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70AD96FF-57B3-CE6F-2EF8-BC8EAAB2EB35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-35000" contrast="-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025" t="9919" r="16751" b="33907"/>
          <a:stretch/>
        </p:blipFill>
        <p:spPr>
          <a:xfrm>
            <a:off x="705583" y="3535645"/>
            <a:ext cx="5683656" cy="3137790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890494" y="7159696"/>
            <a:ext cx="5413541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4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СОСТАВЛЯЕМ ГРАФИК РАЗРАБОТКИ ДИЗАЙН-ПРОЕКТА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4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 котором обозначены временные рамки работ над каждым отдельным этапом.</a:t>
            </a:r>
          </a:p>
          <a:p>
            <a:pPr algn="l"/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28826020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2134" y="1563905"/>
            <a:ext cx="5953732" cy="1198790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этом этапе вы получите на выбор несколько вариантов удачных и логичных планировок. Эргономичная планировка — основа комфортного дома. </a:t>
            </a:r>
          </a:p>
          <a:p>
            <a:pPr algn="l"/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047187" y="775343"/>
            <a:ext cx="493152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ПРОЕКТИРОВАНИЕ ПРОСТРАНСТВА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452134" y="7217343"/>
            <a:ext cx="5413541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Мы прорабатываем пространство с учетом всех пожеланий клиента, продумываем функциональность каждого квадратного метра.</a:t>
            </a:r>
          </a:p>
          <a:p>
            <a:pPr algn="l"/>
            <a:endParaRPr lang="ru-RU" sz="1400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23927B93-3C9E-FB84-FA43-D8BBF4879DD0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b="28273"/>
          <a:stretch/>
        </p:blipFill>
        <p:spPr>
          <a:xfrm>
            <a:off x="0" y="3012270"/>
            <a:ext cx="6405866" cy="3617130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6AF9AF8-653A-83E3-19FE-A03B29AFC9BB}"/>
              </a:ext>
            </a:extLst>
          </p:cNvPr>
          <p:cNvSpPr/>
          <p:nvPr/>
        </p:nvSpPr>
        <p:spPr>
          <a:xfrm>
            <a:off x="-10557" y="3012270"/>
            <a:ext cx="6421699" cy="3617130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</p:spTree>
    <p:extLst>
      <p:ext uri="{BB962C8B-B14F-4D97-AF65-F5344CB8AC3E}">
        <p14:creationId xmlns:p14="http://schemas.microsoft.com/office/powerpoint/2010/main" val="14984986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6084" y="1438214"/>
            <a:ext cx="5953732" cy="1198790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этом этапе вы получите </a:t>
            </a:r>
            <a:r>
              <a:rPr lang="ru-RU" dirty="0">
                <a:solidFill>
                  <a:srgbClr val="000000"/>
                </a:solidFill>
                <a:latin typeface="wfont_e6d6c1_6ba07fb4480b47deab3588518dfd9220"/>
                <a:cs typeface="Calibri" panose="020F0502020204030204" pitchFamily="34" charset="0"/>
              </a:rPr>
              <a:t>э</a:t>
            </a:r>
            <a:r>
              <a:rPr lang="ru-RU" b="0" i="0" dirty="0">
                <a:solidFill>
                  <a:srgbClr val="000000"/>
                </a:solidFill>
                <a:effectLst/>
                <a:latin typeface="wfont_e6d6c1_6ba07fb4480b47deab3588518dfd9220"/>
              </a:rPr>
              <a:t>скизное воплощение идеи</a:t>
            </a: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237999" y="741916"/>
            <a:ext cx="474040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0325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500" b="1" dirty="0">
                <a:solidFill>
                  <a:schemeClr val="bg1"/>
                </a:solidFill>
                <a:latin typeface="Calibri Light"/>
                <a:cs typeface="Calibri Light"/>
              </a:rPr>
              <a:t>КОНЦЕПТУАЛЬНОЕ РЕШЕНИЕ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377156" y="7263592"/>
            <a:ext cx="6044543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b="0" i="0" dirty="0">
                <a:solidFill>
                  <a:srgbClr val="000000"/>
                </a:solidFill>
                <a:effectLst/>
                <a:latin typeface="wfont_e6d6c1_6ba07fb4480b47deab3588518dfd9220"/>
              </a:rPr>
              <a:t>Дизайн-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wfont_e6d6c1_6ba07fb4480b47deab3588518dfd9220"/>
              </a:rPr>
              <a:t>борды</a:t>
            </a:r>
            <a:r>
              <a:rPr lang="ru-RU" b="0" i="0" dirty="0">
                <a:solidFill>
                  <a:srgbClr val="000000"/>
                </a:solidFill>
                <a:effectLst/>
                <a:latin typeface="wfont_e6d6c1_6ba07fb4480b47deab3588518dfd9220"/>
              </a:rPr>
              <a:t> (фотоколлажи) основных помещений, на которых представлены мебель, светильники, ковры, отделочные материалы для пола и стен, кухонное  и сантехническое оборудование.</a:t>
            </a:r>
            <a:endParaRPr lang="ru-RU" sz="1400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91A50809-C236-37F5-6110-256887D0060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2808685"/>
            <a:ext cx="6414384" cy="4011215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6AF9AF8-653A-83E3-19FE-A03B29AFC9BB}"/>
              </a:ext>
            </a:extLst>
          </p:cNvPr>
          <p:cNvSpPr/>
          <p:nvPr/>
        </p:nvSpPr>
        <p:spPr>
          <a:xfrm>
            <a:off x="0" y="2822692"/>
            <a:ext cx="6421699" cy="3997207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</p:spTree>
    <p:extLst>
      <p:ext uri="{BB962C8B-B14F-4D97-AF65-F5344CB8AC3E}">
        <p14:creationId xmlns:p14="http://schemas.microsoft.com/office/powerpoint/2010/main" val="5731767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70284" y="1539495"/>
            <a:ext cx="5953732" cy="1198790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этом этапе вы получаете «фотографию» вашего дома.</a:t>
            </a: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2021865" y="691190"/>
            <a:ext cx="2492731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ВИЗУАЛИЗАЦИЯ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570595" y="7556101"/>
            <a:ext cx="5413541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b="0" i="0" dirty="0">
                <a:solidFill>
                  <a:srgbClr val="000000"/>
                </a:solidFill>
                <a:effectLst/>
                <a:latin typeface="wfont_e6d6c1_6ba07fb4480b47deab3588518dfd9220"/>
              </a:rPr>
              <a:t>3D визуализация поможет  увидеть будущий дом во всех деталях. Эта технология дает возможность применить к интерьеру различные цвета, материалы и фактуры и выбрать именно те сочетания, которые будут наиболее удачными, и убедиться, что Вы сделали правильный выбор.</a:t>
            </a:r>
            <a:endParaRPr lang="ru-RU" sz="1400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9F285BD-7CBF-C2A2-29B3-89AC690F504D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131"/>
          <a:stretch/>
        </p:blipFill>
        <p:spPr>
          <a:xfrm>
            <a:off x="0" y="2688657"/>
            <a:ext cx="6405866" cy="4721481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6AF9AF8-653A-83E3-19FE-A03B29AFC9BB}"/>
              </a:ext>
            </a:extLst>
          </p:cNvPr>
          <p:cNvSpPr/>
          <p:nvPr/>
        </p:nvSpPr>
        <p:spPr>
          <a:xfrm>
            <a:off x="0" y="2678218"/>
            <a:ext cx="6421699" cy="4731920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</p:spTree>
    <p:extLst>
      <p:ext uri="{BB962C8B-B14F-4D97-AF65-F5344CB8AC3E}">
        <p14:creationId xmlns:p14="http://schemas.microsoft.com/office/powerpoint/2010/main" val="32708098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6084" y="1333465"/>
            <a:ext cx="5953732" cy="1198790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000000"/>
                </a:solidFill>
                <a:latin typeface="wfont_e6d6c1_6ba07fb4480b47deab3588518dfd9220"/>
              </a:rPr>
              <a:t>Здесь дизайн превращается в чертежи, которые необходимы для полноценной и правильной реализации дизайна.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095375" y="691190"/>
            <a:ext cx="424815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РАБОЧАЯ ДОКУМЕНТАЦИЯ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570595" y="7957544"/>
            <a:ext cx="5413541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000000"/>
                </a:solidFill>
                <a:latin typeface="wfont_e6d6c1_6ba07fb4480b47deab3588518dfd9220"/>
              </a:rPr>
              <a:t>Рабочая документация – подробная инструкция для строителей</a:t>
            </a:r>
            <a:endParaRPr lang="ru-RU" sz="1400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7F0770A8-6961-602C-AA6D-6252C690C4D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0665" y="2559327"/>
            <a:ext cx="3717544" cy="3057525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2BCF670B-E0B9-56B2-5D0A-453359D0915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448581" y="2266235"/>
            <a:ext cx="3196357" cy="3919152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B1B9DC31-C0D1-9D6D-7A94-93CBBCB5AA7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696591" y="4905236"/>
            <a:ext cx="4387186" cy="2636160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6AF9AF8-653A-83E3-19FE-A03B29AFC9BB}"/>
              </a:ext>
            </a:extLst>
          </p:cNvPr>
          <p:cNvSpPr/>
          <p:nvPr/>
        </p:nvSpPr>
        <p:spPr>
          <a:xfrm>
            <a:off x="26142" y="2231665"/>
            <a:ext cx="6421699" cy="5300130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</p:spTree>
    <p:extLst>
      <p:ext uri="{BB962C8B-B14F-4D97-AF65-F5344CB8AC3E}">
        <p14:creationId xmlns:p14="http://schemas.microsoft.com/office/powerpoint/2010/main" val="10786635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8009" y="1684362"/>
            <a:ext cx="5953732" cy="1198790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000000"/>
                </a:solidFill>
                <a:latin typeface="wfont_e6d6c1_6ba07fb4480b47deab3588518dfd9220"/>
              </a:rPr>
              <a:t>Так же вы получите ведомость отделочных материалов, мебели и освещения, которые мы запланируем с учетом вашего бюджета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194681" y="818213"/>
            <a:ext cx="426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solidFill>
                  <a:schemeClr val="bg1"/>
                </a:solidFill>
                <a:latin typeface="Calibri Light"/>
                <a:cs typeface="Calibri Light"/>
              </a:rPr>
              <a:t>ТАБЛИЦА КОМПЛЕКТАЦИИ</a:t>
            </a:r>
            <a:endParaRPr lang="ru-RU" sz="2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250697" y="7499332"/>
            <a:ext cx="6155169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000000"/>
                </a:solidFill>
                <a:latin typeface="wfont_e6d6c1_6ba07fb4480b47deab3588518dfd9220"/>
              </a:rPr>
              <a:t> Это таблица с перечнем всей необходимой информацией (объемы, артикулы, производители) понадобится при подборе и закупке всех элементов.</a:t>
            </a:r>
            <a:endParaRPr lang="ru-RU" sz="1400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B93F2AA-934A-C1E9-93CC-1C645F1E871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2931870"/>
            <a:ext cx="6405866" cy="4010441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6AF9AF8-653A-83E3-19FE-A03B29AFC9BB}"/>
              </a:ext>
            </a:extLst>
          </p:cNvPr>
          <p:cNvSpPr/>
          <p:nvPr/>
        </p:nvSpPr>
        <p:spPr>
          <a:xfrm>
            <a:off x="26142" y="2931870"/>
            <a:ext cx="6421699" cy="401044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</p:spTree>
    <p:extLst>
      <p:ext uri="{BB962C8B-B14F-4D97-AF65-F5344CB8AC3E}">
        <p14:creationId xmlns:p14="http://schemas.microsoft.com/office/powerpoint/2010/main" val="12430106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500DE22-B5E6-465B-6425-2F3F556249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F7C9D86D-8B1E-03A6-4009-F4B6882CEDE2}"/>
              </a:ext>
            </a:extLst>
          </p:cNvPr>
          <p:cNvSpPr/>
          <p:nvPr/>
        </p:nvSpPr>
        <p:spPr>
          <a:xfrm>
            <a:off x="20092" y="45270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object 2"/>
          <p:cNvSpPr txBox="1"/>
          <p:nvPr/>
        </p:nvSpPr>
        <p:spPr>
          <a:xfrm>
            <a:off x="2300886" y="452706"/>
            <a:ext cx="2256224" cy="2514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634" b="1" dirty="0" err="1">
                <a:solidFill>
                  <a:srgbClr val="7F7F7F"/>
                </a:solidFill>
                <a:latin typeface="Calibri"/>
                <a:cs typeface="Calibri"/>
              </a:rPr>
              <a:t>Пакет</a:t>
            </a:r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sz="1634" b="1" spc="-5" dirty="0">
                <a:solidFill>
                  <a:srgbClr val="7F7F7F"/>
                </a:solidFill>
                <a:latin typeface="Calibri"/>
                <a:cs typeface="Calibri"/>
              </a:rPr>
              <a:t>«</a:t>
            </a:r>
            <a:r>
              <a:rPr lang="ru-RU" sz="1634" b="1" dirty="0">
                <a:solidFill>
                  <a:srgbClr val="7F7F7F"/>
                </a:solidFill>
                <a:latin typeface="Calibri"/>
                <a:cs typeface="Calibri"/>
              </a:rPr>
              <a:t>СТАНДАРТНЫЙ</a:t>
            </a:r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»</a:t>
            </a:r>
            <a:endParaRPr sz="1634" dirty="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33303" y="8577586"/>
            <a:ext cx="3495275" cy="4144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>
              <a:lnSpc>
                <a:spcPts val="1643"/>
              </a:lnSpc>
            </a:pPr>
            <a:r>
              <a:rPr lang="ru-RU" sz="1634" b="1" spc="-5" dirty="0">
                <a:solidFill>
                  <a:srgbClr val="7F7F7F"/>
                </a:solidFill>
                <a:latin typeface="Calibri"/>
                <a:cs typeface="Calibri"/>
              </a:rPr>
              <a:t>Сроки</a:t>
            </a:r>
            <a:r>
              <a:rPr lang="ru-RU" sz="1452" b="1" spc="-5" dirty="0">
                <a:latin typeface="Century Gothic"/>
                <a:cs typeface="Century Gothic"/>
              </a:rPr>
              <a:t>: </a:t>
            </a:r>
            <a:r>
              <a:rPr lang="ru-RU" sz="1452" dirty="0">
                <a:latin typeface="Calibri"/>
                <a:cs typeface="Calibri"/>
              </a:rPr>
              <a:t>70 рабочий день</a:t>
            </a:r>
          </a:p>
          <a:p>
            <a:pPr marL="11527">
              <a:lnSpc>
                <a:spcPts val="1643"/>
              </a:lnSpc>
            </a:pPr>
            <a:r>
              <a:rPr sz="1634" b="1" spc="-5" dirty="0" err="1">
                <a:solidFill>
                  <a:srgbClr val="7F7F7F"/>
                </a:solidFill>
                <a:latin typeface="Calibri"/>
                <a:cs typeface="Calibri"/>
              </a:rPr>
              <a:t>Схем</a:t>
            </a:r>
            <a:r>
              <a:rPr sz="1634" b="1" dirty="0" err="1">
                <a:solidFill>
                  <a:srgbClr val="7F7F7F"/>
                </a:solidFill>
                <a:latin typeface="Calibri"/>
                <a:cs typeface="Calibri"/>
              </a:rPr>
              <a:t>а</a:t>
            </a:r>
            <a:r>
              <a:rPr sz="1634" b="1" spc="-5" dirty="0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sz="1634" b="1" spc="-5" dirty="0" err="1">
                <a:solidFill>
                  <a:srgbClr val="7F7F7F"/>
                </a:solidFill>
                <a:latin typeface="Calibri"/>
                <a:cs typeface="Calibri"/>
              </a:rPr>
              <a:t>оплаты</a:t>
            </a:r>
            <a:r>
              <a:rPr sz="1452" b="1" dirty="0">
                <a:latin typeface="Calibri"/>
                <a:cs typeface="Calibri"/>
              </a:rPr>
              <a:t>:</a:t>
            </a:r>
            <a:r>
              <a:rPr lang="ru-RU" sz="1452" b="1" dirty="0">
                <a:latin typeface="Calibri"/>
                <a:cs typeface="Calibri"/>
              </a:rPr>
              <a:t> </a:t>
            </a:r>
            <a:r>
              <a:rPr sz="1452" b="1" spc="-5" dirty="0">
                <a:latin typeface="Calibri"/>
                <a:cs typeface="Calibri"/>
              </a:rPr>
              <a:t> </a:t>
            </a:r>
            <a:r>
              <a:rPr lang="ru-RU" sz="1452" dirty="0">
                <a:latin typeface="Calibri"/>
                <a:cs typeface="Calibri"/>
              </a:rPr>
              <a:t>100% ЗА ЭТАП</a:t>
            </a:r>
            <a:endParaRPr sz="1452" dirty="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46910" y="8975167"/>
            <a:ext cx="97394" cy="1955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271" spc="-9" dirty="0">
                <a:solidFill>
                  <a:srgbClr val="7F7F7F"/>
                </a:solidFill>
                <a:latin typeface="Symbol"/>
                <a:cs typeface="Symbol"/>
              </a:rPr>
              <a:t></a:t>
            </a:r>
            <a:endParaRPr sz="1271">
              <a:latin typeface="Symbol"/>
              <a:cs typeface="Symbo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292365" y="7792804"/>
            <a:ext cx="512566" cy="61448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634"/>
          </a:p>
        </p:txBody>
      </p:sp>
      <p:sp>
        <p:nvSpPr>
          <p:cNvPr id="6" name="object 6"/>
          <p:cNvSpPr txBox="1"/>
          <p:nvPr/>
        </p:nvSpPr>
        <p:spPr>
          <a:xfrm>
            <a:off x="642301" y="9003284"/>
            <a:ext cx="5807401" cy="85824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 marR="84144" indent="5763">
              <a:lnSpc>
                <a:spcPts val="1180"/>
              </a:lnSpc>
            </a:pPr>
            <a:r>
              <a:rPr sz="998" dirty="0">
                <a:latin typeface="Calibri"/>
                <a:cs typeface="Calibri"/>
              </a:rPr>
              <a:t>Данный пакет включает в себя основные этапы разработки дизайн-проекта + этап</a:t>
            </a:r>
            <a:r>
              <a:rPr sz="998" spc="-9" dirty="0">
                <a:latin typeface="Calibri"/>
                <a:cs typeface="Calibri"/>
              </a:rPr>
              <a:t> </a:t>
            </a:r>
            <a:r>
              <a:rPr sz="998" dirty="0">
                <a:latin typeface="Calibri"/>
                <a:cs typeface="Calibri"/>
              </a:rPr>
              <a:t>"3Д-визуализация», который позволит Вам увидеть будущий интерьер Вашей квартиры</a:t>
            </a:r>
            <a:r>
              <a:rPr sz="998" spc="-5" dirty="0">
                <a:latin typeface="Calibri"/>
                <a:cs typeface="Calibri"/>
              </a:rPr>
              <a:t> </a:t>
            </a:r>
            <a:r>
              <a:rPr sz="998" dirty="0">
                <a:latin typeface="Calibri"/>
                <a:cs typeface="Calibri"/>
              </a:rPr>
              <a:t>до  ремонта,</a:t>
            </a:r>
            <a:r>
              <a:rPr sz="998" spc="-5" dirty="0">
                <a:latin typeface="Calibri"/>
                <a:cs typeface="Calibri"/>
              </a:rPr>
              <a:t> </a:t>
            </a:r>
            <a:r>
              <a:rPr sz="998" dirty="0">
                <a:latin typeface="Calibri"/>
                <a:cs typeface="Calibri"/>
              </a:rPr>
              <a:t>а</a:t>
            </a:r>
            <a:r>
              <a:rPr sz="998" spc="-5" dirty="0">
                <a:latin typeface="Calibri"/>
                <a:cs typeface="Calibri"/>
              </a:rPr>
              <a:t> </a:t>
            </a:r>
            <a:r>
              <a:rPr sz="998" dirty="0">
                <a:latin typeface="Calibri"/>
                <a:cs typeface="Calibri"/>
              </a:rPr>
              <a:t>так</a:t>
            </a:r>
            <a:r>
              <a:rPr sz="998" spc="-5" dirty="0">
                <a:latin typeface="Calibri"/>
                <a:cs typeface="Calibri"/>
              </a:rPr>
              <a:t> </a:t>
            </a:r>
            <a:r>
              <a:rPr sz="998" dirty="0">
                <a:latin typeface="Calibri"/>
                <a:cs typeface="Calibri"/>
              </a:rPr>
              <a:t>же</a:t>
            </a:r>
            <a:r>
              <a:rPr sz="998" spc="-5" dirty="0">
                <a:latin typeface="Calibri"/>
                <a:cs typeface="Calibri"/>
              </a:rPr>
              <a:t> </a:t>
            </a:r>
            <a:r>
              <a:rPr sz="998" dirty="0">
                <a:latin typeface="Calibri"/>
                <a:cs typeface="Calibri"/>
              </a:rPr>
              <a:t>понять</a:t>
            </a:r>
            <a:r>
              <a:rPr sz="998" spc="-5" dirty="0">
                <a:latin typeface="Calibri"/>
                <a:cs typeface="Calibri"/>
              </a:rPr>
              <a:t> </a:t>
            </a:r>
            <a:r>
              <a:rPr sz="998" dirty="0">
                <a:latin typeface="Calibri"/>
                <a:cs typeface="Calibri"/>
              </a:rPr>
              <a:t>б</a:t>
            </a:r>
            <a:r>
              <a:rPr sz="998" spc="-5" dirty="0">
                <a:latin typeface="Calibri"/>
                <a:cs typeface="Calibri"/>
              </a:rPr>
              <a:t>ю</a:t>
            </a:r>
            <a:r>
              <a:rPr sz="998" dirty="0">
                <a:latin typeface="Calibri"/>
                <a:cs typeface="Calibri"/>
              </a:rPr>
              <a:t>джет</a:t>
            </a:r>
          </a:p>
          <a:p>
            <a:pPr marL="11527">
              <a:spcBef>
                <a:spcPts val="398"/>
              </a:spcBef>
            </a:pPr>
            <a:r>
              <a:rPr sz="998" dirty="0">
                <a:latin typeface="Calibri"/>
                <a:cs typeface="Calibri"/>
              </a:rPr>
              <a:t>Расчет стоимости каждого этапа посчитан на общую площадь квартиры.</a:t>
            </a:r>
          </a:p>
          <a:p>
            <a:pPr marL="12103" marR="4611">
              <a:spcBef>
                <a:spcPts val="254"/>
              </a:spcBef>
            </a:pPr>
            <a:r>
              <a:rPr sz="998" dirty="0">
                <a:solidFill>
                  <a:srgbClr val="FF0000"/>
                </a:solidFill>
                <a:latin typeface="Calibri"/>
                <a:cs typeface="Calibri"/>
              </a:rPr>
              <a:t>Проверка Заказа, общение с поставщиками </a:t>
            </a:r>
            <a:r>
              <a:rPr sz="998" dirty="0" err="1">
                <a:solidFill>
                  <a:srgbClr val="FF0000"/>
                </a:solidFill>
                <a:latin typeface="Calibri"/>
                <a:cs typeface="Calibri"/>
              </a:rPr>
              <a:t>по</a:t>
            </a:r>
            <a:r>
              <a:rPr sz="998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998" dirty="0" err="1">
                <a:solidFill>
                  <a:srgbClr val="FF0000"/>
                </a:solidFill>
                <a:latin typeface="Calibri"/>
                <a:cs typeface="Calibri"/>
              </a:rPr>
              <a:t>срокам</a:t>
            </a:r>
            <a:r>
              <a:rPr lang="ru-RU" sz="998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998" dirty="0" err="1">
                <a:solidFill>
                  <a:srgbClr val="FF0000"/>
                </a:solidFill>
                <a:latin typeface="Calibri"/>
                <a:cs typeface="Calibri"/>
              </a:rPr>
              <a:t>поставки</a:t>
            </a:r>
            <a:r>
              <a:rPr sz="998" dirty="0">
                <a:solidFill>
                  <a:srgbClr val="FF0000"/>
                </a:solidFill>
                <a:latin typeface="Calibri"/>
                <a:cs typeface="Calibri"/>
              </a:rPr>
              <a:t>, приемка материалов на объекте, вопросы рекламаций решает Заказчик самостоятельно.</a:t>
            </a:r>
            <a:endParaRPr sz="998" dirty="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39361" y="9306103"/>
            <a:ext cx="99124" cy="4296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271" spc="-9" dirty="0">
                <a:solidFill>
                  <a:srgbClr val="7F7F7F"/>
                </a:solidFill>
                <a:latin typeface="Symbol"/>
                <a:cs typeface="Symbol"/>
              </a:rPr>
              <a:t></a:t>
            </a:r>
            <a:endParaRPr sz="1271">
              <a:latin typeface="Symbol"/>
              <a:cs typeface="Symbol"/>
            </a:endParaRPr>
          </a:p>
          <a:p>
            <a:pPr marL="12679">
              <a:spcBef>
                <a:spcPts val="263"/>
              </a:spcBef>
            </a:pPr>
            <a:r>
              <a:rPr sz="1271" spc="-9" dirty="0">
                <a:solidFill>
                  <a:srgbClr val="7F7F7F"/>
                </a:solidFill>
                <a:latin typeface="Symbol"/>
                <a:cs typeface="Symbol"/>
              </a:rPr>
              <a:t></a:t>
            </a:r>
            <a:endParaRPr sz="1271">
              <a:latin typeface="Symbol"/>
              <a:cs typeface="Symbol"/>
            </a:endParaRPr>
          </a:p>
        </p:txBody>
      </p:sp>
      <p:graphicFrame>
        <p:nvGraphicFramePr>
          <p:cNvPr id="8" name="object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76973620"/>
              </p:ext>
            </p:extLst>
          </p:nvPr>
        </p:nvGraphicFramePr>
        <p:xfrm>
          <a:off x="292364" y="839555"/>
          <a:ext cx="6069799" cy="756983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0874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941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941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73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23876">
                <a:tc gridSpan="2">
                  <a:txBody>
                    <a:bodyPr/>
                    <a:lstStyle/>
                    <a:p>
                      <a:pPr marR="198755" algn="ctr">
                        <a:lnSpc>
                          <a:spcPct val="100000"/>
                        </a:lnSpc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Название эт</a:t>
                      </a:r>
                      <a:r>
                        <a:rPr sz="1000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па</a:t>
                      </a: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2550" marR="207645" algn="just">
                        <a:lnSpc>
                          <a:spcPct val="101800"/>
                        </a:lnSpc>
                      </a:pPr>
                      <a:r>
                        <a:rPr lang="ru-RU" sz="8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Общая стоимость этапа за 1м2</a:t>
                      </a:r>
                      <a:endParaRPr sz="8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3670" marR="123825" indent="-26034">
                        <a:lnSpc>
                          <a:spcPct val="100000"/>
                        </a:lnSpc>
                      </a:pPr>
                      <a:r>
                        <a:rPr lang="ru-RU" sz="8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Срок разработки</a:t>
                      </a:r>
                      <a:endParaRPr sz="8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87293">
                <a:tc>
                  <a:txBody>
                    <a:bodyPr/>
                    <a:lstStyle/>
                    <a:p>
                      <a:pPr marL="100330">
                        <a:lnSpc>
                          <a:spcPct val="100000"/>
                        </a:lnSpc>
                      </a:pP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Эта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1: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50165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ИССЛЕДОВАНИЕ</a:t>
                      </a:r>
                    </a:p>
                    <a:p>
                      <a:pPr marL="50165">
                        <a:lnSpc>
                          <a:spcPct val="100000"/>
                        </a:lnSpc>
                      </a:pP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Создания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ТЗ для проектирования</a:t>
                      </a:r>
                      <a:endParaRPr sz="10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  <a:p>
                      <a:pPr marL="50165" marR="86868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-Выезд на объект для выполнения замеров помещений - Заполнение Технического Задания на дизайн-проект -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Обмерный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план</a:t>
                      </a:r>
                      <a:endParaRPr lang="ru-RU" sz="1000" b="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50165" marR="86868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Пр</a:t>
                      </a:r>
                      <a:r>
                        <a:rPr sz="1000" b="1" spc="-5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</a:t>
                      </a: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ектирова</a:t>
                      </a:r>
                      <a:r>
                        <a:rPr sz="1000" b="1" spc="-5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н</a:t>
                      </a: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ие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пространст</a:t>
                      </a:r>
                      <a:r>
                        <a:rPr sz="10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в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endParaRPr sz="10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  <a:p>
                      <a:pPr marL="48260">
                        <a:lnSpc>
                          <a:spcPts val="1175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-создание планировочного решения с расстановкой мебели в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8260">
                        <a:lnSpc>
                          <a:spcPts val="132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плоскости;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8260" marR="501650">
                        <a:lnSpc>
                          <a:spcPts val="1320"/>
                        </a:lnSpc>
                        <a:spcBef>
                          <a:spcPts val="40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-объёмное проектирование и создание визуальной концепции интерьера;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08305">
                        <a:lnSpc>
                          <a:spcPct val="100000"/>
                        </a:lnSpc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500</a:t>
                      </a: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8784">
                        <a:lnSpc>
                          <a:spcPct val="100000"/>
                        </a:lnSpc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10</a:t>
                      </a: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2359">
                <a:tc>
                  <a:txBody>
                    <a:bodyPr/>
                    <a:lstStyle/>
                    <a:p>
                      <a:pPr marL="122555">
                        <a:lnSpc>
                          <a:spcPct val="100000"/>
                        </a:lnSpc>
                      </a:pP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Эта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2: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D8D9DA"/>
                    </a:solidFill>
                  </a:tcPr>
                </a:tc>
                <a:tc>
                  <a:txBody>
                    <a:bodyPr/>
                    <a:lstStyle/>
                    <a:p>
                      <a:pPr marL="60325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КОНЦЕПТУАЛЬНОЕ РЕШЕНИЕ</a:t>
                      </a:r>
                    </a:p>
                    <a:p>
                      <a:pPr marL="60325" marR="1192530">
                        <a:lnSpc>
                          <a:spcPct val="102899"/>
                        </a:lnSpc>
                      </a:pP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Коллажи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/ фото предлагаемых стилистически отделочных материалов мебели, техники, предметов декора и т.п.) для каждого  помещения.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94335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690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43230">
                        <a:lnSpc>
                          <a:spcPct val="100000"/>
                        </a:lnSpc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15</a:t>
                      </a: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10489">
                <a:tc>
                  <a:txBody>
                    <a:bodyPr/>
                    <a:lstStyle/>
                    <a:p>
                      <a:pPr marL="102235">
                        <a:lnSpc>
                          <a:spcPct val="100000"/>
                        </a:lnSpc>
                      </a:pPr>
                      <a:r>
                        <a:rPr sz="800" b="1" spc="-3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</a:t>
                      </a:r>
                      <a:r>
                        <a:rPr sz="800" b="1" spc="10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т</a:t>
                      </a:r>
                      <a:r>
                        <a:rPr sz="800" b="1" spc="1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2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3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C4C5C6"/>
                    </a:solidFill>
                  </a:tcPr>
                </a:tc>
                <a:tc>
                  <a:txBody>
                    <a:bodyPr/>
                    <a:lstStyle/>
                    <a:p>
                      <a:pPr marL="58419" algn="just">
                        <a:lnSpc>
                          <a:spcPct val="100000"/>
                        </a:lnSpc>
                      </a:pPr>
                      <a:r>
                        <a:rPr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3 D </a:t>
                      </a: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ВИЗУАЛИЗАЦИЯ</a:t>
                      </a:r>
                      <a:endParaRPr sz="1000" b="1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70485" indent="-6350" algn="just"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Трехмерное фотореалистичное изображение, включающее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70485" marR="635000" algn="just">
                        <a:lnSpc>
                          <a:spcPct val="102800"/>
                        </a:lnSpc>
                        <a:spcBef>
                          <a:spcPts val="430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цветовую гамму, освещение и функциональную расстановку мебели</a:t>
                      </a:r>
                      <a:r>
                        <a:rPr sz="1000" b="0" spc="5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и</a:t>
                      </a:r>
                      <a:r>
                        <a:rPr sz="1000" b="0" spc="5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оборудования</a:t>
                      </a:r>
                      <a:r>
                        <a:rPr sz="1000" b="0" spc="5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(с</a:t>
                      </a:r>
                      <a:r>
                        <a:rPr sz="1000" b="0" spc="5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прорисовкой</a:t>
                      </a:r>
                      <a:r>
                        <a:rPr sz="1000" b="0" spc="5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деталей</a:t>
                      </a:r>
                      <a:r>
                        <a:rPr sz="1000" b="0" spc="5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–</a:t>
                      </a:r>
                      <a:r>
                        <a:rPr sz="1000" b="0" spc="5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дверных ручек, фактур и т.д.)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08940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750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3350" algn="ctr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20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81007">
                <a:tc>
                  <a:txBody>
                    <a:bodyPr/>
                    <a:lstStyle/>
                    <a:p>
                      <a:pPr marL="113030">
                        <a:lnSpc>
                          <a:spcPct val="100000"/>
                        </a:lnSpc>
                      </a:pPr>
                      <a:r>
                        <a:rPr sz="800" b="1" spc="-3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</a:t>
                      </a:r>
                      <a:r>
                        <a:rPr sz="800" b="1" spc="10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т</a:t>
                      </a:r>
                      <a:r>
                        <a:rPr sz="800" b="1" spc="1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2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4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A9ACAD"/>
                    </a:solidFill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РАБОЧАЯ ДОКУМЕНТАЦИЯ</a:t>
                      </a:r>
                    </a:p>
                    <a:p>
                      <a:pPr marL="41275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-Обмерный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план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демонтируемых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перегородок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возводимых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перегородок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-Экспликация помещений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отопления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экспликации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помещений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расстановки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мебели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 marR="1154430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расстановки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сантехнического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обор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у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дов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а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ния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 привязками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напольных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покрытий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плинтусов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потолков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-Разрезы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потолков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 marR="1443990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потолков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расстановкой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осветительного оборудования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привязками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настенного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осветительного обор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у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дов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а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ния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 marR="697230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расстановки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выключателей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совмещенный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группами освещения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привязки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розеток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Развертки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помещений</a:t>
                      </a:r>
                      <a:endParaRPr lang="ru-RU" sz="1000" b="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-Ведомость отделки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4340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1050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1165">
                        <a:lnSpc>
                          <a:spcPct val="100000"/>
                        </a:lnSpc>
                      </a:pP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15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02711">
                <a:tc>
                  <a:txBody>
                    <a:bodyPr/>
                    <a:lstStyle/>
                    <a:p>
                      <a:pPr marL="120650">
                        <a:lnSpc>
                          <a:spcPct val="100000"/>
                        </a:lnSpc>
                      </a:pP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Эта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5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2705" marR="631190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ТАБЛИЦА КОМПЛЕКТАЦИИ 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 указанием артикулов, поставщиков и цен Полный подбор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материалов, предметов мебели и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оборудования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по проекту с 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асчетом их количества и указанием кон- тактов поставщиков.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0640" algn="ctr">
                        <a:lnSpc>
                          <a:spcPct val="100000"/>
                        </a:lnSpc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500</a:t>
                      </a:r>
                      <a:endParaRPr sz="100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3975" algn="ctr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10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1" name="object 3">
            <a:extLst>
              <a:ext uri="{FF2B5EF4-FFF2-40B4-BE49-F238E27FC236}">
                <a16:creationId xmlns:a16="http://schemas.microsoft.com/office/drawing/2014/main" id="{1D129EE0-DCBB-CBEF-AA22-D7301B526A28}"/>
              </a:ext>
            </a:extLst>
          </p:cNvPr>
          <p:cNvSpPr txBox="1"/>
          <p:nvPr/>
        </p:nvSpPr>
        <p:spPr>
          <a:xfrm>
            <a:off x="495607" y="8462776"/>
            <a:ext cx="8035070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78608" rtl="0" eaLnBrk="1" fontAlgn="t" latinLnBrk="0" hangingPunct="1">
              <a:spcBef>
                <a:spcPts val="0"/>
              </a:spcBef>
              <a:spcAft>
                <a:spcPts val="0"/>
              </a:spcAft>
            </a:pPr>
            <a:r>
              <a:rPr lang="ru-RU" sz="1000" b="1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Итого за дизайн-проект, руб.: 3 490 руб./м2    </a:t>
            </a:r>
            <a:r>
              <a:rPr lang="ru-RU" sz="1400" b="1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453 700 р.</a:t>
            </a:r>
            <a:endParaRPr lang="ru-RU" sz="1400" b="0" i="0" u="none" strike="noStrike" dirty="0">
              <a:effectLst/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500DE22-B5E6-465B-6425-2F3F556249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F7C9D86D-8B1E-03A6-4009-F4B6882CEDE2}"/>
              </a:ext>
            </a:extLst>
          </p:cNvPr>
          <p:cNvSpPr/>
          <p:nvPr/>
        </p:nvSpPr>
        <p:spPr>
          <a:xfrm>
            <a:off x="20092" y="45270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object 2"/>
          <p:cNvSpPr txBox="1"/>
          <p:nvPr/>
        </p:nvSpPr>
        <p:spPr>
          <a:xfrm>
            <a:off x="2300886" y="452706"/>
            <a:ext cx="2256224" cy="2514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634" b="1" dirty="0" err="1">
                <a:solidFill>
                  <a:srgbClr val="7F7F7F"/>
                </a:solidFill>
                <a:latin typeface="Calibri"/>
                <a:cs typeface="Calibri"/>
              </a:rPr>
              <a:t>Пакет</a:t>
            </a:r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sz="1634" b="1" spc="-5" dirty="0">
                <a:solidFill>
                  <a:srgbClr val="7F7F7F"/>
                </a:solidFill>
                <a:latin typeface="Calibri"/>
                <a:cs typeface="Calibri"/>
              </a:rPr>
              <a:t>«</a:t>
            </a:r>
            <a:r>
              <a:rPr lang="ru-RU" sz="1634" b="1" dirty="0">
                <a:solidFill>
                  <a:srgbClr val="7F7F7F"/>
                </a:solidFill>
                <a:latin typeface="Calibri"/>
                <a:cs typeface="Calibri"/>
              </a:rPr>
              <a:t>РАСШИРЕННЫЙ</a:t>
            </a:r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»</a:t>
            </a:r>
            <a:endParaRPr sz="1634" dirty="0">
              <a:latin typeface="Calibri"/>
              <a:cs typeface="Calibr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292365" y="7792804"/>
            <a:ext cx="512566" cy="61448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634"/>
          </a:p>
        </p:txBody>
      </p:sp>
      <p:graphicFrame>
        <p:nvGraphicFramePr>
          <p:cNvPr id="8" name="object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55234609"/>
              </p:ext>
            </p:extLst>
          </p:nvPr>
        </p:nvGraphicFramePr>
        <p:xfrm>
          <a:off x="292364" y="839556"/>
          <a:ext cx="6069799" cy="905380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0874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941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941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73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61888">
                <a:tc gridSpan="2">
                  <a:txBody>
                    <a:bodyPr/>
                    <a:lstStyle/>
                    <a:p>
                      <a:pPr marR="198755" algn="ctr">
                        <a:lnSpc>
                          <a:spcPct val="100000"/>
                        </a:lnSpc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Название эт</a:t>
                      </a:r>
                      <a:r>
                        <a:rPr sz="1000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па</a:t>
                      </a: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2550" marR="207645" algn="just">
                        <a:lnSpc>
                          <a:spcPct val="101800"/>
                        </a:lnSpc>
                      </a:pPr>
                      <a:r>
                        <a:rPr lang="ru-RU" sz="8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Общая стоимость этапа за 1м2</a:t>
                      </a:r>
                      <a:endParaRPr sz="8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3670" marR="123825" indent="-26034">
                        <a:lnSpc>
                          <a:spcPct val="100000"/>
                        </a:lnSpc>
                      </a:pPr>
                      <a:r>
                        <a:rPr lang="ru-RU" sz="8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Срок разработки</a:t>
                      </a:r>
                      <a:endParaRPr sz="8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50113">
                <a:tc>
                  <a:txBody>
                    <a:bodyPr/>
                    <a:lstStyle/>
                    <a:p>
                      <a:pPr marL="100330">
                        <a:lnSpc>
                          <a:spcPct val="100000"/>
                        </a:lnSpc>
                      </a:pP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Эта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1: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50165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ИССЛЕДОВАНИЕ</a:t>
                      </a:r>
                    </a:p>
                    <a:p>
                      <a:pPr marL="50165">
                        <a:lnSpc>
                          <a:spcPct val="100000"/>
                        </a:lnSpc>
                      </a:pP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Создания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ТЗ для проектирования</a:t>
                      </a:r>
                      <a:endParaRPr sz="10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  <a:p>
                      <a:pPr marL="50165" marR="86868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-Выезд на объект для выполнения замеров помещений - Заполнение Технического Задания на дизайн-проект -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Обмерный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план</a:t>
                      </a:r>
                      <a:endParaRPr lang="ru-RU" sz="1000" b="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50165" marR="86868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Пр</a:t>
                      </a:r>
                      <a:r>
                        <a:rPr sz="1000" b="1" spc="-5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</a:t>
                      </a: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ектирова</a:t>
                      </a:r>
                      <a:r>
                        <a:rPr sz="1000" b="1" spc="-5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н</a:t>
                      </a: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ие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пространст</a:t>
                      </a:r>
                      <a:r>
                        <a:rPr sz="10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в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endParaRPr sz="10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  <a:p>
                      <a:pPr marL="48260">
                        <a:lnSpc>
                          <a:spcPts val="1175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-создание планировочного решения с расстановкой мебели в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8260">
                        <a:lnSpc>
                          <a:spcPts val="132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плоскости;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8260" marR="501650">
                        <a:lnSpc>
                          <a:spcPts val="1320"/>
                        </a:lnSpc>
                        <a:spcBef>
                          <a:spcPts val="40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-объёмное проектирование и создание визуальной концепции интерьера;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08305">
                        <a:lnSpc>
                          <a:spcPct val="100000"/>
                        </a:lnSpc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500</a:t>
                      </a: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8784">
                        <a:lnSpc>
                          <a:spcPct val="100000"/>
                        </a:lnSpc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10</a:t>
                      </a: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60040">
                <a:tc>
                  <a:txBody>
                    <a:bodyPr/>
                    <a:lstStyle/>
                    <a:p>
                      <a:pPr marL="122555">
                        <a:lnSpc>
                          <a:spcPct val="100000"/>
                        </a:lnSpc>
                      </a:pP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Эта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2: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D8D9DA"/>
                    </a:solidFill>
                  </a:tcPr>
                </a:tc>
                <a:tc>
                  <a:txBody>
                    <a:bodyPr/>
                    <a:lstStyle/>
                    <a:p>
                      <a:pPr marL="60325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КОНЦЕПТУАЛЬНОЕ РЕШЕНИЕ</a:t>
                      </a:r>
                    </a:p>
                    <a:p>
                      <a:pPr marL="60325" marR="1192530">
                        <a:lnSpc>
                          <a:spcPct val="102899"/>
                        </a:lnSpc>
                      </a:pP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Коллажи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/ фото предлагаемых стилистически отделочных материалов мебели, техники, предметов декора и т.п.) для каждого  помещения.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94335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690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43230">
                        <a:lnSpc>
                          <a:spcPct val="100000"/>
                        </a:lnSpc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15</a:t>
                      </a: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17862">
                <a:tc>
                  <a:txBody>
                    <a:bodyPr/>
                    <a:lstStyle/>
                    <a:p>
                      <a:pPr marL="102235">
                        <a:lnSpc>
                          <a:spcPct val="100000"/>
                        </a:lnSpc>
                      </a:pPr>
                      <a:r>
                        <a:rPr sz="800" b="1" spc="-3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</a:t>
                      </a:r>
                      <a:r>
                        <a:rPr sz="800" b="1" spc="10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т</a:t>
                      </a:r>
                      <a:r>
                        <a:rPr sz="800" b="1" spc="1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2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3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C4C5C6"/>
                    </a:solidFill>
                  </a:tcPr>
                </a:tc>
                <a:tc>
                  <a:txBody>
                    <a:bodyPr/>
                    <a:lstStyle/>
                    <a:p>
                      <a:pPr marL="58419" algn="just">
                        <a:lnSpc>
                          <a:spcPct val="100000"/>
                        </a:lnSpc>
                      </a:pPr>
                      <a:r>
                        <a:rPr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3 D </a:t>
                      </a: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ВИЗУАЛИЗАЦИЯ</a:t>
                      </a:r>
                      <a:endParaRPr sz="1000" b="1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70485" indent="-6350" algn="just"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Трехмерное фотореалистичное изображение, включающее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70485" marR="635000" algn="just">
                        <a:lnSpc>
                          <a:spcPct val="102800"/>
                        </a:lnSpc>
                        <a:spcBef>
                          <a:spcPts val="430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цветовую гамму, освещение и функциональную расстановку мебели</a:t>
                      </a:r>
                      <a:r>
                        <a:rPr sz="1000" b="0" spc="5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и</a:t>
                      </a:r>
                      <a:r>
                        <a:rPr sz="1000" b="0" spc="5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оборудования</a:t>
                      </a:r>
                      <a:r>
                        <a:rPr sz="1000" b="0" spc="5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(с</a:t>
                      </a:r>
                      <a:r>
                        <a:rPr sz="1000" b="0" spc="5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прорисовкой</a:t>
                      </a:r>
                      <a:r>
                        <a:rPr sz="1000" b="0" spc="5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деталей</a:t>
                      </a:r>
                      <a:r>
                        <a:rPr sz="1000" b="0" spc="5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–</a:t>
                      </a:r>
                      <a:r>
                        <a:rPr sz="1000" b="0" spc="5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дверных ручек, фактур и т.д.)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08940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750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3350" algn="ctr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20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39740">
                <a:tc>
                  <a:txBody>
                    <a:bodyPr/>
                    <a:lstStyle/>
                    <a:p>
                      <a:pPr marL="113030">
                        <a:lnSpc>
                          <a:spcPct val="100000"/>
                        </a:lnSpc>
                      </a:pPr>
                      <a:r>
                        <a:rPr sz="800" b="1" spc="-3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</a:t>
                      </a:r>
                      <a:r>
                        <a:rPr sz="800" b="1" spc="10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т</a:t>
                      </a:r>
                      <a:r>
                        <a:rPr sz="800" b="1" spc="1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2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4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A9ACAD"/>
                    </a:solidFill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РАБОЧАЯ ДОКУМЕНТАЦИЯ</a:t>
                      </a:r>
                    </a:p>
                    <a:p>
                      <a:pPr marL="41275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-Обмерный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план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демонтируемых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перегородок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возводимых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перегородок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-Экспликация помещений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отопления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экспликации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помещений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расстановки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мебели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 marR="1154430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расстановки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сантехнического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обор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у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дов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а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ния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 привязками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напольных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покрытий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плинтусов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потолков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-Разрезы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потолков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 marR="1443990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потолков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расстановкой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осветительного оборудования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привязками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настенного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осветительного обор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у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дов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а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ния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 marR="697230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расстановки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выключателей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совмещенный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группами освещения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kern="1200" dirty="0">
                          <a:solidFill>
                            <a:schemeClr val="bg1"/>
                          </a:solidFill>
                          <a:latin typeface="Calibri Light"/>
                          <a:ea typeface="+mn-ea"/>
                          <a:cs typeface="Calibri Light"/>
                        </a:rPr>
                        <a:t>привя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зки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розеток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Развертки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помещений</a:t>
                      </a:r>
                      <a:endParaRPr lang="ru-RU" sz="1000" b="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-Ведомость отделки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4340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1050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116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15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046784">
                <a:tc>
                  <a:txBody>
                    <a:bodyPr/>
                    <a:lstStyle/>
                    <a:p>
                      <a:pPr marL="120650">
                        <a:lnSpc>
                          <a:spcPct val="100000"/>
                        </a:lnSpc>
                      </a:pPr>
                      <a:endParaRPr lang="ru-RU"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  <a:p>
                      <a:pPr marL="120650">
                        <a:lnSpc>
                          <a:spcPct val="100000"/>
                        </a:lnSpc>
                      </a:pPr>
                      <a:r>
                        <a:rPr lang="ru-RU" sz="8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Этап 5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2705" marR="631190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ДОРОЖНАЯ КАРТА ВЕЩЕЙ</a:t>
                      </a:r>
                    </a:p>
                    <a:p>
                      <a:pPr marL="41275" marR="631190" algn="l" defTabSz="685800" rtl="0" eaLnBrk="1" latinLnBrk="0" hangingPunct="1">
                        <a:lnSpc>
                          <a:spcPct val="100000"/>
                        </a:lnSpc>
                      </a:pPr>
                      <a:r>
                        <a:rPr lang="ru-RU" sz="1000" b="0" kern="1200" dirty="0">
                          <a:solidFill>
                            <a:schemeClr val="bg1"/>
                          </a:solidFill>
                          <a:latin typeface="Calibri Light"/>
                          <a:ea typeface="+mn-ea"/>
                          <a:cs typeface="Calibri Light"/>
                        </a:rPr>
                        <a:t>Проект организации пространства</a:t>
                      </a:r>
                    </a:p>
                    <a:p>
                      <a:pPr marL="41275" marR="631190" algn="l" defTabSz="685800" rtl="0" eaLnBrk="1" latinLnBrk="0" hangingPunct="1">
                        <a:lnSpc>
                          <a:spcPct val="100000"/>
                        </a:lnSpc>
                      </a:pPr>
                      <a:r>
                        <a:rPr lang="ru-RU" sz="1000" b="0" kern="1200" dirty="0">
                          <a:solidFill>
                            <a:schemeClr val="bg1"/>
                          </a:solidFill>
                          <a:latin typeface="Calibri Light"/>
                          <a:ea typeface="+mn-ea"/>
                          <a:cs typeface="Calibri Light"/>
                        </a:rPr>
                        <a:t>Схема хранения предметов и вещей по категориям</a:t>
                      </a:r>
                    </a:p>
                    <a:p>
                      <a:pPr marL="41275" marR="631190" algn="l" defTabSz="685800" rtl="0" eaLnBrk="1" latinLnBrk="0" hangingPunct="1">
                        <a:lnSpc>
                          <a:spcPct val="100000"/>
                        </a:lnSpc>
                      </a:pPr>
                      <a:r>
                        <a:rPr lang="ru-RU" sz="1000" b="0" kern="1200" dirty="0">
                          <a:solidFill>
                            <a:schemeClr val="bg1"/>
                          </a:solidFill>
                          <a:latin typeface="Calibri Light"/>
                          <a:ea typeface="+mn-ea"/>
                          <a:cs typeface="Calibri Light"/>
                        </a:rPr>
                        <a:t>Распределения предметов</a:t>
                      </a:r>
                    </a:p>
                    <a:p>
                      <a:pPr marL="52705" marR="631190">
                        <a:lnSpc>
                          <a:spcPct val="100000"/>
                        </a:lnSpc>
                      </a:pPr>
                      <a:endParaRPr lang="ru-RU" sz="1000" b="1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52705" marR="631190">
                        <a:lnSpc>
                          <a:spcPct val="100000"/>
                        </a:lnSpc>
                      </a:pPr>
                      <a:endParaRPr lang="ru-RU" sz="1000" b="1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0640" algn="ctr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800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3975" algn="ctr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15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046784">
                <a:tc>
                  <a:txBody>
                    <a:bodyPr/>
                    <a:lstStyle/>
                    <a:p>
                      <a:pPr marL="120650">
                        <a:lnSpc>
                          <a:spcPct val="100000"/>
                        </a:lnSpc>
                      </a:pPr>
                      <a:r>
                        <a:rPr lang="ru-RU" sz="8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Этап 6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2705" marR="63119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ТАБЛИЦА КОМПЛЕКТАЦИИ  </a:t>
                      </a: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 указанием артикулов, поставщиков и цен Полный подбор</a:t>
                      </a:r>
                      <a:r>
                        <a:rPr lang="ru-RU"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материалов, предметов мебели и оборудования по проекту с </a:t>
                      </a:r>
                      <a:r>
                        <a:rPr lang="ru-RU"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</a:t>
                      </a: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асчетом их количества и указанием кон- тактов поставщиков.</a:t>
                      </a:r>
                      <a:endParaRPr lang="ru-RU"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52705" marR="631190">
                        <a:lnSpc>
                          <a:spcPct val="100000"/>
                        </a:lnSpc>
                      </a:pPr>
                      <a:endParaRPr lang="ru-RU" sz="1000" b="1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0640" algn="ctr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500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3975" algn="ctr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10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336714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565153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500DE22-B5E6-465B-6425-2F3F556249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F7C9D86D-8B1E-03A6-4009-F4B6882CEDE2}"/>
              </a:ext>
            </a:extLst>
          </p:cNvPr>
          <p:cNvSpPr/>
          <p:nvPr/>
        </p:nvSpPr>
        <p:spPr>
          <a:xfrm>
            <a:off x="-18815" y="592935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object 2"/>
          <p:cNvSpPr txBox="1"/>
          <p:nvPr/>
        </p:nvSpPr>
        <p:spPr>
          <a:xfrm>
            <a:off x="2300886" y="452706"/>
            <a:ext cx="2256224" cy="2514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634" b="1" dirty="0" err="1">
                <a:solidFill>
                  <a:srgbClr val="7F7F7F"/>
                </a:solidFill>
                <a:latin typeface="Calibri"/>
                <a:cs typeface="Calibri"/>
              </a:rPr>
              <a:t>Пакет</a:t>
            </a:r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sz="1634" b="1" spc="-5" dirty="0">
                <a:solidFill>
                  <a:srgbClr val="7F7F7F"/>
                </a:solidFill>
                <a:latin typeface="Calibri"/>
                <a:cs typeface="Calibri"/>
              </a:rPr>
              <a:t>«</a:t>
            </a:r>
            <a:r>
              <a:rPr lang="ru-RU" sz="1634" b="1" dirty="0">
                <a:solidFill>
                  <a:srgbClr val="7F7F7F"/>
                </a:solidFill>
                <a:latin typeface="Calibri"/>
                <a:cs typeface="Calibri"/>
              </a:rPr>
              <a:t>РАСШИРЕННЫЙ</a:t>
            </a:r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»</a:t>
            </a:r>
            <a:endParaRPr sz="1634" dirty="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48539" y="2515488"/>
            <a:ext cx="3495275" cy="4144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>
              <a:lnSpc>
                <a:spcPts val="1643"/>
              </a:lnSpc>
            </a:pPr>
            <a:r>
              <a:rPr lang="ru-RU" sz="1634" b="1" spc="-5" dirty="0">
                <a:solidFill>
                  <a:srgbClr val="7F7F7F"/>
                </a:solidFill>
                <a:latin typeface="Calibri"/>
                <a:cs typeface="Calibri"/>
              </a:rPr>
              <a:t>Сроки</a:t>
            </a:r>
            <a:r>
              <a:rPr lang="ru-RU" sz="1452" b="1" spc="-5" dirty="0">
                <a:latin typeface="Century Gothic"/>
                <a:cs typeface="Century Gothic"/>
              </a:rPr>
              <a:t>: 85 </a:t>
            </a:r>
            <a:r>
              <a:rPr lang="ru-RU" sz="1452" dirty="0">
                <a:latin typeface="Calibri"/>
                <a:cs typeface="Calibri"/>
              </a:rPr>
              <a:t>рабочий дней </a:t>
            </a:r>
          </a:p>
          <a:p>
            <a:pPr marL="11527">
              <a:lnSpc>
                <a:spcPts val="1643"/>
              </a:lnSpc>
            </a:pPr>
            <a:r>
              <a:rPr sz="1634" b="1" spc="-5" dirty="0" err="1">
                <a:solidFill>
                  <a:srgbClr val="7F7F7F"/>
                </a:solidFill>
                <a:latin typeface="Calibri"/>
                <a:cs typeface="Calibri"/>
              </a:rPr>
              <a:t>Схем</a:t>
            </a:r>
            <a:r>
              <a:rPr sz="1634" b="1" dirty="0" err="1">
                <a:solidFill>
                  <a:srgbClr val="7F7F7F"/>
                </a:solidFill>
                <a:latin typeface="Calibri"/>
                <a:cs typeface="Calibri"/>
              </a:rPr>
              <a:t>а</a:t>
            </a:r>
            <a:r>
              <a:rPr sz="1634" b="1" spc="-5" dirty="0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sz="1634" b="1" spc="-5" dirty="0" err="1">
                <a:solidFill>
                  <a:srgbClr val="7F7F7F"/>
                </a:solidFill>
                <a:latin typeface="Calibri"/>
                <a:cs typeface="Calibri"/>
              </a:rPr>
              <a:t>оплаты</a:t>
            </a:r>
            <a:r>
              <a:rPr sz="1452" b="1" dirty="0">
                <a:latin typeface="Calibri"/>
                <a:cs typeface="Calibri"/>
              </a:rPr>
              <a:t>:</a:t>
            </a:r>
            <a:r>
              <a:rPr lang="ru-RU" sz="1452" b="1" dirty="0">
                <a:latin typeface="Calibri"/>
                <a:cs typeface="Calibri"/>
              </a:rPr>
              <a:t> </a:t>
            </a:r>
            <a:r>
              <a:rPr sz="1452" b="1" spc="-5" dirty="0">
                <a:latin typeface="Calibri"/>
                <a:cs typeface="Calibri"/>
              </a:rPr>
              <a:t> </a:t>
            </a:r>
            <a:r>
              <a:rPr lang="ru-RU" sz="1452" dirty="0">
                <a:latin typeface="Calibri"/>
                <a:cs typeface="Calibri"/>
              </a:rPr>
              <a:t>100% ЗА ЭТАП</a:t>
            </a:r>
            <a:endParaRPr sz="1452" dirty="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48539" y="2901780"/>
            <a:ext cx="97394" cy="1955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271" spc="-9" dirty="0">
                <a:solidFill>
                  <a:srgbClr val="7F7F7F"/>
                </a:solidFill>
                <a:latin typeface="Symbol"/>
                <a:cs typeface="Symbol"/>
              </a:rPr>
              <a:t></a:t>
            </a:r>
            <a:endParaRPr sz="1271">
              <a:latin typeface="Symbol"/>
              <a:cs typeface="Symbo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43930" y="2929897"/>
            <a:ext cx="5807401" cy="11660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 marR="84144" indent="5763">
              <a:lnSpc>
                <a:spcPts val="1180"/>
              </a:lnSpc>
            </a:pPr>
            <a:r>
              <a:rPr sz="998" dirty="0">
                <a:latin typeface="Calibri"/>
                <a:cs typeface="Calibri"/>
              </a:rPr>
              <a:t>Данный пакет включает в себя основные этапы разработки дизайн-проекта + этап</a:t>
            </a:r>
            <a:r>
              <a:rPr sz="998" spc="-9" dirty="0">
                <a:latin typeface="Calibri"/>
                <a:cs typeface="Calibri"/>
              </a:rPr>
              <a:t> </a:t>
            </a:r>
            <a:r>
              <a:rPr sz="998" dirty="0">
                <a:latin typeface="Calibri"/>
                <a:cs typeface="Calibri"/>
              </a:rPr>
              <a:t>"3Д-визуализация», который позволит Вам увидеть будущий интерьер Вашей квартиры</a:t>
            </a:r>
            <a:r>
              <a:rPr sz="998" spc="-5" dirty="0">
                <a:latin typeface="Calibri"/>
                <a:cs typeface="Calibri"/>
              </a:rPr>
              <a:t> </a:t>
            </a:r>
            <a:r>
              <a:rPr sz="998" dirty="0">
                <a:latin typeface="Calibri"/>
                <a:cs typeface="Calibri"/>
              </a:rPr>
              <a:t>до  ремонта,</a:t>
            </a:r>
            <a:r>
              <a:rPr sz="998" spc="-5" dirty="0">
                <a:latin typeface="Calibri"/>
                <a:cs typeface="Calibri"/>
              </a:rPr>
              <a:t> </a:t>
            </a:r>
            <a:r>
              <a:rPr sz="998" dirty="0">
                <a:latin typeface="Calibri"/>
                <a:cs typeface="Calibri"/>
              </a:rPr>
              <a:t>а</a:t>
            </a:r>
            <a:r>
              <a:rPr sz="998" spc="-5" dirty="0">
                <a:latin typeface="Calibri"/>
                <a:cs typeface="Calibri"/>
              </a:rPr>
              <a:t> </a:t>
            </a:r>
            <a:r>
              <a:rPr sz="998" dirty="0">
                <a:latin typeface="Calibri"/>
                <a:cs typeface="Calibri"/>
              </a:rPr>
              <a:t>так</a:t>
            </a:r>
            <a:r>
              <a:rPr sz="998" spc="-5" dirty="0">
                <a:latin typeface="Calibri"/>
                <a:cs typeface="Calibri"/>
              </a:rPr>
              <a:t> </a:t>
            </a:r>
            <a:r>
              <a:rPr sz="998" dirty="0">
                <a:latin typeface="Calibri"/>
                <a:cs typeface="Calibri"/>
              </a:rPr>
              <a:t>же</a:t>
            </a:r>
            <a:r>
              <a:rPr sz="998" spc="-5" dirty="0">
                <a:latin typeface="Calibri"/>
                <a:cs typeface="Calibri"/>
              </a:rPr>
              <a:t> </a:t>
            </a:r>
            <a:r>
              <a:rPr sz="998" dirty="0" err="1">
                <a:latin typeface="Calibri"/>
                <a:cs typeface="Calibri"/>
              </a:rPr>
              <a:t>понять</a:t>
            </a:r>
            <a:r>
              <a:rPr sz="998" spc="-5" dirty="0">
                <a:latin typeface="Calibri"/>
                <a:cs typeface="Calibri"/>
              </a:rPr>
              <a:t> </a:t>
            </a:r>
            <a:endParaRPr lang="ru-RU" sz="998" spc="-5" dirty="0">
              <a:latin typeface="Calibri"/>
              <a:cs typeface="Calibri"/>
            </a:endParaRPr>
          </a:p>
          <a:p>
            <a:pPr marL="11527" marR="84144" indent="5763">
              <a:lnSpc>
                <a:spcPts val="1180"/>
              </a:lnSpc>
            </a:pPr>
            <a:r>
              <a:rPr lang="ru-RU" sz="998" spc="-5" dirty="0">
                <a:latin typeface="Calibri"/>
                <a:cs typeface="Calibri"/>
              </a:rPr>
              <a:t>б</a:t>
            </a:r>
            <a:r>
              <a:rPr sz="998" spc="-5" dirty="0" err="1">
                <a:latin typeface="Calibri"/>
                <a:cs typeface="Calibri"/>
              </a:rPr>
              <a:t>ю</a:t>
            </a:r>
            <a:r>
              <a:rPr sz="998" dirty="0" err="1">
                <a:latin typeface="Calibri"/>
                <a:cs typeface="Calibri"/>
              </a:rPr>
              <a:t>джет</a:t>
            </a:r>
            <a:r>
              <a:rPr lang="ru-RU" sz="998" dirty="0">
                <a:latin typeface="Calibri"/>
                <a:cs typeface="Calibri"/>
              </a:rPr>
              <a:t>. Так же включает дорожную карту вещей. И Авторский надзор за объектом 3 месяца.</a:t>
            </a:r>
          </a:p>
          <a:p>
            <a:pPr marL="11527" marR="84144" indent="5763">
              <a:lnSpc>
                <a:spcPts val="1180"/>
              </a:lnSpc>
            </a:pPr>
            <a:endParaRPr sz="998" dirty="0">
              <a:latin typeface="Calibri"/>
              <a:cs typeface="Calibri"/>
            </a:endParaRPr>
          </a:p>
          <a:p>
            <a:pPr marL="11527">
              <a:spcBef>
                <a:spcPts val="398"/>
              </a:spcBef>
            </a:pPr>
            <a:r>
              <a:rPr sz="998" dirty="0">
                <a:latin typeface="Calibri"/>
                <a:cs typeface="Calibri"/>
              </a:rPr>
              <a:t>Расчет стоимости каждого этапа посчитан на общую площадь квартиры.</a:t>
            </a:r>
          </a:p>
          <a:p>
            <a:pPr marL="12103" marR="4611">
              <a:spcBef>
                <a:spcPts val="254"/>
              </a:spcBef>
            </a:pPr>
            <a:r>
              <a:rPr sz="998" dirty="0">
                <a:solidFill>
                  <a:srgbClr val="FF0000"/>
                </a:solidFill>
                <a:latin typeface="Calibri"/>
                <a:cs typeface="Calibri"/>
              </a:rPr>
              <a:t>Проверка Заказа, общение с поставщиками </a:t>
            </a:r>
            <a:r>
              <a:rPr sz="998" dirty="0" err="1">
                <a:solidFill>
                  <a:srgbClr val="FF0000"/>
                </a:solidFill>
                <a:latin typeface="Calibri"/>
                <a:cs typeface="Calibri"/>
              </a:rPr>
              <a:t>по</a:t>
            </a:r>
            <a:r>
              <a:rPr sz="998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998" dirty="0" err="1">
                <a:solidFill>
                  <a:srgbClr val="FF0000"/>
                </a:solidFill>
                <a:latin typeface="Calibri"/>
                <a:cs typeface="Calibri"/>
              </a:rPr>
              <a:t>срокам</a:t>
            </a:r>
            <a:r>
              <a:rPr lang="ru-RU" sz="998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998" dirty="0" err="1">
                <a:solidFill>
                  <a:srgbClr val="FF0000"/>
                </a:solidFill>
                <a:latin typeface="Calibri"/>
                <a:cs typeface="Calibri"/>
              </a:rPr>
              <a:t>поставки</a:t>
            </a:r>
            <a:r>
              <a:rPr sz="998" dirty="0">
                <a:solidFill>
                  <a:srgbClr val="FF0000"/>
                </a:solidFill>
                <a:latin typeface="Calibri"/>
                <a:cs typeface="Calibri"/>
              </a:rPr>
              <a:t>, приемка материалов на объекте, вопросы рекламаций решает Заказчик самостоятельно.</a:t>
            </a:r>
            <a:endParaRPr sz="998" dirty="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65671" y="3544224"/>
            <a:ext cx="99124" cy="4296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271" spc="-9" dirty="0">
                <a:solidFill>
                  <a:srgbClr val="7F7F7F"/>
                </a:solidFill>
                <a:latin typeface="Symbol"/>
                <a:cs typeface="Symbol"/>
              </a:rPr>
              <a:t></a:t>
            </a:r>
            <a:endParaRPr sz="1271" dirty="0">
              <a:latin typeface="Symbol"/>
              <a:cs typeface="Symbol"/>
            </a:endParaRPr>
          </a:p>
          <a:p>
            <a:pPr marL="12679">
              <a:spcBef>
                <a:spcPts val="263"/>
              </a:spcBef>
            </a:pPr>
            <a:r>
              <a:rPr sz="1271" spc="-9" dirty="0">
                <a:solidFill>
                  <a:srgbClr val="7F7F7F"/>
                </a:solidFill>
                <a:latin typeface="Symbol"/>
                <a:cs typeface="Symbol"/>
              </a:rPr>
              <a:t></a:t>
            </a:r>
            <a:endParaRPr sz="1271" dirty="0">
              <a:latin typeface="Symbol"/>
              <a:cs typeface="Symbol"/>
            </a:endParaRPr>
          </a:p>
        </p:txBody>
      </p:sp>
      <p:sp>
        <p:nvSpPr>
          <p:cNvPr id="11" name="object 3">
            <a:extLst>
              <a:ext uri="{FF2B5EF4-FFF2-40B4-BE49-F238E27FC236}">
                <a16:creationId xmlns:a16="http://schemas.microsoft.com/office/drawing/2014/main" id="{1D129EE0-DCBB-CBEF-AA22-D7301B526A28}"/>
              </a:ext>
            </a:extLst>
          </p:cNvPr>
          <p:cNvSpPr txBox="1"/>
          <p:nvPr/>
        </p:nvSpPr>
        <p:spPr>
          <a:xfrm>
            <a:off x="497236" y="1455254"/>
            <a:ext cx="8035070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78608" rtl="0" eaLnBrk="1" fontAlgn="t" latinLnBrk="0" hangingPunct="1">
              <a:spcBef>
                <a:spcPts val="0"/>
              </a:spcBef>
              <a:spcAft>
                <a:spcPts val="0"/>
              </a:spcAft>
            </a:pPr>
            <a:r>
              <a:rPr lang="ru-RU" sz="1000" b="1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Итого за дизайн-проект, руб.: 4990 руб./м2    </a:t>
            </a:r>
            <a:r>
              <a:rPr lang="ru-RU" sz="1400" b="1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648 700 р.</a:t>
            </a:r>
            <a:endParaRPr lang="ru-RU" sz="1400" b="0" i="0" u="none" strike="noStrike" dirty="0">
              <a:effectLst/>
              <a:latin typeface="Arial" panose="020B0604020202020204" pitchFamily="34" charset="0"/>
            </a:endParaRPr>
          </a:p>
        </p:txBody>
      </p:sp>
      <p:sp>
        <p:nvSpPr>
          <p:cNvPr id="12" name="object 3">
            <a:extLst>
              <a:ext uri="{FF2B5EF4-FFF2-40B4-BE49-F238E27FC236}">
                <a16:creationId xmlns:a16="http://schemas.microsoft.com/office/drawing/2014/main" id="{0103AFD9-6AFD-99ED-163C-A5E5CAA7692A}"/>
              </a:ext>
            </a:extLst>
          </p:cNvPr>
          <p:cNvSpPr txBox="1"/>
          <p:nvPr/>
        </p:nvSpPr>
        <p:spPr>
          <a:xfrm>
            <a:off x="640227" y="1014609"/>
            <a:ext cx="3495275" cy="1877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>
              <a:lnSpc>
                <a:spcPts val="1643"/>
              </a:lnSpc>
            </a:pPr>
            <a:r>
              <a:rPr lang="ru-RU" sz="1000" b="1" dirty="0">
                <a:solidFill>
                  <a:schemeClr val="bg1"/>
                </a:solidFill>
                <a:latin typeface="Calibri Light"/>
                <a:cs typeface="Calibri Light"/>
              </a:rPr>
              <a:t>Этап 7. Авторский надзор 3 месяца</a:t>
            </a:r>
            <a:endParaRPr sz="1000" b="1" dirty="0">
              <a:solidFill>
                <a:schemeClr val="bg1"/>
              </a:solidFill>
              <a:latin typeface="Calibri Light"/>
              <a:cs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1097955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1E009264-859F-F5F7-933A-2B07E363AE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1DAC9144-105B-88FD-096C-A51E4BAB9D56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object 2"/>
          <p:cNvSpPr txBox="1"/>
          <p:nvPr/>
        </p:nvSpPr>
        <p:spPr>
          <a:xfrm>
            <a:off x="2620448" y="488284"/>
            <a:ext cx="1972107" cy="2514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634" b="1" dirty="0" err="1">
                <a:solidFill>
                  <a:srgbClr val="7F7F7F"/>
                </a:solidFill>
                <a:latin typeface="Calibri"/>
                <a:cs typeface="Calibri"/>
              </a:rPr>
              <a:t>Пакет</a:t>
            </a:r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 «</a:t>
            </a:r>
            <a:r>
              <a:rPr lang="ru-RU" sz="1634" b="1" dirty="0">
                <a:solidFill>
                  <a:srgbClr val="7F7F7F"/>
                </a:solidFill>
                <a:latin typeface="Calibri"/>
                <a:cs typeface="Calibri"/>
              </a:rPr>
              <a:t>ЭСКИЗНЫЙ</a:t>
            </a:r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»</a:t>
            </a:r>
            <a:endParaRPr sz="1634" dirty="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87287" y="4779350"/>
            <a:ext cx="4666322" cy="4616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>
              <a:lnSpc>
                <a:spcPts val="1760"/>
              </a:lnSpc>
            </a:pPr>
            <a:r>
              <a:rPr sz="1634" b="1" spc="-5" dirty="0">
                <a:solidFill>
                  <a:srgbClr val="7F7F7F"/>
                </a:solidFill>
                <a:latin typeface="Calibri"/>
                <a:cs typeface="Calibri"/>
              </a:rPr>
              <a:t>Сроки</a:t>
            </a:r>
            <a:r>
              <a:rPr sz="1452" b="1" spc="-5" dirty="0">
                <a:latin typeface="Century Gothic"/>
                <a:cs typeface="Century Gothic"/>
              </a:rPr>
              <a:t>: </a:t>
            </a:r>
            <a:r>
              <a:rPr lang="ru-RU" sz="1452" dirty="0">
                <a:latin typeface="Calibri"/>
                <a:cs typeface="Calibri"/>
              </a:rPr>
              <a:t>30 </a:t>
            </a:r>
            <a:r>
              <a:rPr sz="1452" dirty="0" err="1">
                <a:latin typeface="Calibri"/>
                <a:cs typeface="Calibri"/>
              </a:rPr>
              <a:t>рабочий</a:t>
            </a:r>
            <a:r>
              <a:rPr sz="1452" dirty="0">
                <a:latin typeface="Calibri"/>
                <a:cs typeface="Calibri"/>
              </a:rPr>
              <a:t> день</a:t>
            </a:r>
          </a:p>
          <a:p>
            <a:pPr marL="11527">
              <a:lnSpc>
                <a:spcPts val="1760"/>
              </a:lnSpc>
            </a:pPr>
            <a:r>
              <a:rPr sz="1634" b="1" spc="-5" dirty="0">
                <a:solidFill>
                  <a:srgbClr val="7F7F7F"/>
                </a:solidFill>
                <a:latin typeface="Calibri"/>
                <a:cs typeface="Calibri"/>
              </a:rPr>
              <a:t>Схем</a:t>
            </a:r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а</a:t>
            </a:r>
            <a:r>
              <a:rPr sz="1634" b="1" spc="-5" dirty="0">
                <a:solidFill>
                  <a:srgbClr val="7F7F7F"/>
                </a:solidFill>
                <a:latin typeface="Calibri"/>
                <a:cs typeface="Calibri"/>
              </a:rPr>
              <a:t> оплаты</a:t>
            </a:r>
            <a:r>
              <a:rPr sz="1452" b="1" dirty="0">
                <a:latin typeface="Calibri"/>
                <a:cs typeface="Calibri"/>
              </a:rPr>
              <a:t>:</a:t>
            </a:r>
            <a:r>
              <a:rPr sz="1452" b="1" spc="-5" dirty="0">
                <a:latin typeface="Calibri"/>
                <a:cs typeface="Calibri"/>
              </a:rPr>
              <a:t> </a:t>
            </a:r>
            <a:r>
              <a:rPr lang="ru-RU" sz="1452" dirty="0">
                <a:latin typeface="Calibri"/>
                <a:cs typeface="Calibri"/>
              </a:rPr>
              <a:t>100% ЗА ЭТАП</a:t>
            </a:r>
            <a:endParaRPr sz="1452" dirty="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03885" y="5307555"/>
            <a:ext cx="97394" cy="1955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271" spc="-9" dirty="0">
                <a:solidFill>
                  <a:srgbClr val="7F7F7F"/>
                </a:solidFill>
                <a:latin typeface="Symbol"/>
                <a:cs typeface="Symbol"/>
              </a:rPr>
              <a:t></a:t>
            </a:r>
            <a:endParaRPr sz="1271">
              <a:latin typeface="Symbol"/>
              <a:cs typeface="Symbo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11353" y="5307722"/>
            <a:ext cx="5594745" cy="3077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 marR="4611">
              <a:lnSpc>
                <a:spcPts val="1180"/>
              </a:lnSpc>
            </a:pPr>
            <a:r>
              <a:rPr sz="998" dirty="0">
                <a:latin typeface="Calibri"/>
                <a:cs typeface="Calibri"/>
              </a:rPr>
              <a:t>Данный </a:t>
            </a:r>
            <a:r>
              <a:rPr sz="998" dirty="0" err="1">
                <a:latin typeface="Calibri"/>
                <a:cs typeface="Calibri"/>
              </a:rPr>
              <a:t>пакет</a:t>
            </a:r>
            <a:r>
              <a:rPr sz="998" dirty="0">
                <a:latin typeface="Calibri"/>
                <a:cs typeface="Calibri"/>
              </a:rPr>
              <a:t> </a:t>
            </a:r>
            <a:r>
              <a:rPr lang="ru-RU" sz="998" dirty="0">
                <a:latin typeface="Calibri"/>
                <a:cs typeface="Calibri"/>
              </a:rPr>
              <a:t>позволяет  определиться с планировкой и дизайном помещения. Подходит тем, кто делает ремонт самостоятельно.</a:t>
            </a:r>
            <a:endParaRPr sz="998" dirty="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87287" y="5701666"/>
            <a:ext cx="106616" cy="4937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171"/>
            <a:r>
              <a:rPr sz="1271" spc="-9" dirty="0">
                <a:solidFill>
                  <a:srgbClr val="7F7F7F"/>
                </a:solidFill>
                <a:latin typeface="Symbol"/>
                <a:cs typeface="Symbol"/>
              </a:rPr>
              <a:t></a:t>
            </a:r>
            <a:endParaRPr sz="1271">
              <a:latin typeface="Symbol"/>
              <a:cs typeface="Symbol"/>
            </a:endParaRPr>
          </a:p>
          <a:p>
            <a:pPr marL="11527">
              <a:spcBef>
                <a:spcPts val="762"/>
              </a:spcBef>
            </a:pPr>
            <a:r>
              <a:rPr sz="1271" spc="-9" dirty="0">
                <a:solidFill>
                  <a:srgbClr val="7F7F7F"/>
                </a:solidFill>
                <a:latin typeface="Symbol"/>
                <a:cs typeface="Symbol"/>
              </a:rPr>
              <a:t></a:t>
            </a:r>
            <a:endParaRPr sz="1271">
              <a:latin typeface="Symbol"/>
              <a:cs typeface="Symbo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11354" y="5732549"/>
            <a:ext cx="3944214" cy="15356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998" dirty="0">
                <a:latin typeface="Calibri"/>
                <a:cs typeface="Calibri"/>
              </a:rPr>
              <a:t>Расчет стоимости каждого этапа посчитан на общую площадь квартиры.</a:t>
            </a:r>
            <a:endParaRPr sz="998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04922" y="6000980"/>
            <a:ext cx="5462195" cy="3071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 marR="4611"/>
            <a:r>
              <a:rPr sz="998" dirty="0">
                <a:solidFill>
                  <a:srgbClr val="FF0000"/>
                </a:solidFill>
                <a:latin typeface="Calibri"/>
                <a:cs typeface="Calibri"/>
              </a:rPr>
              <a:t>Поиск отделочных материалов, мебели, сантехники , общение с поставщиками по срокам поставки, приемка материалов на объекте, вопросы рекламаций решает Заказчик самостоятельно.</a:t>
            </a:r>
            <a:endParaRPr sz="998" dirty="0">
              <a:latin typeface="Calibri"/>
              <a:cs typeface="Calibri"/>
            </a:endParaRPr>
          </a:p>
        </p:txBody>
      </p:sp>
      <p:graphicFrame>
        <p:nvGraphicFramePr>
          <p:cNvPr id="8" name="object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59321111"/>
              </p:ext>
            </p:extLst>
          </p:nvPr>
        </p:nvGraphicFramePr>
        <p:xfrm>
          <a:off x="208491" y="752763"/>
          <a:ext cx="6202652" cy="372893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6423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9929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334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0569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60651">
                <a:tc gridSpan="2">
                  <a:txBody>
                    <a:bodyPr/>
                    <a:lstStyle/>
                    <a:p>
                      <a:pPr marR="198755" algn="ctr">
                        <a:lnSpc>
                          <a:spcPct val="100000"/>
                        </a:lnSpc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Название эт</a:t>
                      </a:r>
                      <a:r>
                        <a:rPr sz="1000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па</a:t>
                      </a: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2550" marR="207645" algn="just">
                        <a:lnSpc>
                          <a:spcPct val="101800"/>
                        </a:lnSpc>
                      </a:pPr>
                      <a:r>
                        <a:rPr lang="ru-RU" sz="8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Общая стоимость этапа</a:t>
                      </a:r>
                      <a:endParaRPr lang="ru-RU" sz="8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5890" marR="154305">
                        <a:lnSpc>
                          <a:spcPct val="100000"/>
                        </a:lnSpc>
                      </a:pPr>
                      <a:r>
                        <a:rPr lang="ru-RU" sz="8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Срок разработки</a:t>
                      </a:r>
                      <a:endParaRPr sz="8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81028">
                <a:tc>
                  <a:txBody>
                    <a:bodyPr/>
                    <a:lstStyle/>
                    <a:p>
                      <a:pPr marL="110489">
                        <a:lnSpc>
                          <a:spcPct val="100000"/>
                        </a:lnSpc>
                      </a:pP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Эта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1: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50165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ИС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</a:t>
                      </a: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ЛЕДОВАНИЕ </a:t>
                      </a:r>
                    </a:p>
                    <a:p>
                      <a:pPr marL="50165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</a:t>
                      </a: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оздани</a:t>
                      </a: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я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ТЗ </a:t>
                      </a: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для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проектирования</a:t>
                      </a:r>
                      <a:endParaRPr lang="ru-RU" sz="1000" b="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  <a:p>
                      <a:pPr marL="50165">
                        <a:lnSpc>
                          <a:spcPct val="100000"/>
                        </a:lnSpc>
                      </a:pP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Выезд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на объект для выполнения замеров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помещений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 </a:t>
                      </a:r>
                      <a:endParaRPr lang="ru-RU" sz="1000" b="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50165">
                        <a:lnSpc>
                          <a:spcPct val="100000"/>
                        </a:lnSpc>
                      </a:pP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Заполнение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Технического Задания на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дизайн-проект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endParaRPr lang="ru-RU" sz="1000" b="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50165">
                        <a:lnSpc>
                          <a:spcPct val="100000"/>
                        </a:lnSpc>
                      </a:pP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Обмерный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план</a:t>
                      </a:r>
                      <a:endParaRPr lang="ru-RU" sz="1000" b="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50165">
                        <a:lnSpc>
                          <a:spcPct val="100000"/>
                        </a:lnSpc>
                      </a:pP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Создание планировочного решения с расстановкой мебели и  сантехники в плоскости;</a:t>
                      </a: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6034" algn="ctr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350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080" algn="ctr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5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07605">
                <a:tc>
                  <a:txBody>
                    <a:bodyPr/>
                    <a:lstStyle/>
                    <a:p>
                      <a:pPr marL="110489">
                        <a:lnSpc>
                          <a:spcPct val="100000"/>
                        </a:lnSpc>
                      </a:pP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Эта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2:</a:t>
                      </a:r>
                      <a:endParaRPr sz="80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D8D9DA"/>
                    </a:solidFill>
                  </a:tcPr>
                </a:tc>
                <a:tc>
                  <a:txBody>
                    <a:bodyPr/>
                    <a:lstStyle/>
                    <a:p>
                      <a:pPr marL="50165">
                        <a:lnSpc>
                          <a:spcPts val="1180"/>
                        </a:lnSpc>
                        <a:spcBef>
                          <a:spcPts val="520"/>
                        </a:spcBef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ПРОЕКТИРОВАНИЕ ПРОСТРАНСТВА</a:t>
                      </a:r>
                      <a:endParaRPr lang="ru-RU" sz="10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  <a:p>
                      <a:pPr marL="48260" marR="501650">
                        <a:lnSpc>
                          <a:spcPts val="1320"/>
                        </a:lnSpc>
                        <a:spcBef>
                          <a:spcPts val="40"/>
                        </a:spcBef>
                      </a:pP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-объёмное проектирование и создание визуальной концепции интерьера;</a:t>
                      </a:r>
                    </a:p>
                    <a:p>
                      <a:pPr marL="48260" marR="501650">
                        <a:lnSpc>
                          <a:spcPts val="1320"/>
                        </a:lnSpc>
                        <a:spcBef>
                          <a:spcPts val="40"/>
                        </a:spcBef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 план потолка и расстановка осветительных приборов без привязки</a:t>
                      </a: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620" algn="ctr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240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175" algn="ctr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5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66969">
                <a:tc>
                  <a:txBody>
                    <a:bodyPr/>
                    <a:lstStyle/>
                    <a:p>
                      <a:pPr marL="108585">
                        <a:lnSpc>
                          <a:spcPct val="100000"/>
                        </a:lnSpc>
                      </a:pPr>
                      <a:r>
                        <a:rPr sz="800" b="1" spc="-3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</a:t>
                      </a:r>
                      <a:r>
                        <a:rPr sz="800" b="1" spc="10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т</a:t>
                      </a:r>
                      <a:r>
                        <a:rPr sz="800" b="1" spc="1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2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3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:</a:t>
                      </a:r>
                      <a:endParaRPr sz="80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C4C5C6"/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КОНЦЕПТУАЛЬНОЕ РЕШЕНИЕ</a:t>
                      </a:r>
                    </a:p>
                    <a:p>
                      <a:pPr marL="66040" marR="1186815">
                        <a:lnSpc>
                          <a:spcPct val="102899"/>
                        </a:lnSpc>
                      </a:pP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Коллажи / фото предлагаемых стилистически отделочных материалов мебели, техники, предметов декора и т.п.) для каждого помещения</a:t>
                      </a:r>
                    </a:p>
                    <a:p>
                      <a:pPr fontAlgn="base"/>
                      <a:r>
                        <a:rPr lang="ru-RU" sz="1000" b="0" kern="1200" dirty="0">
                          <a:solidFill>
                            <a:schemeClr val="bg1"/>
                          </a:solidFill>
                          <a:latin typeface="Calibri Light"/>
                          <a:ea typeface="+mn-ea"/>
                          <a:cs typeface="Calibri Light"/>
                        </a:rPr>
                        <a:t>   Объемный эскиз в цвете на помещение</a:t>
                      </a:r>
                    </a:p>
                    <a:p>
                      <a:pPr fontAlgn="base"/>
                      <a:r>
                        <a:rPr lang="ru-RU" sz="1000" b="0" kern="1200" dirty="0">
                          <a:solidFill>
                            <a:schemeClr val="bg1"/>
                          </a:solidFill>
                          <a:latin typeface="Calibri Light"/>
                          <a:ea typeface="+mn-ea"/>
                          <a:cs typeface="Calibri Light"/>
                        </a:rPr>
                        <a:t>   Развертки- схемы с указанием идеи и внешнего вида материала</a:t>
                      </a: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765" algn="ctr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1460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2545" algn="ctr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20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42359">
                <a:tc>
                  <a:txBody>
                    <a:bodyPr/>
                    <a:lstStyle/>
                    <a:p>
                      <a:pPr marL="101600">
                        <a:lnSpc>
                          <a:spcPct val="100000"/>
                        </a:lnSpc>
                      </a:pP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</a:pP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49250">
                        <a:lnSpc>
                          <a:spcPct val="100000"/>
                        </a:lnSpc>
                      </a:pP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8890" algn="ctr">
                        <a:lnSpc>
                          <a:spcPct val="100000"/>
                        </a:lnSpc>
                      </a:pP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4020">
                <a:tc gridSpan="3">
                  <a:txBody>
                    <a:bodyPr/>
                    <a:lstStyle/>
                    <a:p>
                      <a:pPr marL="2580640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Итого за дизайн-проект, руб.: 2050 руб./м2 </a:t>
                      </a:r>
                      <a:endParaRPr sz="10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5565">
                        <a:lnSpc>
                          <a:spcPct val="100000"/>
                        </a:lnSpc>
                      </a:pPr>
                      <a:r>
                        <a:rPr lang="ru-RU" sz="14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266 500 р.</a:t>
                      </a:r>
                      <a:endParaRPr sz="14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12" name="Группа 11">
            <a:extLst>
              <a:ext uri="{FF2B5EF4-FFF2-40B4-BE49-F238E27FC236}">
                <a16:creationId xmlns:a16="http://schemas.microsoft.com/office/drawing/2014/main" id="{879C4E81-44C0-02B7-8D4A-CBD9455E043B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3" name="Прямоугольник 12">
              <a:extLst>
                <a:ext uri="{FF2B5EF4-FFF2-40B4-BE49-F238E27FC236}">
                  <a16:creationId xmlns:a16="http://schemas.microsoft.com/office/drawing/2014/main" id="{08146796-D813-675A-631A-716E6DFE24B0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B1254239-0300-7B3A-59D7-3CC6477944DF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51D18658-2E54-F69B-9B71-54B3DD7BC8E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81674366-9B2E-0509-B5AE-BEEFE7D1DD5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7" name="Рисунок 16">
              <a:extLst>
                <a:ext uri="{FF2B5EF4-FFF2-40B4-BE49-F238E27FC236}">
                  <a16:creationId xmlns:a16="http://schemas.microsoft.com/office/drawing/2014/main" id="{7D886801-FDAF-7DD1-C7BA-49846111A0D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9DCE545A-6857-5ECD-B28A-8B508A4F0C5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253388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object 2"/>
          <p:cNvSpPr txBox="1"/>
          <p:nvPr/>
        </p:nvSpPr>
        <p:spPr>
          <a:xfrm>
            <a:off x="914753" y="700498"/>
            <a:ext cx="5208622" cy="2514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Дополнительные возможности при реализации проекта:</a:t>
            </a:r>
            <a:endParaRPr sz="1634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201762" y="5223429"/>
            <a:ext cx="2454472" cy="22345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452" b="1" dirty="0">
                <a:solidFill>
                  <a:srgbClr val="7F7F7F"/>
                </a:solidFill>
                <a:latin typeface="Calibri"/>
                <a:cs typeface="Calibri"/>
              </a:rPr>
              <a:t>Пакет «АВТОРСКИЙ НАДЗОР»:</a:t>
            </a:r>
            <a:endParaRPr sz="1452" dirty="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832987" y="1512935"/>
            <a:ext cx="3675657" cy="22345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452" b="1" spc="-182" dirty="0">
                <a:solidFill>
                  <a:srgbClr val="7F7F7F"/>
                </a:solidFill>
                <a:latin typeface="Calibri"/>
                <a:cs typeface="Calibri"/>
              </a:rPr>
              <a:t>П</a:t>
            </a:r>
            <a:r>
              <a:rPr sz="1452" b="1" spc="18" dirty="0">
                <a:solidFill>
                  <a:srgbClr val="7F7F7F"/>
                </a:solidFill>
                <a:latin typeface="Calibri"/>
                <a:cs typeface="Calibri"/>
              </a:rPr>
              <a:t>а</a:t>
            </a:r>
            <a:r>
              <a:rPr sz="1452" b="1" spc="14" dirty="0">
                <a:solidFill>
                  <a:srgbClr val="7F7F7F"/>
                </a:solidFill>
                <a:latin typeface="Calibri"/>
                <a:cs typeface="Calibri"/>
              </a:rPr>
              <a:t>к</a:t>
            </a:r>
            <a:r>
              <a:rPr sz="1452" b="1" spc="5" dirty="0">
                <a:solidFill>
                  <a:srgbClr val="7F7F7F"/>
                </a:solidFill>
                <a:latin typeface="Calibri"/>
                <a:cs typeface="Calibri"/>
              </a:rPr>
              <a:t>е</a:t>
            </a:r>
            <a:r>
              <a:rPr sz="1452" b="1" dirty="0">
                <a:solidFill>
                  <a:srgbClr val="7F7F7F"/>
                </a:solidFill>
                <a:latin typeface="Calibri"/>
                <a:cs typeface="Calibri"/>
              </a:rPr>
              <a:t>т </a:t>
            </a:r>
            <a:r>
              <a:rPr sz="1452" b="1" spc="-159" dirty="0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sz="1452" b="1" spc="-50" dirty="0">
                <a:solidFill>
                  <a:srgbClr val="7F7F7F"/>
                </a:solidFill>
                <a:latin typeface="Calibri"/>
                <a:cs typeface="Calibri"/>
              </a:rPr>
              <a:t>«</a:t>
            </a:r>
            <a:r>
              <a:rPr sz="1452" b="1" dirty="0">
                <a:solidFill>
                  <a:srgbClr val="7F7F7F"/>
                </a:solidFill>
                <a:latin typeface="Calibri"/>
                <a:cs typeface="Calibri"/>
              </a:rPr>
              <a:t>СОПРОВОЖДЕНИЕ КОМПЛЕКТАЦИ</a:t>
            </a:r>
            <a:r>
              <a:rPr sz="1452" b="1" spc="-5" dirty="0">
                <a:solidFill>
                  <a:srgbClr val="7F7F7F"/>
                </a:solidFill>
                <a:latin typeface="Calibri"/>
                <a:cs typeface="Calibri"/>
              </a:rPr>
              <a:t>И</a:t>
            </a:r>
            <a:r>
              <a:rPr sz="1452" b="1" spc="-50" dirty="0">
                <a:solidFill>
                  <a:srgbClr val="7F7F7F"/>
                </a:solidFill>
                <a:latin typeface="Calibri"/>
                <a:cs typeface="Calibri"/>
              </a:rPr>
              <a:t>»</a:t>
            </a:r>
            <a:r>
              <a:rPr sz="1452" b="1" dirty="0">
                <a:solidFill>
                  <a:srgbClr val="7F7F7F"/>
                </a:solidFill>
                <a:latin typeface="Calibri"/>
                <a:cs typeface="Calibri"/>
              </a:rPr>
              <a:t>:</a:t>
            </a:r>
            <a:endParaRPr sz="1452">
              <a:latin typeface="Calibri"/>
              <a:cs typeface="Calibri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36654509"/>
              </p:ext>
            </p:extLst>
          </p:nvPr>
        </p:nvGraphicFramePr>
        <p:xfrm>
          <a:off x="759163" y="5692672"/>
          <a:ext cx="6307266" cy="270285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1894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883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396842">
                <a:tc>
                  <a:txBody>
                    <a:bodyPr/>
                    <a:lstStyle/>
                    <a:p>
                      <a:endParaRPr sz="15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  <a:solidFill>
                      <a:schemeClr val="tx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94945" marR="588010" indent="-135890">
                        <a:lnSpc>
                          <a:spcPct val="102400"/>
                        </a:lnSpc>
                      </a:pP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Осуществление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контроля за ходом ремонтно-отделочных работ с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целью</a:t>
                      </a:r>
                      <a:r>
                        <a:rPr lang="ru-RU"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обеспечения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максимального соответствия результатов работ разрабо-танному ранее проекту;</a:t>
                      </a:r>
                    </a:p>
                    <a:p>
                      <a:pPr marL="194945" marR="903605" indent="-144780">
                        <a:lnSpc>
                          <a:spcPct val="124200"/>
                        </a:lnSpc>
                      </a:pP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Регулярные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выезды дизайнера на объект с целью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осуществления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контроля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за ходом ремонтных работ (не более 4-х раз в месяц).</a:t>
                      </a:r>
                    </a:p>
                    <a:p>
                      <a:pPr marL="194945" marR="933450" indent="-144780">
                        <a:lnSpc>
                          <a:spcPct val="107800"/>
                        </a:lnSpc>
                        <a:spcBef>
                          <a:spcPts val="415"/>
                        </a:spcBef>
                      </a:pP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Осуществление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дизайнером еженедельных консультаций по объекту (по телефону, скайпу и другим мессенджерам);</a:t>
                      </a:r>
                    </a:p>
                    <a:p>
                      <a:pPr marL="41910">
                        <a:lnSpc>
                          <a:spcPts val="1250"/>
                        </a:lnSpc>
                      </a:pP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Осуществление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коммуникации с бригадой рабочих, предоставление</a:t>
                      </a:r>
                    </a:p>
                    <a:p>
                      <a:pPr marL="186055" marR="504825">
                        <a:lnSpc>
                          <a:spcPts val="1300"/>
                        </a:lnSpc>
                        <a:spcBef>
                          <a:spcPts val="75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строителям необходимых пояснений и комментариев по вопросам реа-лизации дизайн-проекта;</a:t>
                      </a:r>
                    </a:p>
                    <a:p>
                      <a:pPr marL="50165">
                        <a:lnSpc>
                          <a:spcPct val="100000"/>
                        </a:lnSpc>
                        <a:spcBef>
                          <a:spcPts val="495"/>
                        </a:spcBef>
                      </a:pP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Ведение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журнала Авторского надзора;</a:t>
                      </a:r>
                    </a:p>
                    <a:p>
                      <a:pPr marL="177800" marR="923290" indent="-127635">
                        <a:lnSpc>
                          <a:spcPct val="106300"/>
                        </a:lnSpc>
                        <a:spcBef>
                          <a:spcPts val="555"/>
                        </a:spcBef>
                      </a:pP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Внесение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в рабочую документацию корректировок, связанных с любыми открывающимися в ходе проведения работ обстоятельствами.</a:t>
                      </a: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6016">
                <a:tc gridSpan="2">
                  <a:txBody>
                    <a:bodyPr/>
                    <a:lstStyle/>
                    <a:p>
                      <a:pPr marL="862330">
                        <a:lnSpc>
                          <a:spcPct val="100000"/>
                        </a:lnSpc>
                      </a:pP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Сумм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а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400" b="1" spc="-5" dirty="0" err="1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рабо</a:t>
                      </a:r>
                      <a:r>
                        <a:rPr sz="1400" b="1" dirty="0" err="1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т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2</a:t>
                      </a:r>
                      <a:r>
                        <a:rPr lang="ru-RU"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7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00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0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рубле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й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з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а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кажды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е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3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0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календарны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х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дней</a:t>
                      </a:r>
                      <a:endParaRPr sz="1400" b="1" dirty="0">
                        <a:solidFill>
                          <a:schemeClr val="tx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6" name="object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97307118"/>
              </p:ext>
            </p:extLst>
          </p:nvPr>
        </p:nvGraphicFramePr>
        <p:xfrm>
          <a:off x="727198" y="2020585"/>
          <a:ext cx="6858002" cy="270285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729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850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396842">
                <a:tc>
                  <a:txBody>
                    <a:bodyPr/>
                    <a:lstStyle/>
                    <a:p>
                      <a:endParaRPr sz="15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  <a:solidFill>
                      <a:schemeClr val="tx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46685" marR="2397760">
                        <a:lnSpc>
                          <a:spcPct val="128800"/>
                        </a:lnSpc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Поиск лучшей цены материалов и оборудования. Согласование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скидок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с</a:t>
                      </a:r>
                      <a:r>
                        <a:rPr lang="ru-RU"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поставщиками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.</a:t>
                      </a:r>
                    </a:p>
                    <a:p>
                      <a:pPr marL="146685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Составление графика поставок на объект.</a:t>
                      </a:r>
                    </a:p>
                    <a:p>
                      <a:pPr marL="146685" marR="1616075">
                        <a:lnSpc>
                          <a:spcPct val="113599"/>
                        </a:lnSpc>
                        <a:spcBef>
                          <a:spcPts val="200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Согласование сроков поставок и сумм аванса с поставщиками. Составление и согласование графика оплат с Заказчиком.</a:t>
                      </a:r>
                    </a:p>
                    <a:p>
                      <a:pPr marL="142240" marR="3361054" indent="3810">
                        <a:lnSpc>
                          <a:spcPts val="1630"/>
                        </a:lnSpc>
                        <a:spcBef>
                          <a:spcPts val="75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Организация счетов и поставок. Сопровождение приемки товара.</a:t>
                      </a:r>
                    </a:p>
                    <a:p>
                      <a:pPr marL="142240">
                        <a:lnSpc>
                          <a:spcPct val="100000"/>
                        </a:lnSpc>
                        <a:spcBef>
                          <a:spcPts val="840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Вопросы по рекламации</a:t>
                      </a:r>
                    </a:p>
                    <a:p>
                      <a:pPr marL="14224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Замена снятых с производства позиций</a:t>
                      </a:r>
                    </a:p>
                    <a:p>
                      <a:pPr marL="154940" marR="940435" indent="6350">
                        <a:lnSpc>
                          <a:spcPct val="136400"/>
                        </a:lnSpc>
                        <a:spcBef>
                          <a:spcPts val="150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Передача строителям технической информации о закупленных товарах. Еженедельная отчетность о текущем состоянии и о предстоящих оплатах.</a:t>
                      </a: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6016">
                <a:tc gridSpan="2">
                  <a:txBody>
                    <a:bodyPr/>
                    <a:lstStyle/>
                    <a:p>
                      <a:pPr marL="862330">
                        <a:lnSpc>
                          <a:spcPct val="100000"/>
                        </a:lnSpc>
                      </a:pP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Сумм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а 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10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%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от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стоимост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и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материало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в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и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оборудования</a:t>
                      </a:r>
                      <a:endParaRPr sz="1400" b="1" dirty="0">
                        <a:solidFill>
                          <a:schemeClr val="tx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8" name="object 2">
            <a:extLst>
              <a:ext uri="{FF2B5EF4-FFF2-40B4-BE49-F238E27FC236}">
                <a16:creationId xmlns:a16="http://schemas.microsoft.com/office/drawing/2014/main" id="{397163C1-D6C3-1875-71A3-65C0037E7E74}"/>
              </a:ext>
            </a:extLst>
          </p:cNvPr>
          <p:cNvSpPr txBox="1"/>
          <p:nvPr/>
        </p:nvSpPr>
        <p:spPr>
          <a:xfrm>
            <a:off x="1376434" y="756568"/>
            <a:ext cx="4279900" cy="5207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004569" marR="5080" indent="-992505">
              <a:lnSpc>
                <a:spcPct val="119800"/>
              </a:lnSpc>
            </a:pPr>
            <a:r>
              <a:rPr sz="1600" b="1" dirty="0">
                <a:solidFill>
                  <a:srgbClr val="7F7F7F"/>
                </a:solidFill>
                <a:latin typeface="Calibri"/>
                <a:cs typeface="Calibri"/>
              </a:rPr>
              <a:t>Комплексное управление реализацией проекта (ГЕНЕРАЛЬНЫЙ НАДЗОР):</a:t>
            </a:r>
            <a:endParaRPr sz="1600">
              <a:latin typeface="Calibri"/>
              <a:cs typeface="Calibri"/>
            </a:endParaRPr>
          </a:p>
        </p:txBody>
      </p:sp>
      <p:graphicFrame>
        <p:nvGraphicFramePr>
          <p:cNvPr id="19" name="object 3">
            <a:extLst>
              <a:ext uri="{FF2B5EF4-FFF2-40B4-BE49-F238E27FC236}">
                <a16:creationId xmlns:a16="http://schemas.microsoft.com/office/drawing/2014/main" id="{CE88DD44-DEAA-7B49-06A8-46D0197A5E6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95311131"/>
              </p:ext>
            </p:extLst>
          </p:nvPr>
        </p:nvGraphicFramePr>
        <p:xfrm>
          <a:off x="254641" y="1679991"/>
          <a:ext cx="6252440" cy="564280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1317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392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794711">
                <a:tc>
                  <a:txBody>
                    <a:bodyPr/>
                    <a:lstStyle/>
                    <a:p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  <a:solidFill>
                      <a:schemeClr val="tx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8895">
                        <a:lnSpc>
                          <a:spcPct val="100000"/>
                        </a:lnSpc>
                        <a:buClr>
                          <a:srgbClr val="3F3F3F"/>
                        </a:buClr>
                        <a:buFont typeface="Calibri"/>
                        <a:buChar char="-"/>
                        <a:tabLst>
                          <a:tab pos="123825" algn="l"/>
                        </a:tabLst>
                      </a:pPr>
                      <a:r>
                        <a:rPr sz="1100" b="1" spc="-14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1100" b="1" spc="1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ак</a:t>
                      </a:r>
                      <a:r>
                        <a:rPr sz="1100" b="1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ет </a:t>
                      </a:r>
                      <a:r>
                        <a:rPr sz="1100" b="1" spc="-12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4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«</a:t>
                      </a:r>
                      <a:r>
                        <a:rPr sz="1100" b="1" spc="-11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1100" b="1" spc="1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в</a:t>
                      </a:r>
                      <a:r>
                        <a:rPr sz="1100" b="1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т</a:t>
                      </a:r>
                      <a:r>
                        <a:rPr sz="1100" b="1" spc="-12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3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ор</a:t>
                      </a:r>
                      <a:r>
                        <a:rPr sz="1100" b="1" spc="9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с</a:t>
                      </a:r>
                      <a:r>
                        <a:rPr sz="1100" b="1" spc="1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к</a:t>
                      </a:r>
                      <a:r>
                        <a:rPr sz="1100" b="1" spc="-6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и</a:t>
                      </a:r>
                      <a:r>
                        <a:rPr sz="1100" b="1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й</a:t>
                      </a:r>
                      <a:r>
                        <a:rPr sz="1100" b="1" spc="-6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4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н</a:t>
                      </a:r>
                      <a:r>
                        <a:rPr sz="1100" b="1" spc="1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1100" b="1" spc="-8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д</a:t>
                      </a:r>
                      <a:r>
                        <a:rPr sz="1100" b="1" spc="8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з</a:t>
                      </a:r>
                      <a:r>
                        <a:rPr sz="1100" b="1" spc="-3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ор</a:t>
                      </a:r>
                      <a:r>
                        <a:rPr sz="1100" b="1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»</a:t>
                      </a:r>
                      <a:endParaRPr sz="1100" dirty="0">
                        <a:latin typeface="Calibri"/>
                        <a:cs typeface="Calibri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"/>
                        </a:spcBef>
                        <a:buClr>
                          <a:srgbClr val="3F3F3F"/>
                        </a:buClr>
                        <a:buFont typeface="Calibri"/>
                        <a:buChar char="-"/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 marL="48895" marR="4236085">
                        <a:lnSpc>
                          <a:spcPts val="1300"/>
                        </a:lnSpc>
                        <a:buClr>
                          <a:srgbClr val="3F3F3F"/>
                        </a:buClr>
                        <a:buFont typeface="Calibri"/>
                        <a:buChar char="-"/>
                        <a:tabLst>
                          <a:tab pos="123825" algn="l"/>
                        </a:tabLst>
                      </a:pPr>
                      <a:r>
                        <a:rPr lang="ru-RU" sz="1100" b="1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dirty="0" err="1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Пакет</a:t>
                      </a:r>
                      <a:r>
                        <a:rPr lang="ru-RU" sz="1100" b="1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 «СОПРОВОЖДЕНИЕ КОМПЛЕКТАЦИИ»:</a:t>
                      </a:r>
                      <a:endParaRPr lang="ru-RU" sz="1100" dirty="0">
                        <a:latin typeface="Times New Roman"/>
                        <a:cs typeface="Times New Roman"/>
                      </a:endParaRPr>
                    </a:p>
                    <a:p>
                      <a:pPr marL="102235">
                        <a:lnSpc>
                          <a:spcPct val="100000"/>
                        </a:lnSpc>
                        <a:spcBef>
                          <a:spcPts val="885"/>
                        </a:spcBef>
                      </a:pPr>
                      <a:r>
                        <a:rPr lang="ru-RU" sz="1100" b="1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Контроль </a:t>
                      </a:r>
                      <a:r>
                        <a:rPr lang="ru-RU" sz="1100" b="1" kern="1200" dirty="0" err="1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ремонто</a:t>
                      </a:r>
                      <a:r>
                        <a:rPr lang="ru-RU" sz="1100" b="1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-отделочных работ (</a:t>
                      </a:r>
                    </a:p>
                    <a:p>
                      <a:pPr marL="76835" marR="1396365">
                        <a:lnSpc>
                          <a:spcPts val="1300"/>
                        </a:lnSpc>
                        <a:spcBef>
                          <a:spcPts val="815"/>
                        </a:spcBef>
                      </a:pPr>
                      <a:r>
                        <a:rPr sz="1100" kern="1200" dirty="0" err="1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Составление</a:t>
                      </a:r>
                      <a:r>
                        <a:rPr sz="1100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 графика очередности производства работ и закупок. Передача поставщикам необходимой информации для производства расчетов количества отдельных позиций закупаемых Материалов, а также</a:t>
                      </a:r>
                    </a:p>
                    <a:p>
                      <a:pPr marL="76835" marR="815340">
                        <a:lnSpc>
                          <a:spcPts val="1300"/>
                        </a:lnSpc>
                      </a:pPr>
                      <a:r>
                        <a:rPr sz="1100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консультирование поставщиков. Ответственность за достоверность произ-веденных расчетов несут поставщики (подрядчик) или иные лица, выпол-нившие расчеты.</a:t>
                      </a:r>
                    </a:p>
                    <a:p>
                      <a:pPr marL="85090" marR="1358900">
                        <a:lnSpc>
                          <a:spcPts val="1300"/>
                        </a:lnSpc>
                        <a:spcBef>
                          <a:spcPts val="645"/>
                        </a:spcBef>
                      </a:pPr>
                      <a:r>
                        <a:rPr sz="1100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В случае необходимости – выезды совместно с Заказчиком в магазины для более точного подбора отдельных позиций Материалов.</a:t>
                      </a:r>
                    </a:p>
                    <a:p>
                      <a:pPr marL="76835" marR="1480185">
                        <a:lnSpc>
                          <a:spcPts val="1300"/>
                        </a:lnSpc>
                        <a:spcBef>
                          <a:spcPts val="655"/>
                        </a:spcBef>
                      </a:pPr>
                      <a:r>
                        <a:rPr sz="1100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Организация доставки и приемки Материалов от поставщиков на Объект путем производства переговоров с Поставщиками.</a:t>
                      </a:r>
                    </a:p>
                    <a:p>
                      <a:pPr marL="68580" indent="1905">
                        <a:lnSpc>
                          <a:spcPct val="100000"/>
                        </a:lnSpc>
                        <a:spcBef>
                          <a:spcPts val="620"/>
                        </a:spcBef>
                      </a:pPr>
                      <a:r>
                        <a:rPr sz="1100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Осуществление технического надзора за реализацией проектов на период стройки</a:t>
                      </a: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100" kern="1200" dirty="0">
                        <a:solidFill>
                          <a:schemeClr val="bg1"/>
                        </a:solidFill>
                        <a:latin typeface="Calibri"/>
                        <a:ea typeface="+mn-ea"/>
                        <a:cs typeface="Calibri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</a:pPr>
                      <a:r>
                        <a:rPr sz="1100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Контроль над соблюдением графика СМР</a:t>
                      </a: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8"/>
                        </a:spcBef>
                      </a:pPr>
                      <a:endParaRPr sz="1100" kern="1200" dirty="0">
                        <a:solidFill>
                          <a:schemeClr val="bg1"/>
                        </a:solidFill>
                        <a:latin typeface="Calibri"/>
                        <a:ea typeface="+mn-ea"/>
                        <a:cs typeface="Calibri"/>
                      </a:endParaRPr>
                    </a:p>
                    <a:p>
                      <a:pPr marL="55880">
                        <a:lnSpc>
                          <a:spcPct val="100000"/>
                        </a:lnSpc>
                      </a:pPr>
                      <a:r>
                        <a:rPr sz="1100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Контроль на предмет соответствия выполняемых работ стандартам качества.</a:t>
                      </a: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100" kern="1200" dirty="0">
                        <a:solidFill>
                          <a:schemeClr val="bg1"/>
                        </a:solidFill>
                        <a:latin typeface="Calibri"/>
                        <a:ea typeface="+mn-ea"/>
                        <a:cs typeface="Calibri"/>
                      </a:endParaRPr>
                    </a:p>
                    <a:p>
                      <a:pPr marL="43815">
                        <a:lnSpc>
                          <a:spcPct val="100000"/>
                        </a:lnSpc>
                      </a:pPr>
                      <a:r>
                        <a:rPr sz="1100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Сметные и технический консультации по объекту.</a:t>
                      </a: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6"/>
                        </a:spcBef>
                      </a:pPr>
                      <a:endParaRPr sz="1100" kern="1200" dirty="0">
                        <a:solidFill>
                          <a:schemeClr val="bg1"/>
                        </a:solidFill>
                        <a:latin typeface="Calibri"/>
                        <a:ea typeface="+mn-ea"/>
                        <a:cs typeface="Calibri"/>
                      </a:endParaRPr>
                    </a:p>
                    <a:p>
                      <a:pPr marL="57150" marR="905510">
                        <a:lnSpc>
                          <a:spcPct val="100000"/>
                        </a:lnSpc>
                      </a:pPr>
                      <a:r>
                        <a:rPr sz="1100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Осуществление технического надзора за реализацией проектов на период стройки (не более 4-х раз в месяц)</a:t>
                      </a: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7825">
                <a:tc gridSpan="2">
                  <a:txBody>
                    <a:bodyPr/>
                    <a:lstStyle/>
                    <a:p>
                      <a:pPr marL="130810" marR="444500">
                        <a:lnSpc>
                          <a:spcPct val="63300"/>
                        </a:lnSpc>
                      </a:pPr>
                      <a:endParaRPr lang="ru-RU" sz="1100" kern="1200" dirty="0">
                        <a:solidFill>
                          <a:schemeClr val="tx1"/>
                        </a:solidFill>
                        <a:latin typeface="Calibri"/>
                        <a:ea typeface="+mn-ea"/>
                        <a:cs typeface="Calibri"/>
                      </a:endParaRPr>
                    </a:p>
                    <a:p>
                      <a:pPr marL="130810" marR="444500">
                        <a:lnSpc>
                          <a:spcPct val="100000"/>
                        </a:lnSpc>
                      </a:pPr>
                      <a:r>
                        <a:rPr lang="ru-RU" sz="1400" b="1" kern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С</a:t>
                      </a:r>
                      <a:r>
                        <a:rPr sz="1400" b="1" kern="1200" dirty="0" err="1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умма</a:t>
                      </a:r>
                      <a:r>
                        <a:rPr sz="1400" b="1" kern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 работ 70 000 рублей за каждые 30 календарных дней+ 10% от от стоимости материалов и оборудования</a:t>
                      </a: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7065247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2" name="object 2">
            <a:extLst>
              <a:ext uri="{FF2B5EF4-FFF2-40B4-BE49-F238E27FC236}">
                <a16:creationId xmlns:a16="http://schemas.microsoft.com/office/drawing/2014/main" id="{BC1DDBC6-EDC2-15B1-5A59-CF909446254A}"/>
              </a:ext>
            </a:extLst>
          </p:cNvPr>
          <p:cNvSpPr txBox="1"/>
          <p:nvPr/>
        </p:nvSpPr>
        <p:spPr>
          <a:xfrm>
            <a:off x="890494" y="735655"/>
            <a:ext cx="3923103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489075">
              <a:lnSpc>
                <a:spcPct val="100000"/>
              </a:lnSpc>
            </a:pPr>
            <a:r>
              <a:rPr lang="ru-RU" sz="1800" b="1" dirty="0">
                <a:solidFill>
                  <a:srgbClr val="7F7F7F"/>
                </a:solidFill>
                <a:latin typeface="Calibri"/>
                <a:cs typeface="Calibri"/>
              </a:rPr>
              <a:t>Затраты на ремонт</a:t>
            </a:r>
            <a:endParaRPr sz="1800" dirty="0">
              <a:latin typeface="Calibri"/>
              <a:cs typeface="Calibri"/>
            </a:endParaRPr>
          </a:p>
        </p:txBody>
      </p:sp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5B0DD206-ED5A-6C94-BA7A-D2E69BD7D04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2521" y="4698878"/>
            <a:ext cx="5790012" cy="2842370"/>
          </a:xfrm>
          <a:prstGeom prst="rect">
            <a:avLst/>
          </a:prstGeom>
        </p:spPr>
      </p:pic>
      <p:sp>
        <p:nvSpPr>
          <p:cNvPr id="35" name="object 7">
            <a:extLst>
              <a:ext uri="{FF2B5EF4-FFF2-40B4-BE49-F238E27FC236}">
                <a16:creationId xmlns:a16="http://schemas.microsoft.com/office/drawing/2014/main" id="{B71AD81E-20B1-5822-B951-EE8A1ABE3FDE}"/>
              </a:ext>
            </a:extLst>
          </p:cNvPr>
          <p:cNvSpPr txBox="1"/>
          <p:nvPr/>
        </p:nvSpPr>
        <p:spPr>
          <a:xfrm>
            <a:off x="432329" y="1973323"/>
            <a:ext cx="4449125" cy="15881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lang="ru-RU" sz="2400" b="1" dirty="0">
                <a:solidFill>
                  <a:schemeClr val="bg1"/>
                </a:solidFill>
                <a:latin typeface="Calibri"/>
                <a:cs typeface="Calibri"/>
              </a:rPr>
              <a:t>Дизайн- проект </a:t>
            </a:r>
            <a:endParaRPr sz="24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12000"/>
              </a:lnSpc>
            </a:pPr>
            <a:r>
              <a:rPr lang="ru-RU" sz="2400" dirty="0">
                <a:solidFill>
                  <a:schemeClr val="bg1"/>
                </a:solidFill>
                <a:latin typeface="Calibri"/>
                <a:cs typeface="Calibri"/>
              </a:rPr>
              <a:t> Это 3 % затрат</a:t>
            </a:r>
          </a:p>
          <a:p>
            <a:pPr marL="12700" marR="5080">
              <a:lnSpc>
                <a:spcPct val="112000"/>
              </a:lnSpc>
            </a:pPr>
            <a:r>
              <a:rPr lang="ru-RU" sz="2400" b="1" dirty="0">
                <a:solidFill>
                  <a:schemeClr val="bg1"/>
                </a:solidFill>
                <a:latin typeface="Calibri"/>
                <a:cs typeface="Calibri"/>
              </a:rPr>
              <a:t>Авторский надзор</a:t>
            </a:r>
          </a:p>
          <a:p>
            <a:pPr marL="12700" marR="5080">
              <a:lnSpc>
                <a:spcPct val="112000"/>
              </a:lnSpc>
            </a:pPr>
            <a:r>
              <a:rPr lang="ru-RU" sz="2400" dirty="0">
                <a:solidFill>
                  <a:schemeClr val="bg1"/>
                </a:solidFill>
                <a:latin typeface="Calibri"/>
                <a:cs typeface="Calibri"/>
              </a:rPr>
              <a:t>Это 1 </a:t>
            </a:r>
            <a:r>
              <a:rPr lang="en-US" sz="2400" dirty="0">
                <a:solidFill>
                  <a:schemeClr val="bg1"/>
                </a:solidFill>
                <a:latin typeface="Calibri"/>
                <a:cs typeface="Calibri"/>
              </a:rPr>
              <a:t>% </a:t>
            </a:r>
            <a:r>
              <a:rPr lang="ru-RU" sz="2400" dirty="0">
                <a:solidFill>
                  <a:schemeClr val="bg1"/>
                </a:solidFill>
                <a:latin typeface="Calibri"/>
                <a:cs typeface="Calibri"/>
              </a:rPr>
              <a:t>затрат</a:t>
            </a:r>
            <a:r>
              <a:rPr sz="2400" dirty="0">
                <a:solidFill>
                  <a:schemeClr val="bg1"/>
                </a:solidFill>
                <a:latin typeface="Calibri"/>
                <a:cs typeface="Calibri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9865617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2" name="object 2">
            <a:extLst>
              <a:ext uri="{FF2B5EF4-FFF2-40B4-BE49-F238E27FC236}">
                <a16:creationId xmlns:a16="http://schemas.microsoft.com/office/drawing/2014/main" id="{BC1DDBC6-EDC2-15B1-5A59-CF909446254A}"/>
              </a:ext>
            </a:extLst>
          </p:cNvPr>
          <p:cNvSpPr txBox="1"/>
          <p:nvPr/>
        </p:nvSpPr>
        <p:spPr>
          <a:xfrm>
            <a:off x="432329" y="465068"/>
            <a:ext cx="5868643" cy="9797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489075">
              <a:lnSpc>
                <a:spcPct val="100000"/>
              </a:lnSpc>
            </a:pPr>
            <a:r>
              <a:rPr sz="1800" b="1" dirty="0">
                <a:solidFill>
                  <a:srgbClr val="7F7F7F"/>
                </a:solidFill>
                <a:latin typeface="Calibri"/>
                <a:cs typeface="Calibri"/>
              </a:rPr>
              <a:t>На чем можно сэкономить?</a:t>
            </a:r>
            <a:endParaRPr sz="1800" dirty="0">
              <a:latin typeface="Calibri"/>
              <a:cs typeface="Calibri"/>
            </a:endParaRPr>
          </a:p>
          <a:p>
            <a:pPr marL="19050">
              <a:lnSpc>
                <a:spcPct val="100000"/>
              </a:lnSpc>
              <a:spcBef>
                <a:spcPts val="865"/>
              </a:spcBef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ОТДЕЛОЧНЫЕ МАТЕРИАЛЫ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120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Они могут стоить очень по-разному. Плитка может быть Итальянской, а есть и Рос-сийская, которая сейчас тоже неплоха.</a:t>
            </a:r>
          </a:p>
        </p:txBody>
      </p:sp>
      <p:sp>
        <p:nvSpPr>
          <p:cNvPr id="3" name="object 3">
            <a:extLst>
              <a:ext uri="{FF2B5EF4-FFF2-40B4-BE49-F238E27FC236}">
                <a16:creationId xmlns:a16="http://schemas.microsoft.com/office/drawing/2014/main" id="{FB8B8209-43F3-A1F3-8700-56F0DD51E042}"/>
              </a:ext>
            </a:extLst>
          </p:cNvPr>
          <p:cNvSpPr txBox="1"/>
          <p:nvPr/>
        </p:nvSpPr>
        <p:spPr>
          <a:xfrm>
            <a:off x="210079" y="833367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9C819327-1540-557A-942C-ABD9ACF98094}"/>
              </a:ext>
            </a:extLst>
          </p:cNvPr>
          <p:cNvSpPr txBox="1"/>
          <p:nvPr/>
        </p:nvSpPr>
        <p:spPr>
          <a:xfrm>
            <a:off x="210079" y="1595028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0CF1F3E8-2EA4-6E4E-A21C-E4F72F42620E}"/>
              </a:ext>
            </a:extLst>
          </p:cNvPr>
          <p:cNvSpPr txBox="1"/>
          <p:nvPr/>
        </p:nvSpPr>
        <p:spPr>
          <a:xfrm>
            <a:off x="438679" y="1592323"/>
            <a:ext cx="3681499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НАТЯЖНЫЕ ПОТОЛКИ ВМЕСТО ПОТОЛКОВ ГКЛ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6" name="object 6">
            <a:extLst>
              <a:ext uri="{FF2B5EF4-FFF2-40B4-BE49-F238E27FC236}">
                <a16:creationId xmlns:a16="http://schemas.microsoft.com/office/drawing/2014/main" id="{143345E2-0999-D537-1A62-606640719BF1}"/>
              </a:ext>
            </a:extLst>
          </p:cNvPr>
          <p:cNvSpPr txBox="1"/>
          <p:nvPr/>
        </p:nvSpPr>
        <p:spPr>
          <a:xfrm>
            <a:off x="210079" y="1984347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7" name="object 7">
            <a:extLst>
              <a:ext uri="{FF2B5EF4-FFF2-40B4-BE49-F238E27FC236}">
                <a16:creationId xmlns:a16="http://schemas.microsoft.com/office/drawing/2014/main" id="{2058BC52-AFB7-E4EE-B5C4-E98C11018C87}"/>
              </a:ext>
            </a:extLst>
          </p:cNvPr>
          <p:cNvSpPr txBox="1"/>
          <p:nvPr/>
        </p:nvSpPr>
        <p:spPr>
          <a:xfrm>
            <a:off x="432329" y="1973323"/>
            <a:ext cx="5978739" cy="5873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ОТДЕЛЬНО СТОЯЩАЯ МЕБЕЛЬ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120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Ее всегда можно заменить впоследствии, если окажется некачественная или когда будут средства на что-то, что Вам больше нравится.</a:t>
            </a:r>
          </a:p>
        </p:txBody>
      </p:sp>
      <p:sp>
        <p:nvSpPr>
          <p:cNvPr id="8" name="object 8">
            <a:extLst>
              <a:ext uri="{FF2B5EF4-FFF2-40B4-BE49-F238E27FC236}">
                <a16:creationId xmlns:a16="http://schemas.microsoft.com/office/drawing/2014/main" id="{053CB07E-C2EE-C42F-3162-894DF6211368}"/>
              </a:ext>
            </a:extLst>
          </p:cNvPr>
          <p:cNvSpPr txBox="1"/>
          <p:nvPr/>
        </p:nvSpPr>
        <p:spPr>
          <a:xfrm>
            <a:off x="210079" y="2640872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0" name="object 9">
            <a:extLst>
              <a:ext uri="{FF2B5EF4-FFF2-40B4-BE49-F238E27FC236}">
                <a16:creationId xmlns:a16="http://schemas.microsoft.com/office/drawing/2014/main" id="{0B6B846B-DE76-F5DD-9D95-8CBC993ED74D}"/>
              </a:ext>
            </a:extLst>
          </p:cNvPr>
          <p:cNvSpPr txBox="1"/>
          <p:nvPr/>
        </p:nvSpPr>
        <p:spPr>
          <a:xfrm>
            <a:off x="438679" y="2638166"/>
            <a:ext cx="1529970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ТЕКСТИЛЬ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21" name="object 10">
            <a:extLst>
              <a:ext uri="{FF2B5EF4-FFF2-40B4-BE49-F238E27FC236}">
                <a16:creationId xmlns:a16="http://schemas.microsoft.com/office/drawing/2014/main" id="{433F0E05-F4C6-A99E-DF59-A3A5797374AD}"/>
              </a:ext>
            </a:extLst>
          </p:cNvPr>
          <p:cNvSpPr txBox="1"/>
          <p:nvPr/>
        </p:nvSpPr>
        <p:spPr>
          <a:xfrm>
            <a:off x="210079" y="3021872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2" name="object 11">
            <a:extLst>
              <a:ext uri="{FF2B5EF4-FFF2-40B4-BE49-F238E27FC236}">
                <a16:creationId xmlns:a16="http://schemas.microsoft.com/office/drawing/2014/main" id="{DCA09546-2C80-3A6B-B2B1-5A1BDC28F872}"/>
              </a:ext>
            </a:extLst>
          </p:cNvPr>
          <p:cNvSpPr txBox="1"/>
          <p:nvPr/>
        </p:nvSpPr>
        <p:spPr>
          <a:xfrm>
            <a:off x="432329" y="3019166"/>
            <a:ext cx="5717924" cy="80932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НАПОЛНЕНИЕ ГАРДЕРОБНЫХ И КЛАДОВЫХ</a:t>
            </a:r>
            <a:endParaRPr sz="120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14599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Тут главное - функциональность. Фурнитура должна быть качественной, чтобы, на-пример, не сломались полозья выдвижных ящиков, но на материале и отделке можно сэкономить.</a:t>
            </a:r>
            <a:endParaRPr sz="120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23" name="object 12">
            <a:extLst>
              <a:ext uri="{FF2B5EF4-FFF2-40B4-BE49-F238E27FC236}">
                <a16:creationId xmlns:a16="http://schemas.microsoft.com/office/drawing/2014/main" id="{B237679C-E9F0-C201-4718-D686B309340E}"/>
              </a:ext>
            </a:extLst>
          </p:cNvPr>
          <p:cNvSpPr txBox="1"/>
          <p:nvPr/>
        </p:nvSpPr>
        <p:spPr>
          <a:xfrm>
            <a:off x="210079" y="3916553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4" name="object 13">
            <a:extLst>
              <a:ext uri="{FF2B5EF4-FFF2-40B4-BE49-F238E27FC236}">
                <a16:creationId xmlns:a16="http://schemas.microsoft.com/office/drawing/2014/main" id="{549A3300-A5B2-360E-C862-3FED75C6B46B}"/>
              </a:ext>
            </a:extLst>
          </p:cNvPr>
          <p:cNvSpPr txBox="1"/>
          <p:nvPr/>
        </p:nvSpPr>
        <p:spPr>
          <a:xfrm>
            <a:off x="432329" y="3913847"/>
            <a:ext cx="5534823" cy="38215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СКРЫТЫЕ ЗА МЕБЕЛЬЮ РОЗЕТКИ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Можно взять качественные, но не очень эстетичные.</a:t>
            </a:r>
          </a:p>
        </p:txBody>
      </p:sp>
      <p:sp>
        <p:nvSpPr>
          <p:cNvPr id="25" name="object 14">
            <a:extLst>
              <a:ext uri="{FF2B5EF4-FFF2-40B4-BE49-F238E27FC236}">
                <a16:creationId xmlns:a16="http://schemas.microsoft.com/office/drawing/2014/main" id="{52A8BC00-8C6A-3767-F281-93F9C95288BE}"/>
              </a:ext>
            </a:extLst>
          </p:cNvPr>
          <p:cNvSpPr txBox="1"/>
          <p:nvPr/>
        </p:nvSpPr>
        <p:spPr>
          <a:xfrm>
            <a:off x="1123399" y="4460012"/>
            <a:ext cx="4843753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dirty="0">
                <a:solidFill>
                  <a:srgbClr val="7F7F7F"/>
                </a:solidFill>
                <a:latin typeface="Calibri"/>
                <a:cs typeface="Calibri"/>
              </a:rPr>
              <a:t>На чем категорически нельзя экономить!</a:t>
            </a:r>
            <a:endParaRPr sz="1800" dirty="0">
              <a:latin typeface="Calibri"/>
              <a:cs typeface="Calibri"/>
            </a:endParaRPr>
          </a:p>
        </p:txBody>
      </p:sp>
      <p:sp>
        <p:nvSpPr>
          <p:cNvPr id="26" name="object 15">
            <a:extLst>
              <a:ext uri="{FF2B5EF4-FFF2-40B4-BE49-F238E27FC236}">
                <a16:creationId xmlns:a16="http://schemas.microsoft.com/office/drawing/2014/main" id="{7DF61D50-F8F9-6413-D527-9CBB1837F60A}"/>
              </a:ext>
            </a:extLst>
          </p:cNvPr>
          <p:cNvSpPr txBox="1"/>
          <p:nvPr/>
        </p:nvSpPr>
        <p:spPr>
          <a:xfrm>
            <a:off x="210079" y="4886594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7" name="object 16">
            <a:extLst>
              <a:ext uri="{FF2B5EF4-FFF2-40B4-BE49-F238E27FC236}">
                <a16:creationId xmlns:a16="http://schemas.microsoft.com/office/drawing/2014/main" id="{EDB15EC6-997F-328E-6691-1BD5BA7E6F3E}"/>
              </a:ext>
            </a:extLst>
          </p:cNvPr>
          <p:cNvSpPr txBox="1"/>
          <p:nvPr/>
        </p:nvSpPr>
        <p:spPr>
          <a:xfrm>
            <a:off x="432330" y="4883876"/>
            <a:ext cx="5806824" cy="20977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НА ВСЕМ, ЧТО СВЯЗАНО С ИНЖЕНЕРНЫМИ СЕТЯМИ ДОМА: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042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К этому относится сантехника, розетки и выключатели, трубы и проводка, радиато-</a:t>
            </a:r>
            <a:r>
              <a:rPr sz="1200" spc="-5" dirty="0">
                <a:solidFill>
                  <a:schemeClr val="bg1"/>
                </a:solidFill>
                <a:latin typeface="Calibri"/>
                <a:cs typeface="Calibri"/>
              </a:rPr>
              <a:t>р</a:t>
            </a: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ы; Некачественные трубы могут лопнуть и затопить Ваш дом и Ваших соседей. То же самое может натворить некачественная сантехника (например, дешевый смеси-тель или радиатор).</a:t>
            </a:r>
          </a:p>
          <a:p>
            <a:pPr marL="12700" marR="815975">
              <a:lnSpc>
                <a:spcPct val="1042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Некачественная электрика может стать причиной пожара или поражения человека электрическим током.</a:t>
            </a:r>
          </a:p>
          <a:p>
            <a:pPr marL="12700" marR="83820">
              <a:lnSpc>
                <a:spcPct val="1042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То же касается и специалистов, которые будут монтировать все инженерные си-стемы. Как правило, если один человек является и маляром и сантехником - в чем-то его мастерство даст сбой. Инженерными сетями должны заниматься узкона-правленные специалисты.</a:t>
            </a:r>
          </a:p>
        </p:txBody>
      </p:sp>
      <p:sp>
        <p:nvSpPr>
          <p:cNvPr id="28" name="object 17">
            <a:extLst>
              <a:ext uri="{FF2B5EF4-FFF2-40B4-BE49-F238E27FC236}">
                <a16:creationId xmlns:a16="http://schemas.microsoft.com/office/drawing/2014/main" id="{0BD5CD97-2001-B6D7-A25F-B9AA1B530FBC}"/>
              </a:ext>
            </a:extLst>
          </p:cNvPr>
          <p:cNvSpPr txBox="1"/>
          <p:nvPr/>
        </p:nvSpPr>
        <p:spPr>
          <a:xfrm>
            <a:off x="210079" y="7140322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9" name="object 18">
            <a:extLst>
              <a:ext uri="{FF2B5EF4-FFF2-40B4-BE49-F238E27FC236}">
                <a16:creationId xmlns:a16="http://schemas.microsoft.com/office/drawing/2014/main" id="{5970F5A1-7C62-9F01-273B-E46E1EF01427}"/>
              </a:ext>
            </a:extLst>
          </p:cNvPr>
          <p:cNvSpPr txBox="1"/>
          <p:nvPr/>
        </p:nvSpPr>
        <p:spPr>
          <a:xfrm>
            <a:off x="432329" y="7137617"/>
            <a:ext cx="5868643" cy="7493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НАПОЛЬНЫЕ ПОКРЫТИЯ - ПАРКЕТ/ЛАМИНАТ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042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Как правило, самые дешевые представители этих материалов быстро приходят в негодность - замки ломаются, поверхности стираются или вздуваются от мытья. Пе-рекладывать потом будет сложно, т.к. нужно будет полностью освобождать поме-щения.</a:t>
            </a:r>
          </a:p>
        </p:txBody>
      </p:sp>
      <p:sp>
        <p:nvSpPr>
          <p:cNvPr id="30" name="object 19">
            <a:extLst>
              <a:ext uri="{FF2B5EF4-FFF2-40B4-BE49-F238E27FC236}">
                <a16:creationId xmlns:a16="http://schemas.microsoft.com/office/drawing/2014/main" id="{CD59F29A-81AE-BCEA-4281-4DE7B741B233}"/>
              </a:ext>
            </a:extLst>
          </p:cNvPr>
          <p:cNvSpPr txBox="1"/>
          <p:nvPr/>
        </p:nvSpPr>
        <p:spPr>
          <a:xfrm>
            <a:off x="210079" y="8035895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31" name="object 20">
            <a:extLst>
              <a:ext uri="{FF2B5EF4-FFF2-40B4-BE49-F238E27FC236}">
                <a16:creationId xmlns:a16="http://schemas.microsoft.com/office/drawing/2014/main" id="{3438A6B6-A6E8-A669-7854-A39B8309C203}"/>
              </a:ext>
            </a:extLst>
          </p:cNvPr>
          <p:cNvSpPr txBox="1"/>
          <p:nvPr/>
        </p:nvSpPr>
        <p:spPr>
          <a:xfrm>
            <a:off x="432329" y="8033190"/>
            <a:ext cx="5856868" cy="558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ВСТРОЕННАЯ МЕБЕЛЬ, ОСОБЕННО КУХНЯ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042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Кухня - это в любом случае недешевое приобретение и заменить ее в случае, если она окажется неудобной или некачественной будет и затратно и проблема-тично.</a:t>
            </a:r>
          </a:p>
        </p:txBody>
      </p:sp>
      <p:sp>
        <p:nvSpPr>
          <p:cNvPr id="32" name="object 21">
            <a:extLst>
              <a:ext uri="{FF2B5EF4-FFF2-40B4-BE49-F238E27FC236}">
                <a16:creationId xmlns:a16="http://schemas.microsoft.com/office/drawing/2014/main" id="{420B5E43-2386-86B5-BA4B-CC48D6C22EEB}"/>
              </a:ext>
            </a:extLst>
          </p:cNvPr>
          <p:cNvSpPr txBox="1"/>
          <p:nvPr/>
        </p:nvSpPr>
        <p:spPr>
          <a:xfrm>
            <a:off x="548019" y="8750509"/>
            <a:ext cx="5575446" cy="5688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algn="ctr">
              <a:lnSpc>
                <a:spcPct val="104200"/>
              </a:lnSpc>
            </a:pPr>
            <a:r>
              <a:rPr sz="1200" b="1" i="1" dirty="0">
                <a:latin typeface="Calibri"/>
                <a:cs typeface="Calibri"/>
              </a:rPr>
              <a:t>Мы не призываем брать только самое дорогое, но к экономии необходимо под-</a:t>
            </a:r>
            <a:r>
              <a:rPr sz="1200" b="1" i="1" spc="5" dirty="0">
                <a:latin typeface="Calibri"/>
                <a:cs typeface="Calibri"/>
              </a:rPr>
              <a:t>х</a:t>
            </a:r>
            <a:r>
              <a:rPr sz="1200" b="1" i="1" dirty="0">
                <a:latin typeface="Calibri"/>
                <a:cs typeface="Calibri"/>
              </a:rPr>
              <a:t>одить разумно. Качествен</a:t>
            </a:r>
            <a:r>
              <a:rPr sz="1200" b="1" i="1" spc="-5" dirty="0">
                <a:latin typeface="Calibri"/>
                <a:cs typeface="Calibri"/>
              </a:rPr>
              <a:t>н</a:t>
            </a:r>
            <a:r>
              <a:rPr sz="1200" b="1" i="1" dirty="0">
                <a:latin typeface="Calibri"/>
                <a:cs typeface="Calibri"/>
              </a:rPr>
              <a:t>ые тов</a:t>
            </a:r>
            <a:r>
              <a:rPr sz="1200" b="1" i="1" spc="-5" dirty="0">
                <a:latin typeface="Calibri"/>
                <a:cs typeface="Calibri"/>
              </a:rPr>
              <a:t>а</a:t>
            </a:r>
            <a:r>
              <a:rPr sz="1200" b="1" i="1" dirty="0">
                <a:latin typeface="Calibri"/>
                <a:cs typeface="Calibri"/>
              </a:rPr>
              <a:t>ры, как</a:t>
            </a:r>
            <a:r>
              <a:rPr sz="1200" b="1" i="1" spc="-5" dirty="0">
                <a:latin typeface="Calibri"/>
                <a:cs typeface="Calibri"/>
              </a:rPr>
              <a:t> </a:t>
            </a:r>
            <a:r>
              <a:rPr sz="1200" b="1" i="1" dirty="0">
                <a:latin typeface="Calibri"/>
                <a:cs typeface="Calibri"/>
              </a:rPr>
              <a:t>правило, не принадлежат к </a:t>
            </a:r>
            <a:r>
              <a:rPr sz="1200" b="1" i="1" spc="-5" dirty="0">
                <a:latin typeface="Calibri"/>
                <a:cs typeface="Calibri"/>
              </a:rPr>
              <a:t>с</a:t>
            </a:r>
            <a:r>
              <a:rPr sz="1200" b="1" i="1" dirty="0">
                <a:latin typeface="Calibri"/>
                <a:cs typeface="Calibri"/>
              </a:rPr>
              <a:t>амому д</a:t>
            </a:r>
            <a:r>
              <a:rPr sz="1200" b="1" i="1" spc="-5" dirty="0">
                <a:latin typeface="Calibri"/>
                <a:cs typeface="Calibri"/>
              </a:rPr>
              <a:t>ешевому сегмент</a:t>
            </a:r>
            <a:r>
              <a:rPr sz="1200" b="1" i="1" dirty="0">
                <a:latin typeface="Calibri"/>
                <a:cs typeface="Calibri"/>
              </a:rPr>
              <a:t>у</a:t>
            </a:r>
            <a:r>
              <a:rPr sz="1200" b="1" i="1" spc="-5" dirty="0">
                <a:latin typeface="Calibri"/>
                <a:cs typeface="Calibri"/>
              </a:rPr>
              <a:t> стоимости.</a:t>
            </a:r>
            <a:endParaRPr sz="12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0961297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8" name="object 2">
            <a:extLst>
              <a:ext uri="{FF2B5EF4-FFF2-40B4-BE49-F238E27FC236}">
                <a16:creationId xmlns:a16="http://schemas.microsoft.com/office/drawing/2014/main" id="{09106986-3911-372A-0E54-16450CB79D8C}"/>
              </a:ext>
            </a:extLst>
          </p:cNvPr>
          <p:cNvSpPr txBox="1"/>
          <p:nvPr/>
        </p:nvSpPr>
        <p:spPr>
          <a:xfrm>
            <a:off x="570595" y="2423011"/>
            <a:ext cx="5711871" cy="710963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3335">
              <a:lnSpc>
                <a:spcPct val="100000"/>
              </a:lnSpc>
            </a:pPr>
            <a:r>
              <a:rPr sz="1400" b="1" dirty="0" err="1">
                <a:solidFill>
                  <a:schemeClr val="bg1"/>
                </a:solidFill>
                <a:latin typeface="Calibri"/>
                <a:cs typeface="Calibri"/>
              </a:rPr>
              <a:t>Важно</a:t>
            </a:r>
            <a:r>
              <a:rPr sz="1400" b="1" dirty="0">
                <a:solidFill>
                  <a:schemeClr val="bg1"/>
                </a:solidFill>
                <a:latin typeface="Calibri"/>
                <a:cs typeface="Calibri"/>
              </a:rPr>
              <a:t> для наших клиентов — важно для нас:</a:t>
            </a:r>
            <a:endParaRPr sz="1400" dirty="0">
              <a:solidFill>
                <a:schemeClr val="bg1"/>
              </a:solidFill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Эксклюзивный и авторский дизайн проект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4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119380" indent="-106045">
              <a:lnSpc>
                <a:spcPct val="100000"/>
              </a:lnSpc>
              <a:buFont typeface="Calibri"/>
              <a:buChar char="-"/>
              <a:tabLst>
                <a:tab pos="120014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Экспертность  в индивидуальных Дизайн решениях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Индивидуальный подход к каждому клиенту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100% экономия вашего времени и сил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Грамотная и проработанная рабочая документация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119380" indent="-106045">
              <a:lnSpc>
                <a:spcPct val="100000"/>
              </a:lnSpc>
              <a:buFont typeface="Calibri"/>
              <a:buChar char="-"/>
              <a:tabLst>
                <a:tab pos="120014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Согласование  всех этапов проекта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Комплектация проектов с выгодными условиями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Авторское сопровождение проектов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Технический надзор за проектом</a:t>
            </a:r>
          </a:p>
          <a:p>
            <a:pPr>
              <a:lnSpc>
                <a:spcPct val="100000"/>
              </a:lnSpc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90170" indent="-74295">
              <a:lnSpc>
                <a:spcPct val="100000"/>
              </a:lnSpc>
              <a:buFont typeface="Calibri"/>
              <a:buChar char="-"/>
              <a:tabLst>
                <a:tab pos="90805" algn="l"/>
              </a:tabLst>
            </a:pPr>
            <a:r>
              <a:rPr sz="1400" dirty="0" err="1">
                <a:solidFill>
                  <a:schemeClr val="bg1"/>
                </a:solidFill>
                <a:latin typeface="Calibri"/>
                <a:cs typeface="Calibri"/>
              </a:rPr>
              <a:t>Больше</a:t>
            </a: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 1</a:t>
            </a:r>
            <a:r>
              <a:rPr lang="ru-RU" sz="1400" dirty="0">
                <a:solidFill>
                  <a:schemeClr val="bg1"/>
                </a:solidFill>
                <a:latin typeface="Calibri"/>
                <a:cs typeface="Calibri"/>
              </a:rPr>
              <a:t>8</a:t>
            </a: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 лет о</a:t>
            </a:r>
            <a:r>
              <a:rPr sz="1400" spc="-5" dirty="0">
                <a:solidFill>
                  <a:schemeClr val="bg1"/>
                </a:solidFill>
                <a:latin typeface="Calibri"/>
                <a:cs typeface="Calibri"/>
              </a:rPr>
              <a:t>п</a:t>
            </a: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ыта работы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8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6995" indent="-74295">
              <a:lnSpc>
                <a:spcPct val="100000"/>
              </a:lnSpc>
              <a:buFont typeface="Calibri"/>
              <a:buChar char="-"/>
              <a:tabLst>
                <a:tab pos="87630" algn="l"/>
              </a:tabLst>
            </a:pPr>
            <a:r>
              <a:rPr sz="1400" dirty="0" err="1">
                <a:solidFill>
                  <a:schemeClr val="bg1"/>
                </a:solidFill>
                <a:latin typeface="Calibri"/>
                <a:cs typeface="Calibri"/>
              </a:rPr>
              <a:t>Больше</a:t>
            </a:r>
            <a:r>
              <a:rPr sz="1400" spc="-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ru-RU" sz="1400" spc="-5" dirty="0">
                <a:solidFill>
                  <a:schemeClr val="bg1"/>
                </a:solidFill>
                <a:latin typeface="Calibri"/>
                <a:cs typeface="Calibri"/>
              </a:rPr>
              <a:t>12</a:t>
            </a: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000 м2 реализованных проектов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53FB9C30-BEA1-B94C-EEED-0E5D81D8DC54}"/>
              </a:ext>
            </a:extLst>
          </p:cNvPr>
          <p:cNvSpPr txBox="1"/>
          <p:nvPr/>
        </p:nvSpPr>
        <p:spPr>
          <a:xfrm>
            <a:off x="1545522" y="1906319"/>
            <a:ext cx="4414214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 нами удобно работать: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315F94AC-40C6-7D86-FBEA-2EF8DDE3BA3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7418" y="509908"/>
            <a:ext cx="1534978" cy="1532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999599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2" name="object 2">
            <a:extLst>
              <a:ext uri="{FF2B5EF4-FFF2-40B4-BE49-F238E27FC236}">
                <a16:creationId xmlns:a16="http://schemas.microsoft.com/office/drawing/2014/main" id="{55844F5B-8DE2-8E4A-1302-2CFB723B16A0}"/>
              </a:ext>
            </a:extLst>
          </p:cNvPr>
          <p:cNvSpPr txBox="1"/>
          <p:nvPr/>
        </p:nvSpPr>
        <p:spPr>
          <a:xfrm>
            <a:off x="2129948" y="2091139"/>
            <a:ext cx="2364740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dirty="0">
                <a:solidFill>
                  <a:schemeClr val="bg1"/>
                </a:solidFill>
                <a:latin typeface="Calibri"/>
                <a:cs typeface="Calibri"/>
              </a:rPr>
              <a:t>Начало сотрудничества</a:t>
            </a:r>
            <a:endParaRPr sz="18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3" name="object 3">
            <a:extLst>
              <a:ext uri="{FF2B5EF4-FFF2-40B4-BE49-F238E27FC236}">
                <a16:creationId xmlns:a16="http://schemas.microsoft.com/office/drawing/2014/main" id="{FC669673-812F-E28A-8E72-55E5C10B60B9}"/>
              </a:ext>
            </a:extLst>
          </p:cNvPr>
          <p:cNvSpPr txBox="1"/>
          <p:nvPr/>
        </p:nvSpPr>
        <p:spPr>
          <a:xfrm>
            <a:off x="1814725" y="2484700"/>
            <a:ext cx="189230" cy="11951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200" dirty="0">
                <a:solidFill>
                  <a:schemeClr val="bg1"/>
                </a:solidFill>
                <a:latin typeface="Calibri"/>
                <a:cs typeface="Calibri"/>
              </a:rPr>
              <a:t>1</a:t>
            </a:r>
            <a:endParaRPr sz="2200">
              <a:solidFill>
                <a:schemeClr val="bg1"/>
              </a:solidFill>
              <a:latin typeface="Calibri"/>
              <a:cs typeface="Calibri"/>
            </a:endParaRPr>
          </a:p>
          <a:p>
            <a:pPr marL="33655">
              <a:lnSpc>
                <a:spcPct val="100000"/>
              </a:lnSpc>
              <a:spcBef>
                <a:spcPts val="650"/>
              </a:spcBef>
            </a:pPr>
            <a:r>
              <a:rPr sz="2200" dirty="0">
                <a:solidFill>
                  <a:schemeClr val="bg1"/>
                </a:solidFill>
                <a:latin typeface="Calibri"/>
                <a:cs typeface="Calibri"/>
              </a:rPr>
              <a:t>2</a:t>
            </a:r>
            <a:endParaRPr sz="2200">
              <a:solidFill>
                <a:schemeClr val="bg1"/>
              </a:solidFill>
              <a:latin typeface="Calibri"/>
              <a:cs typeface="Calibri"/>
            </a:endParaRPr>
          </a:p>
          <a:p>
            <a:pPr marL="34290">
              <a:lnSpc>
                <a:spcPct val="100000"/>
              </a:lnSpc>
              <a:spcBef>
                <a:spcPts val="695"/>
              </a:spcBef>
            </a:pPr>
            <a:r>
              <a:rPr sz="2200" dirty="0">
                <a:solidFill>
                  <a:schemeClr val="bg1"/>
                </a:solidFill>
                <a:latin typeface="Calibri"/>
                <a:cs typeface="Calibri"/>
              </a:rPr>
              <a:t>3</a:t>
            </a:r>
            <a:endParaRPr sz="220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FFB254DC-32B9-BF46-D859-E8F40183CACC}"/>
              </a:ext>
            </a:extLst>
          </p:cNvPr>
          <p:cNvSpPr txBox="1"/>
          <p:nvPr/>
        </p:nvSpPr>
        <p:spPr>
          <a:xfrm>
            <a:off x="2390988" y="3021732"/>
            <a:ext cx="1350010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Вы вносите аванс</a:t>
            </a:r>
            <a:endParaRPr sz="140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DB3133D1-B3AB-C535-9ED6-5C9FD114086E}"/>
              </a:ext>
            </a:extLst>
          </p:cNvPr>
          <p:cNvSpPr txBox="1"/>
          <p:nvPr/>
        </p:nvSpPr>
        <p:spPr>
          <a:xfrm>
            <a:off x="2374795" y="3414670"/>
            <a:ext cx="2339340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Дизайнер приступает к работе</a:t>
            </a:r>
            <a:endParaRPr sz="140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6" name="object 6">
            <a:extLst>
              <a:ext uri="{FF2B5EF4-FFF2-40B4-BE49-F238E27FC236}">
                <a16:creationId xmlns:a16="http://schemas.microsoft.com/office/drawing/2014/main" id="{D63FBC25-2862-F8CE-54C5-B5D0DF5D1B1A}"/>
              </a:ext>
            </a:extLst>
          </p:cNvPr>
          <p:cNvSpPr txBox="1"/>
          <p:nvPr/>
        </p:nvSpPr>
        <p:spPr>
          <a:xfrm>
            <a:off x="2400195" y="2541964"/>
            <a:ext cx="153479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Заключаем договор</a:t>
            </a:r>
            <a:endParaRPr sz="140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7" name="object 7">
            <a:extLst>
              <a:ext uri="{FF2B5EF4-FFF2-40B4-BE49-F238E27FC236}">
                <a16:creationId xmlns:a16="http://schemas.microsoft.com/office/drawing/2014/main" id="{1A156F91-2A90-D329-9FB9-59DAD3823857}"/>
              </a:ext>
            </a:extLst>
          </p:cNvPr>
          <p:cNvSpPr txBox="1"/>
          <p:nvPr/>
        </p:nvSpPr>
        <p:spPr>
          <a:xfrm>
            <a:off x="1506835" y="3873743"/>
            <a:ext cx="3716420" cy="2305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400" b="1" dirty="0">
                <a:solidFill>
                  <a:schemeClr val="bg1"/>
                </a:solidFill>
                <a:latin typeface="Calibri"/>
                <a:cs typeface="Calibri"/>
              </a:rPr>
              <a:t>Полина Чапланова</a:t>
            </a:r>
            <a:endParaRPr sz="1400" dirty="0">
              <a:solidFill>
                <a:schemeClr val="bg1"/>
              </a:solidFill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55"/>
              </a:spcBef>
            </a:pPr>
            <a:r>
              <a:rPr sz="1100" dirty="0">
                <a:solidFill>
                  <a:schemeClr val="bg1"/>
                </a:solidFill>
                <a:latin typeface="Calibri"/>
                <a:cs typeface="Calibri"/>
              </a:rPr>
              <a:t>Руководитель </a:t>
            </a:r>
            <a:r>
              <a:rPr sz="1100" dirty="0" err="1">
                <a:solidFill>
                  <a:schemeClr val="bg1"/>
                </a:solidFill>
                <a:latin typeface="Calibri"/>
                <a:cs typeface="Calibri"/>
              </a:rPr>
              <a:t>студии</a:t>
            </a:r>
            <a:r>
              <a:rPr sz="1100" dirty="0">
                <a:solidFill>
                  <a:schemeClr val="bg1"/>
                </a:solidFill>
                <a:latin typeface="Calibri"/>
                <a:cs typeface="Calibri"/>
              </a:rPr>
              <a:t> POLINA CHAPLANOVA DESIGN</a:t>
            </a:r>
          </a:p>
          <a:p>
            <a:pPr>
              <a:lnSpc>
                <a:spcPct val="100000"/>
              </a:lnSpc>
            </a:pPr>
            <a:endParaRPr sz="11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7"/>
              </a:spcBef>
            </a:pPr>
            <a:endParaRPr sz="9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R="8890" algn="ctr">
              <a:lnSpc>
                <a:spcPct val="100000"/>
              </a:lnSpc>
            </a:pPr>
            <a:r>
              <a:rPr sz="1400" b="1" dirty="0">
                <a:solidFill>
                  <a:schemeClr val="bg1"/>
                </a:solidFill>
                <a:latin typeface="Calibri"/>
                <a:cs typeface="Calibri"/>
              </a:rPr>
              <a:t>Контакты для связи:</a:t>
            </a:r>
            <a:endParaRPr sz="14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R="8890" algn="ctr">
              <a:lnSpc>
                <a:spcPct val="100000"/>
              </a:lnSpc>
              <a:spcBef>
                <a:spcPts val="250"/>
              </a:spcBef>
            </a:pPr>
            <a:r>
              <a:rPr sz="1100" dirty="0">
                <a:solidFill>
                  <a:schemeClr val="bg1"/>
                </a:solidFill>
                <a:latin typeface="Calibri"/>
                <a:cs typeface="Calibri"/>
              </a:rPr>
              <a:t>+7 (903) 792 34 98</a:t>
            </a:r>
          </a:p>
          <a:p>
            <a:pPr marR="10160" algn="ctr">
              <a:lnSpc>
                <a:spcPct val="100000"/>
              </a:lnSpc>
              <a:spcBef>
                <a:spcPts val="175"/>
              </a:spcBef>
            </a:pPr>
            <a:r>
              <a:rPr sz="1100" dirty="0">
                <a:solidFill>
                  <a:schemeClr val="bg1"/>
                </a:solidFill>
                <a:latin typeface="Calibri"/>
                <a:cs typeface="Calibri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polinachaplanova@bk.ru</a:t>
            </a:r>
            <a:endParaRPr sz="1100" dirty="0">
              <a:solidFill>
                <a:schemeClr val="bg1"/>
              </a:solidFill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1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1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R="8255" algn="ctr">
              <a:lnSpc>
                <a:spcPct val="100000"/>
              </a:lnSpc>
              <a:spcBef>
                <a:spcPts val="700"/>
              </a:spcBef>
            </a:pPr>
            <a:r>
              <a:rPr sz="1100" dirty="0">
                <a:solidFill>
                  <a:schemeClr val="bg1"/>
                </a:solidFill>
                <a:latin typeface="Calibri"/>
                <a:cs typeface="Calibri"/>
              </a:rPr>
              <a:t>Соц.сети ВK,Instagram:</a:t>
            </a:r>
          </a:p>
          <a:p>
            <a:pPr marL="734060" marR="743585" algn="ctr">
              <a:lnSpc>
                <a:spcPct val="113300"/>
              </a:lnSpc>
            </a:pPr>
            <a:r>
              <a:rPr sz="1100" dirty="0">
                <a:solidFill>
                  <a:schemeClr val="bg1"/>
                </a:solidFill>
                <a:latin typeface="Calibri"/>
                <a:cs typeface="Calibri"/>
              </a:rPr>
              <a:t>@polina_chaplanova_design Сайт: https:// polinachaplanova.com</a:t>
            </a: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31E06D72-7C87-46C1-E9A3-5A3120718380}"/>
              </a:ext>
            </a:extLst>
          </p:cNvPr>
          <p:cNvSpPr/>
          <p:nvPr/>
        </p:nvSpPr>
        <p:spPr>
          <a:xfrm>
            <a:off x="0" y="8037094"/>
            <a:ext cx="6411146" cy="1149635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A2AF24A-9B19-6041-851E-96195362DC72}"/>
              </a:ext>
            </a:extLst>
          </p:cNvPr>
          <p:cNvSpPr txBox="1"/>
          <p:nvPr/>
        </p:nvSpPr>
        <p:spPr>
          <a:xfrm>
            <a:off x="1138047" y="8373384"/>
            <a:ext cx="431372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POLINA CHAPLANOVA DESIGN</a:t>
            </a:r>
            <a:endParaRPr lang="ru-RU" sz="2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4B550AD5-3E74-36B8-9493-440E04352C6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7418" y="509908"/>
            <a:ext cx="1534978" cy="1532093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3245E3FF-5763-39B9-7B9B-93A0545819A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9795" y="6377905"/>
            <a:ext cx="1405045" cy="1405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8646900"/>
      </p:ext>
    </p:extLst>
  </p:cSld>
  <p:clrMapOvr>
    <a:masterClrMapping/>
  </p:clrMapOvr>
</p:sld>
</file>

<file path=ppt/theme/theme1.xml><?xml version="1.0" encoding="utf-8"?>
<a:theme xmlns:a="http://schemas.openxmlformats.org/drawingml/2006/main" name="Берлин">
  <a:themeElements>
    <a:clrScheme name="Берлин">
      <a:dk1>
        <a:sysClr val="windowText" lastClr="000000"/>
      </a:dk1>
      <a:lt1>
        <a:sysClr val="window" lastClr="FFFFFF"/>
      </a:lt1>
      <a:dk2>
        <a:srgbClr val="1F8094"/>
      </a:dk2>
      <a:lt2>
        <a:srgbClr val="E7E6E6"/>
      </a:lt2>
      <a:accent1>
        <a:srgbClr val="39CDE7"/>
      </a:accent1>
      <a:accent2>
        <a:srgbClr val="60DE72"/>
      </a:accent2>
      <a:accent3>
        <a:srgbClr val="DDCC64"/>
      </a:accent3>
      <a:accent4>
        <a:srgbClr val="F49D50"/>
      </a:accent4>
      <a:accent5>
        <a:srgbClr val="E44951"/>
      </a:accent5>
      <a:accent6>
        <a:srgbClr val="D666F9"/>
      </a:accent6>
      <a:hlink>
        <a:srgbClr val="4BF7ED"/>
      </a:hlink>
      <a:folHlink>
        <a:srgbClr val="95E9F4"/>
      </a:folHlink>
    </a:clrScheme>
    <a:fontScheme name="Берлин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Берлин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92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118000"/>
                <a:satMod val="12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7DC10E3-4FF5-456B-A359-A0F378C1E5FB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Берлин</Template>
  <TotalTime>3926</TotalTime>
  <Words>2574</Words>
  <Application>Microsoft Office PowerPoint</Application>
  <PresentationFormat>Лист A4 (210x297 мм)</PresentationFormat>
  <Paragraphs>424</Paragraphs>
  <Slides>20</Slides>
  <Notes>20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30" baseType="lpstr">
      <vt:lpstr>Arial</vt:lpstr>
      <vt:lpstr>Calibri</vt:lpstr>
      <vt:lpstr>Calibri Light</vt:lpstr>
      <vt:lpstr>Candara Light</vt:lpstr>
      <vt:lpstr>Century Gothic</vt:lpstr>
      <vt:lpstr>Symbol</vt:lpstr>
      <vt:lpstr>Times New Roman</vt:lpstr>
      <vt:lpstr>Trebuchet MS</vt:lpstr>
      <vt:lpstr>wfont_e6d6c1_6ba07fb4480b47deab3588518dfd9220</vt:lpstr>
      <vt:lpstr>Берлин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Распространенные ошибки в Рабочей документации.</dc:title>
  <dc:creator>Полина Чапланова</dc:creator>
  <cp:lastModifiedBy>Полина Чапланова</cp:lastModifiedBy>
  <cp:revision>143</cp:revision>
  <dcterms:created xsi:type="dcterms:W3CDTF">2020-09-07T19:51:05Z</dcterms:created>
  <dcterms:modified xsi:type="dcterms:W3CDTF">2023-07-24T11:33:29Z</dcterms:modified>
</cp:coreProperties>
</file>