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media/image35.jpg" ContentType="image/jpg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9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291" r:id="rId18"/>
    <p:sldId id="302" r:id="rId19"/>
    <p:sldId id="304" r:id="rId20"/>
    <p:sldId id="303" r:id="rId21"/>
    <p:sldId id="259" r:id="rId22"/>
    <p:sldId id="260" r:id="rId23"/>
    <p:sldId id="280" r:id="rId24"/>
    <p:sldId id="293" r:id="rId25"/>
    <p:sldId id="281" r:id="rId26"/>
    <p:sldId id="282" r:id="rId27"/>
    <p:sldId id="283" r:id="rId2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91"/>
            <p14:sldId id="302"/>
            <p14:sldId id="304"/>
            <p14:sldId id="303"/>
            <p14:sldId id="259"/>
            <p14:sldId id="260"/>
            <p14:sldId id="280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95" d="100"/>
          <a:sy n="95" d="100"/>
        </p:scale>
        <p:origin x="2784" y="-21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20023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00260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415452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33244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22.01.2024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7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22.01.24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7" y="5165571"/>
            <a:ext cx="4666322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sz="1452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5693776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5693943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7287" y="6087887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354" y="6118770"/>
            <a:ext cx="3944214" cy="153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04922" y="6387201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374527"/>
              </p:ext>
            </p:extLst>
          </p:nvPr>
        </p:nvGraphicFramePr>
        <p:xfrm>
          <a:off x="208490" y="831906"/>
          <a:ext cx="5897608" cy="37488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8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6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1224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Стоимость этапа за 1 м2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7603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проектирования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Выезд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на объект для выполнения замеров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Создание планировочного решения с расстановкой мебели и  сантехники в плоскости;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7842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ПРОЕКТИРОВАНИЕ ПРОСТРАНСТВА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 потолка и расстановка осветительных приборов без привязки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400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9715"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Объемный эскиз в цвете на помещение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Развертки- схемы с указанием идеи и внешнего вида материала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1450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515">
                <a:tc gridSpan="3">
                  <a:txBody>
                    <a:bodyPr/>
                    <a:lstStyle/>
                    <a:p>
                      <a:pPr marL="2580640" algn="l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2" name="object 3">
            <a:extLst>
              <a:ext uri="{FF2B5EF4-FFF2-40B4-BE49-F238E27FC236}">
                <a16:creationId xmlns:a16="http://schemas.microsoft.com/office/drawing/2014/main" id="{1956B6F4-9D93-34A8-F219-481701B92371}"/>
              </a:ext>
            </a:extLst>
          </p:cNvPr>
          <p:cNvSpPr txBox="1"/>
          <p:nvPr/>
        </p:nvSpPr>
        <p:spPr>
          <a:xfrm>
            <a:off x="250697" y="4565592"/>
            <a:ext cx="4666322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Цена</a:t>
            </a:r>
            <a:r>
              <a:rPr sz="1452" b="1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sz="1452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52" b="1" spc="-5" dirty="0">
                <a:solidFill>
                  <a:schemeClr val="bg1"/>
                </a:solidFill>
                <a:latin typeface="Calibri"/>
                <a:cs typeface="Calibri"/>
              </a:rPr>
              <a:t>  от </a:t>
            </a:r>
            <a:r>
              <a:rPr lang="ru-RU" sz="1452" b="1" dirty="0">
                <a:solidFill>
                  <a:schemeClr val="bg1"/>
                </a:solidFill>
                <a:latin typeface="Calibri"/>
                <a:cs typeface="Calibri"/>
              </a:rPr>
              <a:t>2350 м/2</a:t>
            </a:r>
            <a:endParaRPr sz="1452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2533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047217" y="486477"/>
            <a:ext cx="306493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ЭЛЕКТРИКА </a:t>
            </a:r>
            <a:r>
              <a:rPr lang="ru-RU" sz="1634" b="1" dirty="0" err="1">
                <a:solidFill>
                  <a:srgbClr val="7F7F7F"/>
                </a:solidFill>
                <a:latin typeface="Calibri"/>
                <a:cs typeface="Calibri"/>
              </a:rPr>
              <a:t>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7271562"/>
              </p:ext>
            </p:extLst>
          </p:nvPr>
        </p:nvGraphicFramePr>
        <p:xfrm>
          <a:off x="292365" y="707281"/>
          <a:ext cx="6138871" cy="17561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9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30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6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Обмерный план (ОТ ЗАКАЗЧИКА)</a:t>
                      </a:r>
                    </a:p>
                    <a:p>
                      <a:pPr marL="5016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 и сантехники (ОТ ЗАКАЗЧИКА)</a:t>
                      </a: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object 3">
            <a:extLst>
              <a:ext uri="{FF2B5EF4-FFF2-40B4-BE49-F238E27FC236}">
                <a16:creationId xmlns:a16="http://schemas.microsoft.com/office/drawing/2014/main" id="{672356DA-ED08-1DBA-5940-728ED6392FFB}"/>
              </a:ext>
            </a:extLst>
          </p:cNvPr>
          <p:cNvSpPr txBox="1"/>
          <p:nvPr/>
        </p:nvSpPr>
        <p:spPr>
          <a:xfrm>
            <a:off x="309965" y="2602541"/>
            <a:ext cx="4666322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Цена</a:t>
            </a:r>
            <a:r>
              <a:rPr sz="1452" b="1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sz="1452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52" b="1" spc="-5" dirty="0">
                <a:solidFill>
                  <a:schemeClr val="bg1"/>
                </a:solidFill>
                <a:latin typeface="Calibri"/>
                <a:cs typeface="Calibri"/>
              </a:rPr>
              <a:t>  от </a:t>
            </a:r>
            <a:r>
              <a:rPr lang="ru-RU" sz="1452" b="1" dirty="0">
                <a:solidFill>
                  <a:schemeClr val="bg1"/>
                </a:solidFill>
                <a:latin typeface="Calibri"/>
                <a:cs typeface="Calibri"/>
              </a:rPr>
              <a:t>300 м/2</a:t>
            </a:r>
            <a:endParaRPr sz="1452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9D78ECDD-1224-6C2D-2DD5-CD1306C17905}"/>
              </a:ext>
            </a:extLst>
          </p:cNvPr>
          <p:cNvSpPr txBox="1"/>
          <p:nvPr/>
        </p:nvSpPr>
        <p:spPr>
          <a:xfrm>
            <a:off x="426764" y="3307471"/>
            <a:ext cx="5807401" cy="3030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себя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 информацию для специалистов. В данном пакете нет подбора светильников и рекомендаций по типу светильников. Заказчик самостоятельно выбирает свет.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2EB1A93B-1E45-8A7F-2D07-6BBBD7934671}"/>
              </a:ext>
            </a:extLst>
          </p:cNvPr>
          <p:cNvSpPr txBox="1"/>
          <p:nvPr/>
        </p:nvSpPr>
        <p:spPr>
          <a:xfrm>
            <a:off x="309965" y="2972532"/>
            <a:ext cx="3495275" cy="2092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50% ПРЕДОПЛАТА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40609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1275">
              <a:lnSpc>
                <a:spcPct val="100000"/>
              </a:lnSpc>
              <a:spcBef>
                <a:spcPts val="405"/>
              </a:spcBef>
            </a:pPr>
            <a:r>
              <a:rPr lang="ru-RU" sz="900" b="0" dirty="0">
                <a:solidFill>
                  <a:schemeClr val="bg1"/>
                </a:solidFill>
                <a:latin typeface="Calibri Light"/>
                <a:cs typeface="Calibri Light"/>
              </a:rPr>
              <a:t>-Обмерный</a:t>
            </a:r>
            <a:r>
              <a:rPr lang="ru-RU" sz="900" b="0" spc="-5" dirty="0">
                <a:solidFill>
                  <a:schemeClr val="bg1"/>
                </a:solidFill>
                <a:latin typeface="Calibri Light"/>
                <a:cs typeface="Calibri Light"/>
              </a:rPr>
              <a:t> </a:t>
            </a:r>
            <a:r>
              <a:rPr lang="ru-RU" sz="900" b="0" dirty="0">
                <a:solidFill>
                  <a:schemeClr val="bg1"/>
                </a:solidFill>
                <a:latin typeface="Calibri Light"/>
                <a:cs typeface="Calibri Light"/>
              </a:rPr>
              <a:t>план</a:t>
            </a:r>
            <a:endParaRPr lang="ru-RU" sz="900" dirty="0">
              <a:solidFill>
                <a:schemeClr val="bg1"/>
              </a:solidFill>
              <a:latin typeface="Calibri Light"/>
              <a:cs typeface="Calibri Light"/>
            </a:endParaRPr>
          </a:p>
          <a:p>
            <a:pPr marL="41275">
              <a:lnSpc>
                <a:spcPct val="100000"/>
              </a:lnSpc>
            </a:pPr>
            <a:r>
              <a:rPr lang="ru-RU" sz="900" b="0" dirty="0">
                <a:solidFill>
                  <a:schemeClr val="bg1"/>
                </a:solidFill>
                <a:latin typeface="Calibri Light"/>
                <a:cs typeface="Calibri Light"/>
              </a:rPr>
              <a:t>-План</a:t>
            </a:r>
            <a:r>
              <a:rPr lang="ru-RU" sz="900" b="0" spc="-5" dirty="0">
                <a:solidFill>
                  <a:schemeClr val="bg1"/>
                </a:solidFill>
                <a:latin typeface="Calibri Light"/>
                <a:cs typeface="Calibri Light"/>
              </a:rPr>
              <a:t> </a:t>
            </a:r>
            <a:r>
              <a:rPr lang="ru-RU" sz="900" b="0" dirty="0">
                <a:solidFill>
                  <a:schemeClr val="bg1"/>
                </a:solidFill>
                <a:latin typeface="Calibri Light"/>
                <a:cs typeface="Calibri Light"/>
              </a:rPr>
              <a:t>демонтируемых</a:t>
            </a:r>
            <a:r>
              <a:rPr lang="ru-RU" sz="900" b="0" spc="-5" dirty="0">
                <a:solidFill>
                  <a:schemeClr val="bg1"/>
                </a:solidFill>
                <a:latin typeface="Calibri Light"/>
                <a:cs typeface="Calibri Light"/>
              </a:rPr>
              <a:t> </a:t>
            </a:r>
            <a:r>
              <a:rPr lang="ru-RU" sz="900" b="0" dirty="0">
                <a:solidFill>
                  <a:schemeClr val="bg1"/>
                </a:solidFill>
                <a:latin typeface="Calibri Light"/>
                <a:cs typeface="Calibri Light"/>
              </a:rPr>
              <a:t>перегородок</a:t>
            </a:r>
            <a:endParaRPr lang="ru-RU" sz="900" dirty="0">
              <a:solidFill>
                <a:schemeClr val="bg1"/>
              </a:solidFill>
              <a:latin typeface="Calibri Light"/>
              <a:cs typeface="Calibri Light"/>
            </a:endParaRPr>
          </a:p>
          <a:p>
            <a:pPr marL="41275">
              <a:lnSpc>
                <a:spcPct val="100000"/>
              </a:lnSpc>
            </a:pPr>
            <a:r>
              <a:rPr lang="ru-RU" sz="900" b="0" dirty="0">
                <a:solidFill>
                  <a:schemeClr val="bg1"/>
                </a:solidFill>
                <a:latin typeface="Calibri Light"/>
                <a:cs typeface="Calibri Light"/>
              </a:rPr>
              <a:t>-План</a:t>
            </a:r>
            <a:r>
              <a:rPr lang="ru-RU" sz="900" b="0" spc="-5" dirty="0">
                <a:solidFill>
                  <a:schemeClr val="bg1"/>
                </a:solidFill>
                <a:latin typeface="Calibri Light"/>
                <a:cs typeface="Calibri Light"/>
              </a:rPr>
              <a:t> </a:t>
            </a:r>
            <a:r>
              <a:rPr lang="ru-RU" sz="900" b="0" dirty="0">
                <a:solidFill>
                  <a:schemeClr val="bg1"/>
                </a:solidFill>
                <a:latin typeface="Calibri Light"/>
                <a:cs typeface="Calibri Light"/>
              </a:rPr>
              <a:t>возводимых</a:t>
            </a:r>
            <a:r>
              <a:rPr lang="ru-RU" sz="900" b="0" spc="-5" dirty="0">
                <a:solidFill>
                  <a:schemeClr val="bg1"/>
                </a:solidFill>
                <a:latin typeface="Calibri Light"/>
                <a:cs typeface="Calibri Light"/>
              </a:rPr>
              <a:t> </a:t>
            </a:r>
            <a:r>
              <a:rPr lang="ru-RU" sz="900" b="0" dirty="0">
                <a:solidFill>
                  <a:schemeClr val="bg1"/>
                </a:solidFill>
                <a:latin typeface="Calibri Light"/>
                <a:cs typeface="Calibri Light"/>
              </a:rPr>
              <a:t>перегородок</a:t>
            </a:r>
            <a:endParaRPr lang="ru-RU" sz="900" dirty="0">
              <a:solidFill>
                <a:schemeClr val="bg1"/>
              </a:solidFill>
              <a:latin typeface="Calibri Light"/>
              <a:cs typeface="Calibri Light"/>
            </a:endParaRPr>
          </a:p>
          <a:p>
            <a:pPr marL="41275">
              <a:lnSpc>
                <a:spcPct val="100000"/>
              </a:lnSpc>
            </a:pPr>
            <a:r>
              <a:rPr lang="ru-RU" sz="900" b="0" dirty="0">
                <a:solidFill>
                  <a:schemeClr val="bg1"/>
                </a:solidFill>
                <a:latin typeface="Calibri Light"/>
                <a:cs typeface="Calibri Light"/>
              </a:rPr>
              <a:t>-Экспликация помещений</a:t>
            </a:r>
            <a:endParaRPr lang="ru-RU" sz="900" dirty="0">
              <a:solidFill>
                <a:schemeClr val="bg1"/>
              </a:solidFill>
              <a:latin typeface="Calibri Light"/>
              <a:cs typeface="Calibri Light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047217" y="486477"/>
            <a:ext cx="306493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ПЛАНИРОВКА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9415131"/>
              </p:ext>
            </p:extLst>
          </p:nvPr>
        </p:nvGraphicFramePr>
        <p:xfrm>
          <a:off x="312460" y="787540"/>
          <a:ext cx="6138871" cy="17561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9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30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6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</a:t>
                      </a: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Обмерный план (от Заказчика) </a:t>
                      </a:r>
                    </a:p>
                    <a:p>
                      <a:pPr marL="5016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Заполнения технического задания </a:t>
                      </a:r>
                    </a:p>
                    <a:p>
                      <a:pPr marL="5016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Варианты планировочного решения (до трех)</a:t>
                      </a:r>
                    </a:p>
                    <a:p>
                      <a:pPr marL="5016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 Правки и утверждение </a:t>
                      </a:r>
                    </a:p>
                    <a:p>
                      <a:pPr marL="5016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План демонтажа конструкций и перегородок </a:t>
                      </a:r>
                    </a:p>
                    <a:p>
                      <a:pPr marL="5016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План возводимых перегородок и конструкции </a:t>
                      </a:r>
                    </a:p>
                    <a:p>
                      <a:pPr marL="5016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План после перепланировки с расстановкой мебели и оборудования с размерами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630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object 3">
            <a:extLst>
              <a:ext uri="{FF2B5EF4-FFF2-40B4-BE49-F238E27FC236}">
                <a16:creationId xmlns:a16="http://schemas.microsoft.com/office/drawing/2014/main" id="{672356DA-ED08-1DBA-5940-728ED6392FFB}"/>
              </a:ext>
            </a:extLst>
          </p:cNvPr>
          <p:cNvSpPr txBox="1"/>
          <p:nvPr/>
        </p:nvSpPr>
        <p:spPr>
          <a:xfrm>
            <a:off x="309965" y="2602541"/>
            <a:ext cx="4666322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Цена</a:t>
            </a:r>
            <a:r>
              <a:rPr sz="1452" b="1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sz="1452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52" b="1" spc="-5" dirty="0">
                <a:solidFill>
                  <a:schemeClr val="bg1"/>
                </a:solidFill>
                <a:latin typeface="Calibri"/>
                <a:cs typeface="Calibri"/>
              </a:rPr>
              <a:t>  от </a:t>
            </a:r>
            <a:r>
              <a:rPr lang="ru-RU" sz="1452" b="1" dirty="0">
                <a:solidFill>
                  <a:schemeClr val="bg1"/>
                </a:solidFill>
                <a:latin typeface="Calibri"/>
                <a:cs typeface="Calibri"/>
              </a:rPr>
              <a:t>630 м/2</a:t>
            </a:r>
            <a:endParaRPr sz="1452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9D78ECDD-1224-6C2D-2DD5-CD1306C17905}"/>
              </a:ext>
            </a:extLst>
          </p:cNvPr>
          <p:cNvSpPr txBox="1"/>
          <p:nvPr/>
        </p:nvSpPr>
        <p:spPr>
          <a:xfrm>
            <a:off x="426764" y="3307471"/>
            <a:ext cx="5807401" cy="3030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себя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 информацию для специалистов. В данном пакете нет подбора светильников и рекомендаций по типу светильников. Заказчик самостоятельно выбирает свет.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A669CA2C-F119-6472-EAF8-F327FC9F1CF9}"/>
              </a:ext>
            </a:extLst>
          </p:cNvPr>
          <p:cNvSpPr txBox="1"/>
          <p:nvPr/>
        </p:nvSpPr>
        <p:spPr>
          <a:xfrm>
            <a:off x="309965" y="2965810"/>
            <a:ext cx="3495275" cy="2092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50% ПРЕДОПЛАТА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6355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1956780" y="473333"/>
            <a:ext cx="3125225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МИНИ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 (КОНСУЛЬТАЦИЯ)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6764" y="6952884"/>
            <a:ext cx="3495275" cy="2092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50% ПРЕДОПЛАТА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672356DA-ED08-1DBA-5940-728ED6392FFB}"/>
              </a:ext>
            </a:extLst>
          </p:cNvPr>
          <p:cNvSpPr txBox="1"/>
          <p:nvPr/>
        </p:nvSpPr>
        <p:spPr>
          <a:xfrm>
            <a:off x="426764" y="6565362"/>
            <a:ext cx="4666322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Цена</a:t>
            </a:r>
            <a:r>
              <a:rPr sz="1452" b="1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sz="1452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52" b="1" spc="-5" dirty="0">
                <a:solidFill>
                  <a:schemeClr val="bg1"/>
                </a:solidFill>
                <a:latin typeface="Calibri"/>
                <a:cs typeface="Calibri"/>
              </a:rPr>
              <a:t>  от </a:t>
            </a:r>
            <a:r>
              <a:rPr lang="ru-RU" sz="1452" b="1" dirty="0">
                <a:solidFill>
                  <a:schemeClr val="bg1"/>
                </a:solidFill>
                <a:latin typeface="Calibri"/>
                <a:cs typeface="Calibri"/>
              </a:rPr>
              <a:t>450 м/2</a:t>
            </a:r>
            <a:endParaRPr sz="1452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17316C-893E-4CA2-73FB-BBF33139D9C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03" b="5043"/>
          <a:stretch/>
        </p:blipFill>
        <p:spPr>
          <a:xfrm>
            <a:off x="399202" y="1004835"/>
            <a:ext cx="5652923" cy="539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541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8923" y="8698258"/>
            <a:ext cx="3495275" cy="2092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6910" y="8975167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8336" y="7523999"/>
            <a:ext cx="555822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003284"/>
            <a:ext cx="5807401" cy="6662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до  ремонта,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</a:p>
          <a:p>
            <a:pPr marL="11527">
              <a:spcBef>
                <a:spcPts val="398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306103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8801070"/>
              </p:ext>
            </p:extLst>
          </p:nvPr>
        </p:nvGraphicFramePr>
        <p:xfrm>
          <a:off x="292365" y="707281"/>
          <a:ext cx="6138871" cy="74255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9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30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6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89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object 3">
            <a:extLst>
              <a:ext uri="{FF2B5EF4-FFF2-40B4-BE49-F238E27FC236}">
                <a16:creationId xmlns:a16="http://schemas.microsoft.com/office/drawing/2014/main" id="{672356DA-ED08-1DBA-5940-728ED6392FFB}"/>
              </a:ext>
            </a:extLst>
          </p:cNvPr>
          <p:cNvSpPr txBox="1"/>
          <p:nvPr/>
        </p:nvSpPr>
        <p:spPr>
          <a:xfrm>
            <a:off x="308336" y="8320351"/>
            <a:ext cx="4666322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Цена</a:t>
            </a:r>
            <a:r>
              <a:rPr sz="1452" b="1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sz="1452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52" b="1" spc="-5" dirty="0">
                <a:solidFill>
                  <a:schemeClr val="bg1"/>
                </a:solidFill>
                <a:latin typeface="Calibri"/>
                <a:cs typeface="Calibri"/>
              </a:rPr>
              <a:t>  от </a:t>
            </a:r>
            <a:r>
              <a:rPr lang="ru-RU" sz="1452" b="1" dirty="0">
                <a:solidFill>
                  <a:schemeClr val="bg1"/>
                </a:solidFill>
                <a:latin typeface="Calibri"/>
                <a:cs typeface="Calibri"/>
              </a:rPr>
              <a:t>4050 м/2</a:t>
            </a:r>
            <a:endParaRPr sz="1452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864178"/>
              </p:ext>
            </p:extLst>
          </p:nvPr>
        </p:nvGraphicFramePr>
        <p:xfrm>
          <a:off x="759163" y="5692672"/>
          <a:ext cx="6307266" cy="27574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51470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30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722531"/>
              </p:ext>
            </p:extLst>
          </p:nvPr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746517"/>
              </p:ext>
            </p:extLst>
          </p:nvPr>
        </p:nvGraphicFramePr>
        <p:xfrm>
          <a:off x="254641" y="1679991"/>
          <a:ext cx="6252440" cy="5642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ремонто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-отделочных работ (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7</a:t>
                      </a: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5 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000 рублей за каждые 30 календарных дней+ 10%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стоимости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4159</TotalTime>
  <Words>2600</Words>
  <Application>Microsoft Office PowerPoint</Application>
  <PresentationFormat>Лист A4 (210x297 мм)</PresentationFormat>
  <Paragraphs>427</Paragraphs>
  <Slides>27</Slides>
  <Notes>27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7" baseType="lpstr">
      <vt:lpstr>Arial</vt:lpstr>
      <vt:lpstr>Calibri</vt:lpstr>
      <vt:lpstr>Calibri Light</vt:lpstr>
      <vt:lpstr>Candara Light</vt:lpstr>
      <vt:lpstr>Museo Sans Cyrl 500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152</cp:revision>
  <dcterms:created xsi:type="dcterms:W3CDTF">2020-09-07T19:51:05Z</dcterms:created>
  <dcterms:modified xsi:type="dcterms:W3CDTF">2024-01-22T12:16:20Z</dcterms:modified>
</cp:coreProperties>
</file>