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media/image42.jpg" ContentType="image/jpg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7"/>
  </p:notesMasterIdLst>
  <p:sldIdLst>
    <p:sldId id="276" r:id="rId2"/>
    <p:sldId id="301" r:id="rId3"/>
    <p:sldId id="278" r:id="rId4"/>
    <p:sldId id="293" r:id="rId5"/>
    <p:sldId id="279" r:id="rId6"/>
    <p:sldId id="295" r:id="rId7"/>
    <p:sldId id="296" r:id="rId8"/>
    <p:sldId id="308" r:id="rId9"/>
    <p:sldId id="298" r:id="rId10"/>
    <p:sldId id="303" r:id="rId11"/>
    <p:sldId id="302" r:id="rId12"/>
    <p:sldId id="304" r:id="rId13"/>
    <p:sldId id="294" r:id="rId14"/>
    <p:sldId id="284" r:id="rId15"/>
    <p:sldId id="285" r:id="rId16"/>
    <p:sldId id="287" r:id="rId17"/>
    <p:sldId id="286" r:id="rId18"/>
    <p:sldId id="288" r:id="rId19"/>
    <p:sldId id="259" r:id="rId20"/>
    <p:sldId id="305" r:id="rId21"/>
    <p:sldId id="260" r:id="rId22"/>
    <p:sldId id="280" r:id="rId23"/>
    <p:sldId id="281" r:id="rId24"/>
    <p:sldId id="282" r:id="rId25"/>
    <p:sldId id="283" r:id="rId2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1"/>
            <p14:sldId id="278"/>
            <p14:sldId id="293"/>
            <p14:sldId id="279"/>
            <p14:sldId id="295"/>
            <p14:sldId id="296"/>
            <p14:sldId id="308"/>
            <p14:sldId id="298"/>
            <p14:sldId id="303"/>
            <p14:sldId id="302"/>
            <p14:sldId id="304"/>
            <p14:sldId id="294"/>
            <p14:sldId id="284"/>
            <p14:sldId id="285"/>
            <p14:sldId id="287"/>
            <p14:sldId id="286"/>
            <p14:sldId id="288"/>
          </p14:sldIdLst>
        </p14:section>
        <p14:section name="Раздел без заголовка" id="{7DD297BF-26AC-4EB2-A072-C81BB3AE8B7A}">
          <p14:sldIdLst>
            <p14:sldId id="259"/>
            <p14:sldId id="305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08" autoAdjust="0"/>
    <p:restoredTop sz="94660"/>
  </p:normalViewPr>
  <p:slideViewPr>
    <p:cSldViewPr snapToGrid="0">
      <p:cViewPr varScale="1">
        <p:scale>
          <a:sx n="80" d="100"/>
          <a:sy n="80" d="100"/>
        </p:scale>
        <p:origin x="3102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16.12.2024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60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6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65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476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13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8817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16.12.2024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8.emf"/><Relationship Id="rId4" Type="http://schemas.openxmlformats.org/officeDocument/2006/relationships/image" Target="../media/image7.png"/><Relationship Id="rId9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2.png"/><Relationship Id="rId5" Type="http://schemas.openxmlformats.org/officeDocument/2006/relationships/image" Target="../media/image6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35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41.png"/><Relationship Id="rId4" Type="http://schemas.openxmlformats.org/officeDocument/2006/relationships/image" Target="../media/image7.png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КОММЕРЧЕСКОГО ПОМЕЩЕНИЯ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КАФЕ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42м2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16.12.24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2DCBA-1B4C-0938-DD8A-6EB27B095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2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Салон красоты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79496C-7F49-5097-1497-C66C3793C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1261556"/>
            <a:ext cx="6299494" cy="39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1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г.Тула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865-F245-DCE8-356E-BEABF0F3C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5" y="920735"/>
            <a:ext cx="3657600" cy="369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C2657-9907-104A-8806-CBC9D7FE2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4827" y="3717675"/>
            <a:ext cx="3190672" cy="324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F52082-E66A-AC62-CF96-8981125BB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654" y="7015851"/>
            <a:ext cx="3119344" cy="2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Пивной магазин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г.Южноуральск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00777-E7AF-C0DE-A1AD-9BB065B2F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49" y="1244479"/>
            <a:ext cx="3618689" cy="3171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6EB761-9F76-6637-73FB-18206D761F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78" y="4146642"/>
            <a:ext cx="2607013" cy="22568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880CAE-E1E8-CC53-28F6-23087420C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995" y="5989418"/>
            <a:ext cx="3180260" cy="28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Гончарная студия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г.Раменское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9E2E44-0F45-3CEF-EE69-D0D45649B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2" y="1641708"/>
            <a:ext cx="4295333" cy="30372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A86554-DF40-7BC6-FF7B-DF0AB55D89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5237" y="4782540"/>
            <a:ext cx="2912435" cy="1925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3E2C87-E2A2-02FA-ACDA-18DD561B7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332" y="5033250"/>
            <a:ext cx="3084152" cy="15621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2643D2-2224-32AE-17F0-683B978505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2506" y="6644491"/>
            <a:ext cx="2701247" cy="173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129C9-09E0-0A9C-C8B2-386F276F3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1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замеры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помещения.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0756" y="769707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A1EF19-2331-6D80-C821-7CC82A3BB6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34676"/>
            <a:ext cx="6405866" cy="51218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434676"/>
            <a:ext cx="6421699" cy="512189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3986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AFD7A-E025-E151-1C29-2D18A5ABF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625" r="2625"/>
          <a:stretch/>
        </p:blipFill>
        <p:spPr>
          <a:xfrm>
            <a:off x="-96089" y="2364993"/>
            <a:ext cx="6535208" cy="40186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74978" y="2364993"/>
            <a:ext cx="6421699" cy="403063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помещения.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A895C0-4E6E-A230-53C7-D704B3876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666"/>
            <a:ext cx="6411144" cy="480835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395122"/>
            <a:ext cx="6421699" cy="48083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607C52-C0A3-F127-320B-769CFAF40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2532256"/>
            <a:ext cx="4101297" cy="27616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74240B-5E22-29E2-62E9-2E4EF873B0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4592" y="3103289"/>
            <a:ext cx="2679544" cy="38547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F2AD9BC-7F77-C110-DE6A-419AE0D4AB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00" y="4942304"/>
            <a:ext cx="3173689" cy="28167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5833" y="2526714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300886" y="452706"/>
            <a:ext cx="2256224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34932" y="8607373"/>
            <a:ext cx="4365274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latin typeface="Century Gothic"/>
                <a:cs typeface="Century Gothic"/>
              </a:rPr>
              <a:t>:  </a:t>
            </a:r>
            <a:r>
              <a:rPr lang="ru-RU"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30</a:t>
            </a:r>
            <a:r>
              <a:rPr lang="ru-RU" sz="1452" b="1" spc="-5" dirty="0">
                <a:latin typeface="Century Gothic"/>
                <a:cs typeface="Century Gothic"/>
              </a:rPr>
              <a:t> 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рабочих дней 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(предварительно)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48539" y="9004954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92365" y="7792804"/>
            <a:ext cx="512566" cy="6144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4"/>
          </a:p>
        </p:txBody>
      </p:sp>
      <p:sp>
        <p:nvSpPr>
          <p:cNvPr id="6" name="object 6"/>
          <p:cNvSpPr txBox="1"/>
          <p:nvPr/>
        </p:nvSpPr>
        <p:spPr>
          <a:xfrm>
            <a:off x="643930" y="9033071"/>
            <a:ext cx="5807401" cy="8582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пакет включает в себя основные этапы разработки дизайн-проекта + этап</a:t>
            </a:r>
            <a:r>
              <a:rPr sz="998" spc="-9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"3Д-визуализация», который позволит Вам увидеть будущий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интерьер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до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 ремонта,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так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же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понять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б</a:t>
            </a:r>
            <a:r>
              <a:rPr sz="998" spc="-5" dirty="0">
                <a:solidFill>
                  <a:schemeClr val="bg1"/>
                </a:solidFill>
                <a:latin typeface="Calibri"/>
                <a:cs typeface="Calibri"/>
              </a:rPr>
              <a:t>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джет</a:t>
            </a:r>
          </a:p>
          <a:p>
            <a:pPr marL="11527">
              <a:spcBef>
                <a:spcPts val="398"/>
              </a:spcBef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Расчет стоимости каждого этапа посчитан на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общую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площадь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Проверка Заказа, общение с поставщиками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срокам</a:t>
            </a: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998" dirty="0" err="1">
                <a:solidFill>
                  <a:srgbClr val="FF0000"/>
                </a:solidFill>
                <a:latin typeface="Calibri"/>
                <a:cs typeface="Calibri"/>
              </a:rPr>
              <a:t>поставки</a:t>
            </a:r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0990" y="9335890"/>
            <a:ext cx="99124" cy="429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  <a:p>
            <a:pPr marL="12679">
              <a:spcBef>
                <a:spcPts val="263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1160470"/>
              </p:ext>
            </p:extLst>
          </p:nvPr>
        </p:nvGraphicFramePr>
        <p:xfrm>
          <a:off x="292365" y="707281"/>
          <a:ext cx="6069799" cy="7582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94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941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1324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87293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- Заполнение Технического Задания на дизайн-проект 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2359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т.п.) для каждого  помещения.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0489">
                <a:tc>
                  <a:txBody>
                    <a:bodyPr/>
                    <a:lstStyle/>
                    <a:p>
                      <a:pPr marL="102235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C4C5C6"/>
                    </a:solidFill>
                  </a:tcPr>
                </a:tc>
                <a:tc>
                  <a:txBody>
                    <a:bodyPr/>
                    <a:lstStyle/>
                    <a:p>
                      <a:pPr marL="58419" algn="just">
                        <a:lnSpc>
                          <a:spcPct val="100000"/>
                        </a:lnSpc>
                      </a:pP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3 D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ВИЗУАЛИЗАЦИЯ</a:t>
                      </a:r>
                      <a:endParaRPr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indent="-6350" algn="just"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Трехмерное фотореалистичное изображение, включающее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70485" marR="635000" algn="just">
                        <a:lnSpc>
                          <a:spcPct val="102800"/>
                        </a:lnSpc>
                        <a:spcBef>
                          <a:spcPts val="43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цветовую гамму, освещение и функциональную расстановку мебели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(с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прорисовкой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деталей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–</a:t>
                      </a:r>
                      <a:r>
                        <a:rPr sz="1000" b="0" spc="5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дверных ручек, фактур и т.д.)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9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800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1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869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</a:t>
                      </a: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демонтируемых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возводимых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перегородок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-Экспликация 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отопления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экспликации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1544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сантехнического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напольных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покрытий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плинтусов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144399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потолков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расстановкой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оборудования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привязками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настенного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осветительного обор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у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дов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 marR="697230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расстановки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выключателей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совмещенный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группами освещения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-План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привязки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розеток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Развертки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-Ведомость отделки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2711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5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20092" y="8407293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3450руб./м2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144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900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0" y="495240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040001" y="481697"/>
            <a:ext cx="3780841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</a:t>
            </a:r>
            <a:r>
              <a:rPr lang="ru-RU" sz="1634" b="1" dirty="0" err="1">
                <a:solidFill>
                  <a:srgbClr val="7F7F7F"/>
                </a:solidFill>
                <a:latin typeface="Calibri"/>
                <a:cs typeface="Calibri"/>
              </a:rPr>
              <a:t>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4745" y="5547046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22 рабочих дня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8352" y="594462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03743" y="5972744"/>
            <a:ext cx="5807401" cy="8454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latin typeface="Calibri"/>
                <a:cs typeface="Calibri"/>
              </a:rPr>
              <a:t>разработки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endParaRPr lang="ru-RU" sz="998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sz="998" dirty="0"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lang="ru-RU" sz="998" dirty="0"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endParaRPr lang="ru-RU" sz="998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00803" y="6275563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2633907"/>
              </p:ext>
            </p:extLst>
          </p:nvPr>
        </p:nvGraphicFramePr>
        <p:xfrm>
          <a:off x="292364" y="839557"/>
          <a:ext cx="6069799" cy="41841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4785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1545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8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( размеры от Заказчика)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мебели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и оборудования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в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лоскости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(до 3-хвариантов)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;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0" lvl="0" indent="0" algn="l" defTabSz="685800" rtl="0" eaLnBrk="1" fontAlgn="auto" latinLnBrk="0" hangingPunct="1">
                        <a:lnSpc>
                          <a:spcPts val="117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612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+ 3 д визуализация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лайт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т.п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1200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12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74806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(ЭЛЕКТРИКА)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Обмерный план ( размеры от Заказчика)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Создание планировочного решения с расстановкой мебели в плоскости ( до трех вариантов)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демонтируемых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возводимых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отопления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План потолков со светильниками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настенного осветительного оборудования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расстановки выключателей совмещенный с группами освещения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розеток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object 3">
            <a:extLst>
              <a:ext uri="{FF2B5EF4-FFF2-40B4-BE49-F238E27FC236}">
                <a16:creationId xmlns:a16="http://schemas.microsoft.com/office/drawing/2014/main" id="{D06D7504-A7F0-EFF8-5AC8-02D2FC1609E0}"/>
              </a:ext>
            </a:extLst>
          </p:cNvPr>
          <p:cNvSpPr txBox="1"/>
          <p:nvPr/>
        </p:nvSpPr>
        <p:spPr>
          <a:xfrm>
            <a:off x="60552" y="5121657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2100 руб./м2 *  </a:t>
            </a:r>
            <a:r>
              <a:rPr lang="ru-RU" sz="10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42 </a:t>
            </a: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88 200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326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705754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304020"/>
              </p:ext>
            </p:extLst>
          </p:nvPr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714437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5313C-B98D-8FA9-BF0F-E66974F66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3226B5-E2BE-BFFD-759D-5CF73BA94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4418</TotalTime>
  <Words>2266</Words>
  <Application>Microsoft Office PowerPoint</Application>
  <PresentationFormat>Лист A4 (210x297 мм)</PresentationFormat>
  <Paragraphs>397</Paragraphs>
  <Slides>25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159</cp:revision>
  <dcterms:created xsi:type="dcterms:W3CDTF">2020-09-07T19:51:05Z</dcterms:created>
  <dcterms:modified xsi:type="dcterms:W3CDTF">2024-12-16T14:43:30Z</dcterms:modified>
</cp:coreProperties>
</file>