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9"/>
  </p:notesMasterIdLst>
  <p:sldIdLst>
    <p:sldId id="276" r:id="rId2"/>
    <p:sldId id="292" r:id="rId3"/>
    <p:sldId id="278" r:id="rId4"/>
    <p:sldId id="293" r:id="rId5"/>
    <p:sldId id="279" r:id="rId6"/>
    <p:sldId id="295" r:id="rId7"/>
    <p:sldId id="296" r:id="rId8"/>
    <p:sldId id="308" r:id="rId9"/>
    <p:sldId id="298" r:id="rId10"/>
    <p:sldId id="303" r:id="rId11"/>
    <p:sldId id="302" r:id="rId12"/>
    <p:sldId id="304" r:id="rId13"/>
    <p:sldId id="309" r:id="rId14"/>
    <p:sldId id="294" r:id="rId15"/>
    <p:sldId id="284" r:id="rId16"/>
    <p:sldId id="285" r:id="rId17"/>
    <p:sldId id="287" r:id="rId18"/>
    <p:sldId id="286" r:id="rId19"/>
    <p:sldId id="288" r:id="rId20"/>
    <p:sldId id="310" r:id="rId21"/>
    <p:sldId id="291" r:id="rId22"/>
    <p:sldId id="259" r:id="rId23"/>
    <p:sldId id="260" r:id="rId24"/>
    <p:sldId id="280" r:id="rId25"/>
    <p:sldId id="281" r:id="rId26"/>
    <p:sldId id="282" r:id="rId27"/>
    <p:sldId id="283" r:id="rId2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93"/>
            <p14:sldId id="279"/>
            <p14:sldId id="295"/>
            <p14:sldId id="296"/>
            <p14:sldId id="308"/>
            <p14:sldId id="298"/>
            <p14:sldId id="303"/>
            <p14:sldId id="302"/>
            <p14:sldId id="304"/>
            <p14:sldId id="309"/>
            <p14:sldId id="294"/>
            <p14:sldId id="284"/>
            <p14:sldId id="285"/>
            <p14:sldId id="287"/>
            <p14:sldId id="286"/>
            <p14:sldId id="288"/>
            <p14:sldId id="310"/>
          </p14:sldIdLst>
        </p14:section>
        <p14:section name="Раздел без заголовка" id="{7DD297BF-26AC-4EB2-A072-C81BB3AE8B7A}">
          <p14:sldIdLst>
            <p14:sldId id="291"/>
            <p14:sldId id="259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4660"/>
  </p:normalViewPr>
  <p:slideViewPr>
    <p:cSldViewPr snapToGrid="0">
      <p:cViewPr>
        <p:scale>
          <a:sx n="136" d="100"/>
          <a:sy n="136" d="100"/>
        </p:scale>
        <p:origin x="1458" y="-3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6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813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36769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emf"/><Relationship Id="rId4" Type="http://schemas.openxmlformats.org/officeDocument/2006/relationships/image" Target="../media/image7.png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5.jpeg"/><Relationship Id="rId4" Type="http://schemas.openxmlformats.org/officeDocument/2006/relationships/image" Target="../media/image7.pn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38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4.png"/><Relationship Id="rId4" Type="http://schemas.openxmlformats.org/officeDocument/2006/relationships/image" Target="../media/image7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КАБИНЕТ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02.09.25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9496C-7F49-5097-1497-C66C3793C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1261556"/>
            <a:ext cx="6299494" cy="39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848457" y="570052"/>
            <a:ext cx="148412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Детский клуб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г. Люберцы</a:t>
            </a: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7DC878-2DF6-208F-9C87-2C73FB7C20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1" y="1121872"/>
            <a:ext cx="3923646" cy="27744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1B9409-4313-40F5-225A-F471A99309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55" y="3992703"/>
            <a:ext cx="3762425" cy="26604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8367F5-42FB-1F62-BCAF-4352184EE3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2" y="6749532"/>
            <a:ext cx="3762426" cy="266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80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19519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</a:t>
            </a:r>
            <a:r>
              <a:rPr sz="1452" dirty="0" err="1">
                <a:latin typeface="Calibri"/>
                <a:cs typeface="Calibri"/>
              </a:rPr>
              <a:t>рабочи</a:t>
            </a:r>
            <a:r>
              <a:rPr lang="ru-RU" sz="1452" dirty="0">
                <a:latin typeface="Calibri"/>
                <a:cs typeface="Calibri"/>
              </a:rPr>
              <a:t>х</a:t>
            </a:r>
            <a:r>
              <a:rPr sz="1452" dirty="0">
                <a:latin typeface="Calibri"/>
                <a:cs typeface="Calibri"/>
              </a:rPr>
              <a:t> д</a:t>
            </a:r>
            <a:r>
              <a:rPr lang="ru-RU" sz="1452" dirty="0">
                <a:latin typeface="Calibri"/>
                <a:cs typeface="Calibri"/>
              </a:rPr>
              <a:t>ней  (предварительно)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65344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65361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6047557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607844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latin typeface="Calibri"/>
                <a:cs typeface="Calibri"/>
              </a:rPr>
              <a:t>общую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34687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099162"/>
              </p:ext>
            </p:extLst>
          </p:nvPr>
        </p:nvGraphicFramePr>
        <p:xfrm>
          <a:off x="208491" y="752763"/>
          <a:ext cx="6034593" cy="3694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на дизайн-проект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(замеры от Заказчика)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endParaRPr lang="ru-RU" sz="1000" b="1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                                                                         20 м2</a:t>
                      </a: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2500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50 000р.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9">
            <a:extLst>
              <a:ext uri="{FF2B5EF4-FFF2-40B4-BE49-F238E27FC236}">
                <a16:creationId xmlns:a16="http://schemas.microsoft.com/office/drawing/2014/main" id="{92F57902-1ECA-C55A-2157-CAED6076C976}"/>
              </a:ext>
            </a:extLst>
          </p:cNvPr>
          <p:cNvSpPr txBox="1"/>
          <p:nvPr/>
        </p:nvSpPr>
        <p:spPr>
          <a:xfrm>
            <a:off x="340595" y="6853021"/>
            <a:ext cx="536539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Стоимость выезда дизайнера на объект для первичного ознакомления с проектом составляет </a:t>
            </a:r>
          </a:p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- 10 000 руб.</a:t>
            </a:r>
          </a:p>
          <a:p>
            <a:pPr marL="11527" marR="4611"/>
            <a:endParaRPr lang="ru-RU" sz="12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Сумма является предоплатой и при заключении договора засчитывается в общую стоимость первого этапа работ.</a:t>
            </a:r>
            <a:endParaRPr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9970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201104" y="476978"/>
            <a:ext cx="234905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076" y="3424235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10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(предварительно)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674" y="395244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5142" y="395260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076" y="434655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3928" y="435772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010976"/>
              </p:ext>
            </p:extLst>
          </p:nvPr>
        </p:nvGraphicFramePr>
        <p:xfrm>
          <a:off x="207399" y="943853"/>
          <a:ext cx="6202652" cy="2181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(от Заказчика)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и  в плоскости до 2х вариантов;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21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со стилистическими образами, подборка цветовой гаммы, общего настроения, идея. </a:t>
                      </a: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1500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30 000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ПЛАНИРОВКА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9361" y="3082891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i="1" spc="-5" dirty="0">
                <a:solidFill>
                  <a:schemeClr val="bg1"/>
                </a:solidFill>
                <a:latin typeface="Century Gothic"/>
                <a:cs typeface="Century Gothic"/>
              </a:rPr>
              <a:t>8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дня 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70%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200063"/>
              </p:ext>
            </p:extLst>
          </p:nvPr>
        </p:nvGraphicFramePr>
        <p:xfrm>
          <a:off x="292365" y="707281"/>
          <a:ext cx="6069799" cy="1756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5016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   Обмерный план (размеры Заказчика)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Заполнения технического задания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Варианты планировочного решения (до трех)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Правки и утверждение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после перепланировки с расстановкой мебели и оборудования с размерами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1423379" y="280775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Итого:  820 руб./м2 * 20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16  400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06887F13-3FD9-B705-BABD-AF2DE5EC154F}"/>
              </a:ext>
            </a:extLst>
          </p:cNvPr>
          <p:cNvSpPr txBox="1"/>
          <p:nvPr/>
        </p:nvSpPr>
        <p:spPr>
          <a:xfrm>
            <a:off x="426764" y="3663621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37BE71AE-20FA-8942-FDCF-425006EDCA9D}"/>
              </a:ext>
            </a:extLst>
          </p:cNvPr>
          <p:cNvSpPr txBox="1"/>
          <p:nvPr/>
        </p:nvSpPr>
        <p:spPr>
          <a:xfrm>
            <a:off x="403438" y="4087951"/>
            <a:ext cx="5462195" cy="460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Поиск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по магазинам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отделочны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х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материалов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705754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304020"/>
              </p:ext>
            </p:extLst>
          </p:nvPr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714437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4435</TotalTime>
  <Words>2253</Words>
  <Application>Microsoft Office PowerPoint</Application>
  <PresentationFormat>Лист A4 (210x297 мм)</PresentationFormat>
  <Paragraphs>394</Paragraphs>
  <Slides>27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162</cp:revision>
  <dcterms:created xsi:type="dcterms:W3CDTF">2020-09-07T19:51:05Z</dcterms:created>
  <dcterms:modified xsi:type="dcterms:W3CDTF">2025-09-02T16:06:30Z</dcterms:modified>
</cp:coreProperties>
</file>