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media/image42.jpg" ContentType="image/jpg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7"/>
  </p:notesMasterIdLst>
  <p:sldIdLst>
    <p:sldId id="276" r:id="rId2"/>
    <p:sldId id="301" r:id="rId3"/>
    <p:sldId id="278" r:id="rId4"/>
    <p:sldId id="293" r:id="rId5"/>
    <p:sldId id="279" r:id="rId6"/>
    <p:sldId id="295" r:id="rId7"/>
    <p:sldId id="296" r:id="rId8"/>
    <p:sldId id="308" r:id="rId9"/>
    <p:sldId id="298" r:id="rId10"/>
    <p:sldId id="303" r:id="rId11"/>
    <p:sldId id="302" r:id="rId12"/>
    <p:sldId id="304" r:id="rId13"/>
    <p:sldId id="294" r:id="rId14"/>
    <p:sldId id="284" r:id="rId15"/>
    <p:sldId id="285" r:id="rId16"/>
    <p:sldId id="287" r:id="rId17"/>
    <p:sldId id="286" r:id="rId18"/>
    <p:sldId id="288" r:id="rId19"/>
    <p:sldId id="259" r:id="rId20"/>
    <p:sldId id="305" r:id="rId21"/>
    <p:sldId id="260" r:id="rId22"/>
    <p:sldId id="280" r:id="rId23"/>
    <p:sldId id="281" r:id="rId24"/>
    <p:sldId id="282" r:id="rId25"/>
    <p:sldId id="283" r:id="rId2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301"/>
            <p14:sldId id="278"/>
            <p14:sldId id="293"/>
            <p14:sldId id="279"/>
            <p14:sldId id="295"/>
            <p14:sldId id="296"/>
            <p14:sldId id="308"/>
            <p14:sldId id="298"/>
            <p14:sldId id="303"/>
            <p14:sldId id="302"/>
            <p14:sldId id="304"/>
            <p14:sldId id="294"/>
            <p14:sldId id="284"/>
            <p14:sldId id="285"/>
            <p14:sldId id="287"/>
            <p14:sldId id="286"/>
            <p14:sldId id="288"/>
          </p14:sldIdLst>
        </p14:section>
        <p14:section name="Раздел без заголовка" id="{7DD297BF-26AC-4EB2-A072-C81BB3AE8B7A}">
          <p14:sldIdLst>
            <p14:sldId id="259"/>
            <p14:sldId id="305"/>
            <p14:sldId id="260"/>
            <p14:sldId id="280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118" d="100"/>
          <a:sy n="118" d="100"/>
        </p:scale>
        <p:origin x="2286" y="-18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09.12.2024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564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93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1609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1106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2560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865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06E39-5048-3255-070A-45BC22F87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F2F2595-E401-0576-A090-EA425CFD9A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20BF443-4DB3-AC74-03C8-DE8C57A36E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EBFAD36-6455-13CE-6F3B-7D1ECA23D9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4765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3138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48817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09.12.2024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17.jp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2.png"/><Relationship Id="rId5" Type="http://schemas.openxmlformats.org/officeDocument/2006/relationships/image" Target="../media/image6.png"/><Relationship Id="rId10" Type="http://schemas.openxmlformats.org/officeDocument/2006/relationships/image" Target="../media/image21.png"/><Relationship Id="rId4" Type="http://schemas.openxmlformats.org/officeDocument/2006/relationships/image" Target="../media/image7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5.png"/><Relationship Id="rId4" Type="http://schemas.openxmlformats.org/officeDocument/2006/relationships/image" Target="../media/image7.png"/><Relationship Id="rId9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8.emf"/><Relationship Id="rId4" Type="http://schemas.openxmlformats.org/officeDocument/2006/relationships/image" Target="../media/image7.png"/><Relationship Id="rId9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32.png"/><Relationship Id="rId5" Type="http://schemas.openxmlformats.org/officeDocument/2006/relationships/image" Target="../media/image6.png"/><Relationship Id="rId10" Type="http://schemas.openxmlformats.org/officeDocument/2006/relationships/image" Target="../media/image31.png"/><Relationship Id="rId4" Type="http://schemas.openxmlformats.org/officeDocument/2006/relationships/image" Target="../media/image7.png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35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41.png"/><Relationship Id="rId4" Type="http://schemas.openxmlformats.org/officeDocument/2006/relationships/image" Target="../media/image7.png"/><Relationship Id="rId9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КОММЕРЧЕСКОГО ПОМЕЩЕНИЯ</a:t>
            </a: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КАФЕ</a:t>
            </a: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20м2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09.12.24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F2DCBA-1B4C-0938-DD8A-6EB27B095F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174" y="92803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469700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842813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224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540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  <a:p>
            <a:pPr algn="ctr"/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Офис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49CA27-A3A1-76B3-001D-AA8D3B8215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95" y="1169638"/>
            <a:ext cx="4310860" cy="319907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8A700E3-20C6-981A-721B-502FB8D1D7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21864" y="3763121"/>
            <a:ext cx="4130115" cy="279409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638165A-D230-5599-029B-E2EF423166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3292" y="6276082"/>
            <a:ext cx="3941190" cy="292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Офис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5C78309-EC9D-F739-0B4C-2F94DBAC15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13791" y="2142018"/>
            <a:ext cx="5302770" cy="298280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46B3C5C-5B71-4630-2221-571F736D85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09252" y="4008642"/>
            <a:ext cx="4613163" cy="259490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64E50C9-2E7E-97B0-5C2E-19645727CA7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81" y="6556365"/>
            <a:ext cx="4538340" cy="255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89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Салон красоты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79496C-7F49-5097-1497-C66C3793C1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4" y="1261556"/>
            <a:ext cx="6299494" cy="392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15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6A4510-899F-5715-DCC9-EB09BA0804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8" y="1293004"/>
            <a:ext cx="5436030" cy="3843901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Концепция.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Детская поликлиника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Московская область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8EEF9F7-DA57-4080-7C2C-08D8DD39E3A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03"/>
          <a:stretch/>
        </p:blipFill>
        <p:spPr>
          <a:xfrm>
            <a:off x="634006" y="5233730"/>
            <a:ext cx="2698535" cy="223101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69203E3-8588-4882-FA02-E53B8A8E87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74" y="5359519"/>
            <a:ext cx="1918132" cy="188962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9656551-646E-B4AA-44E5-F32E3F2DF5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43535" y="7427139"/>
            <a:ext cx="3771633" cy="188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89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Магазин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г.Тула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333F865-F245-DCE8-356E-BEABF0F3CB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015" y="920735"/>
            <a:ext cx="3657600" cy="369651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6C2657-9907-104A-8806-CBC9D7FE2F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54827" y="3717675"/>
            <a:ext cx="3190672" cy="32490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9F52082-E66A-AC62-CF96-8981125BB0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9654" y="7015851"/>
            <a:ext cx="3119344" cy="201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369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Пивной магазин 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г.Южноуральск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7500777-E7AF-C0DE-A1AD-9BB065B2F6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549" y="1244479"/>
            <a:ext cx="3618689" cy="317121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6EB761-9F76-6637-73FB-18206D761F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98378" y="4146642"/>
            <a:ext cx="2607013" cy="225681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5880CAE-E1E8-CC53-28F6-23087420C9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8995" y="5989418"/>
            <a:ext cx="3180260" cy="282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605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86C1F-123F-9D63-9F2F-F4EAEAA47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BF9651-BAB5-CEB3-3A32-2AA58325C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96B9BF1-5F23-EE1D-45F3-BB64C322930B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CE5FC1A-218E-FF59-3688-C6C7306FBD71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64280C-2C0F-5966-3558-044361CC1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41D0D22C-3029-0B7B-48F1-A2FEDDAE848E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33CAC89-1E72-EEE3-5C2C-1A3F3206B1C4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A139FF6-8AD3-EF16-2326-DCE0E4013291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C57494E2-9FAB-4820-3A95-C88A3C794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7F9C1990-1D0F-47DA-F04D-92044264E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7A916D0D-837D-2620-E222-7D6C2DDF3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7A071B5-95E9-C3D3-F617-205994E507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EC848424-DFA4-581C-6CDD-08C6F3FFCD04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Гончарная студия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г.Раменское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19E2E44-0F45-3CEF-EE69-D0D45649BA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32" y="1641708"/>
            <a:ext cx="4295333" cy="303729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4A86554-DF40-7BC6-FF7B-DF0AB55D89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25237" y="4782540"/>
            <a:ext cx="2912435" cy="192582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F3E2C87-E2A2-02FA-ACDA-18DD561B78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1332" y="5033250"/>
            <a:ext cx="3084152" cy="156210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72643D2-2224-32AE-17F0-683B9785050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12506" y="6644491"/>
            <a:ext cx="2701247" cy="173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010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A129C9-09E0-0A9C-C8B2-386F276F37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211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замеры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помещения.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0756" y="769707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7A1EF19-2331-6D80-C821-7CC82A3BB6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434676"/>
            <a:ext cx="6405866" cy="5121897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434676"/>
            <a:ext cx="6421699" cy="512189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13986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A9AFD7A-E025-E151-1C29-2D18A5ABF0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625" r="2625"/>
          <a:stretch/>
        </p:blipFill>
        <p:spPr>
          <a:xfrm>
            <a:off x="-96089" y="2364993"/>
            <a:ext cx="6535208" cy="401860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74978" y="2364993"/>
            <a:ext cx="6421699" cy="403063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помещения.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3A895C0-4E6E-A230-53C7-D704B38762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9666"/>
            <a:ext cx="6411144" cy="4808358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395122"/>
            <a:ext cx="6421699" cy="480835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5607C52-C0A3-F127-320B-769CFAF402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697" y="2532256"/>
            <a:ext cx="4101297" cy="276164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E74240B-5E22-29E2-62E9-2E4EF873B0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04592" y="3103289"/>
            <a:ext cx="2679544" cy="385478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F2AD9BC-7F77-C110-DE6A-419AE0D4AB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4500" y="4942304"/>
            <a:ext cx="3173689" cy="2816704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5833" y="2526714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4932" y="8607373"/>
            <a:ext cx="4365274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23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 </a:t>
            </a:r>
            <a:r>
              <a:rPr lang="ru-RU" sz="1100" dirty="0">
                <a:solidFill>
                  <a:schemeClr val="bg1"/>
                </a:solidFill>
                <a:latin typeface="Calibri"/>
                <a:cs typeface="Calibri"/>
              </a:rPr>
              <a:t>(предварительно)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8539" y="9004954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3930" y="9033071"/>
            <a:ext cx="5807401" cy="8582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"3Д-визуализация», который позволит Вам увидеть будущий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интерьер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до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 ремонта,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</a:p>
          <a:p>
            <a:pPr marL="11527">
              <a:spcBef>
                <a:spcPts val="398"/>
              </a:spcBef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Расчет стоимости каждого этапа посчитан на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общую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площадь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0990" y="9335890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562984"/>
              </p:ext>
            </p:extLst>
          </p:nvPr>
        </p:nvGraphicFramePr>
        <p:xfrm>
          <a:off x="292365" y="707281"/>
          <a:ext cx="6069799" cy="75825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450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3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489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20092" y="8407293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3450руб./м2 *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69 000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0" y="495240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040001" y="481697"/>
            <a:ext cx="3780841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 </a:t>
            </a:r>
            <a:r>
              <a:rPr lang="ru-RU" sz="1634" b="1" dirty="0" err="1">
                <a:solidFill>
                  <a:srgbClr val="7F7F7F"/>
                </a:solidFill>
                <a:latin typeface="Calibri"/>
                <a:cs typeface="Calibri"/>
              </a:rPr>
              <a:t>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4745" y="5547046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solidFill>
                  <a:srgbClr val="7F7F7F"/>
                </a:solidFill>
                <a:latin typeface="Century Gothic"/>
                <a:cs typeface="Calibri"/>
              </a:rPr>
              <a:t>:  18 рабочих дней </a:t>
            </a:r>
            <a:r>
              <a:rPr lang="ru-RU" sz="1000" b="1" spc="-5" dirty="0">
                <a:solidFill>
                  <a:srgbClr val="7F7F7F"/>
                </a:solidFill>
                <a:latin typeface="Century Gothic"/>
                <a:cs typeface="Calibri"/>
              </a:rPr>
              <a:t>(предварительно)</a:t>
            </a:r>
            <a:endParaRPr lang="ru-RU" sz="1000" dirty="0">
              <a:latin typeface="Calibri"/>
              <a:cs typeface="Calibri"/>
            </a:endParaRP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8352" y="5944627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3743" y="5972744"/>
            <a:ext cx="5807401" cy="8454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этапы </a:t>
            </a:r>
            <a:r>
              <a:rPr sz="998" dirty="0" err="1">
                <a:latin typeface="Calibri"/>
                <a:cs typeface="Calibri"/>
              </a:rPr>
              <a:t>разработки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sz="998" dirty="0" err="1">
                <a:latin typeface="Calibri"/>
                <a:cs typeface="Calibri"/>
              </a:rPr>
              <a:t>дизайн-проекта</a:t>
            </a:r>
            <a:endParaRPr lang="ru-RU" sz="998" dirty="0"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endParaRPr sz="998" dirty="0">
              <a:latin typeface="Calibri"/>
              <a:cs typeface="Calibri"/>
            </a:endParaRPr>
          </a:p>
          <a:p>
            <a:pPr marL="12103" marR="4611">
              <a:spcBef>
                <a:spcPts val="254"/>
              </a:spcBef>
            </a:pP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lang="ru-RU" sz="998" dirty="0">
              <a:latin typeface="Calibri"/>
              <a:cs typeface="Calibri"/>
            </a:endParaRPr>
          </a:p>
          <a:p>
            <a:pPr marL="12103" marR="4611">
              <a:spcBef>
                <a:spcPts val="254"/>
              </a:spcBef>
            </a:pPr>
            <a:endParaRPr lang="ru-RU" sz="998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0803" y="6275563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5083126"/>
              </p:ext>
            </p:extLst>
          </p:nvPr>
        </p:nvGraphicFramePr>
        <p:xfrm>
          <a:off x="292364" y="839557"/>
          <a:ext cx="6069799" cy="41841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7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08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4785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1545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для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проектирования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( размеры от Заказчика)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 оборудования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лоскости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(до 3-хвариантов)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;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0" lvl="0" indent="0" algn="l" defTabSz="685800" rtl="0" eaLnBrk="1" fontAlgn="auto" latinLnBrk="0" hangingPunct="1">
                        <a:lnSpc>
                          <a:spcPts val="11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450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3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612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 + 3 д визуализация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лайт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т.п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1200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4806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 (ЭЛЕКТРИКА)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Обмерный план ( размеры от Заказчика)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Создание планировочного решения с расстановкой мебели в плоскости ( до трех вариантов)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План демонтируемых перегородок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План возводимых перегородок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План отопления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 План потолков со светильниками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План настенного осветительного оборудования 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План расстановки выключателей совмещенный с группами освещения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План розеток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450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object 3">
            <a:extLst>
              <a:ext uri="{FF2B5EF4-FFF2-40B4-BE49-F238E27FC236}">
                <a16:creationId xmlns:a16="http://schemas.microsoft.com/office/drawing/2014/main" id="{D06D7504-A7F0-EFF8-5AC8-02D2FC1609E0}"/>
              </a:ext>
            </a:extLst>
          </p:cNvPr>
          <p:cNvSpPr txBox="1"/>
          <p:nvPr/>
        </p:nvSpPr>
        <p:spPr>
          <a:xfrm>
            <a:off x="60552" y="5121657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2100 руб./м2 *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42 000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8326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3705754"/>
              </p:ext>
            </p:extLst>
          </p:nvPr>
        </p:nvGraphicFramePr>
        <p:xfrm>
          <a:off x="759163" y="5692672"/>
          <a:ext cx="6307266" cy="2777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календарны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дней</a:t>
                      </a:r>
                      <a:endParaRPr lang="ru-RU" sz="1400" b="1" spc="-5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304020"/>
              </p:ext>
            </p:extLst>
          </p:nvPr>
        </p:nvGraphicFramePr>
        <p:xfrm>
          <a:off x="727198" y="2020585"/>
          <a:ext cx="6858002" cy="2991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40 00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</a:p>
                    <a:p>
                      <a:pPr marL="86233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714437"/>
              </p:ext>
            </p:extLst>
          </p:nvPr>
        </p:nvGraphicFramePr>
        <p:xfrm>
          <a:off x="254641" y="1679991"/>
          <a:ext cx="6252440" cy="1756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75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00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55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000 рублей за каждые 30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endParaRPr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latin typeface="Calibri"/>
                <a:cs typeface="Calibri"/>
              </a:rPr>
              <a:t>х</a:t>
            </a:r>
            <a:r>
              <a:rPr sz="1200" b="1" i="1" dirty="0"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latin typeface="Calibri"/>
                <a:cs typeface="Calibri"/>
              </a:rPr>
              <a:t>н</a:t>
            </a:r>
            <a:r>
              <a:rPr sz="1200" b="1" i="1" dirty="0">
                <a:latin typeface="Calibri"/>
                <a:cs typeface="Calibri"/>
              </a:rPr>
              <a:t>ые тов</a:t>
            </a:r>
            <a:r>
              <a:rPr sz="1200" b="1" i="1" spc="-5" dirty="0">
                <a:latin typeface="Calibri"/>
                <a:cs typeface="Calibri"/>
              </a:rPr>
              <a:t>а</a:t>
            </a:r>
            <a:r>
              <a:rPr sz="1200" b="1" i="1" dirty="0">
                <a:latin typeface="Calibri"/>
                <a:cs typeface="Calibri"/>
              </a:rPr>
              <a:t>ры, как</a:t>
            </a:r>
            <a:r>
              <a:rPr sz="1200" b="1" i="1" spc="-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latin typeface="Calibri"/>
                <a:cs typeface="Calibri"/>
              </a:rPr>
              <a:t>с</a:t>
            </a:r>
            <a:r>
              <a:rPr sz="1200" b="1" i="1" dirty="0">
                <a:latin typeface="Calibri"/>
                <a:cs typeface="Calibri"/>
              </a:rPr>
              <a:t>амому д</a:t>
            </a:r>
            <a:r>
              <a:rPr sz="1200" b="1" i="1" spc="-5" dirty="0">
                <a:latin typeface="Calibri"/>
                <a:cs typeface="Calibri"/>
              </a:rPr>
              <a:t>ешевому сегмент</a:t>
            </a:r>
            <a:r>
              <a:rPr sz="1200" b="1" i="1" dirty="0">
                <a:latin typeface="Calibri"/>
                <a:cs typeface="Calibri"/>
              </a:rPr>
              <a:t>у</a:t>
            </a:r>
            <a:r>
              <a:rPr sz="1200" b="1" i="1" spc="-5" dirty="0">
                <a:latin typeface="Calibri"/>
                <a:cs typeface="Calibri"/>
              </a:rPr>
              <a:t> стоимости.</a:t>
            </a:r>
            <a:endParaRPr sz="1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lang="ru-RU" sz="1400" b="1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12 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365313C-B98D-8FA9-BF0F-E66974F667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34101" y="2211174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20552" y="2847133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6815" y="3384165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80622" y="3777103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6022" y="2904397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47976" y="4493066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</a:t>
            </a:r>
            <a:r>
              <a:rPr lang="ru-RU" sz="11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7299474"/>
            <a:ext cx="6411146" cy="18872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26250" y="8004575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3226B5-E2BE-BFFD-759D-5CF73BA94C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4412</TotalTime>
  <Words>2266</Words>
  <Application>Microsoft Office PowerPoint</Application>
  <PresentationFormat>Лист A4 (210x297 мм)</PresentationFormat>
  <Paragraphs>397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6" baseType="lpstr">
      <vt:lpstr>Arial</vt:lpstr>
      <vt:lpstr>Calibri</vt:lpstr>
      <vt:lpstr>Calibri Light</vt:lpstr>
      <vt:lpstr>Candara Light</vt:lpstr>
      <vt:lpstr>Century Gothic</vt:lpstr>
      <vt:lpstr>Museo Sans Cyrl 500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158</cp:revision>
  <dcterms:created xsi:type="dcterms:W3CDTF">2020-09-07T19:51:05Z</dcterms:created>
  <dcterms:modified xsi:type="dcterms:W3CDTF">2024-12-09T12:40:26Z</dcterms:modified>
</cp:coreProperties>
</file>