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31"/>
  </p:notesMasterIdLst>
  <p:sldIdLst>
    <p:sldId id="276" r:id="rId2"/>
    <p:sldId id="301" r:id="rId3"/>
    <p:sldId id="278" r:id="rId4"/>
    <p:sldId id="293" r:id="rId5"/>
    <p:sldId id="279" r:id="rId6"/>
    <p:sldId id="295" r:id="rId7"/>
    <p:sldId id="296" r:id="rId8"/>
    <p:sldId id="308" r:id="rId9"/>
    <p:sldId id="298" r:id="rId10"/>
    <p:sldId id="303" r:id="rId11"/>
    <p:sldId id="302" r:id="rId12"/>
    <p:sldId id="304" r:id="rId13"/>
    <p:sldId id="294" r:id="rId14"/>
    <p:sldId id="284" r:id="rId15"/>
    <p:sldId id="285" r:id="rId16"/>
    <p:sldId id="287" r:id="rId17"/>
    <p:sldId id="286" r:id="rId18"/>
    <p:sldId id="288" r:id="rId19"/>
    <p:sldId id="259" r:id="rId20"/>
    <p:sldId id="305" r:id="rId21"/>
    <p:sldId id="300" r:id="rId22"/>
    <p:sldId id="291" r:id="rId23"/>
    <p:sldId id="306" r:id="rId24"/>
    <p:sldId id="307" r:id="rId25"/>
    <p:sldId id="260" r:id="rId26"/>
    <p:sldId id="280" r:id="rId27"/>
    <p:sldId id="281" r:id="rId28"/>
    <p:sldId id="282" r:id="rId29"/>
    <p:sldId id="283" r:id="rId30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1"/>
            <p14:sldId id="278"/>
            <p14:sldId id="293"/>
            <p14:sldId id="279"/>
            <p14:sldId id="295"/>
            <p14:sldId id="296"/>
            <p14:sldId id="308"/>
            <p14:sldId id="298"/>
            <p14:sldId id="303"/>
            <p14:sldId id="302"/>
            <p14:sldId id="304"/>
            <p14:sldId id="294"/>
            <p14:sldId id="284"/>
            <p14:sldId id="285"/>
            <p14:sldId id="287"/>
            <p14:sldId id="286"/>
            <p14:sldId id="288"/>
          </p14:sldIdLst>
        </p14:section>
        <p14:section name="Раздел без заголовка" id="{7DD297BF-26AC-4EB2-A072-C81BB3AE8B7A}">
          <p14:sldIdLst>
            <p14:sldId id="259"/>
            <p14:sldId id="305"/>
            <p14:sldId id="300"/>
            <p14:sldId id="291"/>
            <p14:sldId id="306"/>
            <p14:sldId id="307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6" d="100"/>
          <a:sy n="86" d="100"/>
        </p:scale>
        <p:origin x="298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6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60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10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56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65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476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13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881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60555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94997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21.10.2024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8.emf"/><Relationship Id="rId4" Type="http://schemas.openxmlformats.org/officeDocument/2006/relationships/image" Target="../media/image7.png"/><Relationship Id="rId9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2.png"/><Relationship Id="rId5" Type="http://schemas.openxmlformats.org/officeDocument/2006/relationships/image" Target="../media/image6.png"/><Relationship Id="rId10" Type="http://schemas.openxmlformats.org/officeDocument/2006/relationships/image" Target="../media/image31.png"/><Relationship Id="rId4" Type="http://schemas.openxmlformats.org/officeDocument/2006/relationships/image" Target="../media/image7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35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41.png"/><Relationship Id="rId4" Type="http://schemas.openxmlformats.org/officeDocument/2006/relationships/image" Target="../media/image7.png"/><Relationship Id="rId9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КОММЕРЧЕСКОГО ПОМЕЩЕНИЯ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САЛОН КРАСОТЫ 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100 м2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21.10.24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2DCBA-1B4C-0938-DD8A-6EB27B095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2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49CA27-A3A1-76B3-001D-AA8D3B821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169638"/>
            <a:ext cx="4310860" cy="31990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A700E3-20C6-981A-721B-502FB8D1D7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864" y="3763121"/>
            <a:ext cx="4130115" cy="27940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638165A-D230-5599-029B-E2EF423166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92" y="6276082"/>
            <a:ext cx="3941190" cy="29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C78309-EC9D-F739-0B4C-2F94DBAC1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3791" y="2142018"/>
            <a:ext cx="5302770" cy="29828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6B3C5C-5B71-4630-2221-571F736D8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9252" y="4008642"/>
            <a:ext cx="4613163" cy="25949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4E50C9-2E7E-97B0-5C2E-19645727CA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1" y="6556365"/>
            <a:ext cx="4538340" cy="25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Салон красоты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79496C-7F49-5097-1497-C66C3793C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" y="1261556"/>
            <a:ext cx="6299494" cy="392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15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A4510-899F-5715-DCC9-EB09BA080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8" y="1293004"/>
            <a:ext cx="5436030" cy="3843901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поликлиника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EEF9F7-DA57-4080-7C2C-08D8DD39E3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3"/>
          <a:stretch/>
        </p:blipFill>
        <p:spPr>
          <a:xfrm>
            <a:off x="634006" y="5233730"/>
            <a:ext cx="2698535" cy="22310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9203E3-8588-4882-FA02-E53B8A8E8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74" y="5359519"/>
            <a:ext cx="1918132" cy="1889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656551-646E-B4AA-44E5-F32E3F2DF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535" y="7427139"/>
            <a:ext cx="3771633" cy="1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Магазин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г.Тула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33F865-F245-DCE8-356E-BEABF0F3CB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015" y="920735"/>
            <a:ext cx="3657600" cy="36965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6C2657-9907-104A-8806-CBC9D7FE2F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4827" y="3717675"/>
            <a:ext cx="3190672" cy="324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F52082-E66A-AC62-CF96-8981125BB0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654" y="7015851"/>
            <a:ext cx="3119344" cy="20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9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Пивной магазин 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г.Южноуральск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500777-E7AF-C0DE-A1AD-9BB065B2F6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549" y="1244479"/>
            <a:ext cx="3618689" cy="31712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6EB761-9F76-6637-73FB-18206D761F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378" y="4146642"/>
            <a:ext cx="2607013" cy="225681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5880CAE-E1E8-CC53-28F6-23087420C9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995" y="5989418"/>
            <a:ext cx="3180260" cy="28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5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Гончарная студия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г.Раменское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9E2E44-0F45-3CEF-EE69-D0D45649BA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32" y="1641708"/>
            <a:ext cx="4295333" cy="30372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A86554-DF40-7BC6-FF7B-DF0AB55D89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5237" y="4782540"/>
            <a:ext cx="2912435" cy="19258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3E2C87-E2A2-02FA-ACDA-18DD561B78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332" y="5033250"/>
            <a:ext cx="3084152" cy="15621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2643D2-2224-32AE-17F0-683B978505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2506" y="6644491"/>
            <a:ext cx="2701247" cy="173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A129C9-09E0-0A9C-C8B2-386F276F37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1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замеры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помещения.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0756" y="769707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A1EF19-2331-6D80-C821-7CC82A3BB6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434676"/>
            <a:ext cx="6405866" cy="512189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434676"/>
            <a:ext cx="6421699" cy="512189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3986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9AFD7A-E025-E151-1C29-2D18A5ABF0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625" r="2625"/>
          <a:stretch/>
        </p:blipFill>
        <p:spPr>
          <a:xfrm>
            <a:off x="-96089" y="2364993"/>
            <a:ext cx="6535208" cy="40186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74978" y="2364993"/>
            <a:ext cx="6421699" cy="403063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помещения.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A895C0-4E6E-A230-53C7-D704B38762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9666"/>
            <a:ext cx="6411144" cy="480835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395122"/>
            <a:ext cx="6421699" cy="480835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607C52-C0A3-F127-320B-769CFAF40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97" y="2532256"/>
            <a:ext cx="4101297" cy="27616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74240B-5E22-29E2-62E9-2E4EF873B0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4592" y="3103289"/>
            <a:ext cx="2679544" cy="38547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F2AD9BC-7F77-C110-DE6A-419AE0D4AB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500" y="4942304"/>
            <a:ext cx="3173689" cy="281670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5833" y="2526714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0" y="208165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547850" y="440709"/>
            <a:ext cx="533024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СТАНДАРТНЫЙ»</a:t>
            </a:r>
            <a:r>
              <a:rPr lang="en-US"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( цена без 3д визуализации)</a:t>
            </a:r>
            <a:endParaRPr sz="1634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240481"/>
              </p:ext>
            </p:extLst>
          </p:nvPr>
        </p:nvGraphicFramePr>
        <p:xfrm>
          <a:off x="292365" y="707281"/>
          <a:ext cx="6069799" cy="50275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533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( размеры от Заказчика)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лоскости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(до 3-хвариантов)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9255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 (ЭЛЕКТРИКА)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Обмерный план ( размеры от Заказчика)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демонтируемых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возводимых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отопления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расстановки сантехнического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потолков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потолков с расстановкой осветительного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настенного осветительного оборудования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-План расстановки выключателей совмещенный с группами освещения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привязки 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665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цен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олный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object 3">
            <a:extLst>
              <a:ext uri="{FF2B5EF4-FFF2-40B4-BE49-F238E27FC236}">
                <a16:creationId xmlns:a16="http://schemas.microsoft.com/office/drawing/2014/main" id="{DF544CD2-BCBA-EAA0-39D1-6900992EEBF1}"/>
              </a:ext>
            </a:extLst>
          </p:cNvPr>
          <p:cNvSpPr txBox="1"/>
          <p:nvPr/>
        </p:nvSpPr>
        <p:spPr>
          <a:xfrm>
            <a:off x="365890" y="6292267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25 рабочих дней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EBB66DA1-7ACB-7CEF-D026-726F50B3DEC8}"/>
              </a:ext>
            </a:extLst>
          </p:cNvPr>
          <p:cNvSpPr txBox="1"/>
          <p:nvPr/>
        </p:nvSpPr>
        <p:spPr>
          <a:xfrm>
            <a:off x="379497" y="6689848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99493B8E-9D88-42FF-9554-12F42A61F32B}"/>
              </a:ext>
            </a:extLst>
          </p:cNvPr>
          <p:cNvSpPr txBox="1"/>
          <p:nvPr/>
        </p:nvSpPr>
        <p:spPr>
          <a:xfrm>
            <a:off x="574888" y="6717965"/>
            <a:ext cx="5807401" cy="6108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latin typeface="Calibri"/>
                <a:cs typeface="Calibri"/>
              </a:rPr>
              <a:t>разработки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дизайн-проекта</a:t>
            </a:r>
            <a:endParaRPr lang="ru-RU" sz="998" dirty="0"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A1B9E429-97D0-872B-C3B4-6CAFD6BF7A03}"/>
              </a:ext>
            </a:extLst>
          </p:cNvPr>
          <p:cNvSpPr txBox="1"/>
          <p:nvPr/>
        </p:nvSpPr>
        <p:spPr>
          <a:xfrm>
            <a:off x="371948" y="702078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EDF98BA6-668A-6429-40F1-2A12CA25E31F}"/>
              </a:ext>
            </a:extLst>
          </p:cNvPr>
          <p:cNvSpPr txBox="1"/>
          <p:nvPr/>
        </p:nvSpPr>
        <p:spPr>
          <a:xfrm>
            <a:off x="-245263" y="5964407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2365  руб./м2 *  100 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236 500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0" y="495240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989338" y="466196"/>
            <a:ext cx="3113325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2364" y="5530390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20 рабочих дней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5971" y="592797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1362" y="5956088"/>
            <a:ext cx="5807401" cy="8454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latin typeface="Calibri"/>
                <a:cs typeface="Calibri"/>
              </a:rPr>
              <a:t>разработки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дизайн-проекта</a:t>
            </a:r>
            <a:endParaRPr lang="ru-RU" sz="998" dirty="0"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sz="998" dirty="0"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lang="ru-RU" sz="998" dirty="0"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endParaRPr lang="ru-RU" sz="998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8422" y="6258907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760412"/>
              </p:ext>
            </p:extLst>
          </p:nvPr>
        </p:nvGraphicFramePr>
        <p:xfrm>
          <a:off x="292364" y="839557"/>
          <a:ext cx="6069799" cy="42289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7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73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9774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(размеры Заказчика)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лоскости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(до 3-хвариантов)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302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1016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 (ЭЛЕКТРИКА)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Обмерный план ( размеры от Заказчика)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демонтируемых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возводимых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отопления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расстановки сантехнического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потолков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потолков с расстановкой осветительного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настенного осветительного оборудования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-План расстановки выключателей совмещенный с группами освещения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привязки розеток</a:t>
                      </a:r>
                      <a:endParaRPr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665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84442" y="5212723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1865  руб./м2 *  100 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186 500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832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-831" y="389005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021865" y="441511"/>
            <a:ext cx="4325918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 (без чертежей)</a:t>
            </a:r>
            <a:endParaRPr sz="1634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878119"/>
              </p:ext>
            </p:extLst>
          </p:nvPr>
        </p:nvGraphicFramePr>
        <p:xfrm>
          <a:off x="208491" y="752763"/>
          <a:ext cx="6034593" cy="3732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2627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от Заказчика</a:t>
                      </a: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приборов/ электрики при необходимости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- 3 д планировка в цвете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Развертки- схемы с указанием идеи и внешнего вида материала на основные зоны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3" name="object 4">
            <a:extLst>
              <a:ext uri="{FF2B5EF4-FFF2-40B4-BE49-F238E27FC236}">
                <a16:creationId xmlns:a16="http://schemas.microsoft.com/office/drawing/2014/main" id="{6EBC4D1C-2087-369B-9016-B853F65955DF}"/>
              </a:ext>
            </a:extLst>
          </p:cNvPr>
          <p:cNvSpPr txBox="1"/>
          <p:nvPr/>
        </p:nvSpPr>
        <p:spPr>
          <a:xfrm>
            <a:off x="349499" y="540615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C5321F54-7A72-3819-9602-E5E5C75C20E5}"/>
              </a:ext>
            </a:extLst>
          </p:cNvPr>
          <p:cNvSpPr txBox="1"/>
          <p:nvPr/>
        </p:nvSpPr>
        <p:spPr>
          <a:xfrm>
            <a:off x="556967" y="5406324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0157DA75-63DF-D084-0F88-6C9418573E03}"/>
              </a:ext>
            </a:extLst>
          </p:cNvPr>
          <p:cNvSpPr txBox="1"/>
          <p:nvPr/>
        </p:nvSpPr>
        <p:spPr>
          <a:xfrm>
            <a:off x="332901" y="5800268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C80AFD3C-CA23-59D2-DCF7-9AAF284F5F40}"/>
              </a:ext>
            </a:extLst>
          </p:cNvPr>
          <p:cNvSpPr txBox="1"/>
          <p:nvPr/>
        </p:nvSpPr>
        <p:spPr>
          <a:xfrm>
            <a:off x="595753" y="5811445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66A0C670-C4C1-557B-AA55-F7CF64D6B391}"/>
              </a:ext>
            </a:extLst>
          </p:cNvPr>
          <p:cNvSpPr txBox="1"/>
          <p:nvPr/>
        </p:nvSpPr>
        <p:spPr>
          <a:xfrm>
            <a:off x="-172761" y="4572290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2050  руб./м2 *  100 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205 000р.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007D2AF7-5EBD-E27A-EC53-B6E39F7468F9}"/>
              </a:ext>
            </a:extLst>
          </p:cNvPr>
          <p:cNvSpPr txBox="1"/>
          <p:nvPr/>
        </p:nvSpPr>
        <p:spPr>
          <a:xfrm>
            <a:off x="349499" y="4892475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20 рабочих дней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683017" y="538961"/>
            <a:ext cx="3784758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 (без чертежей)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9499" y="4152113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6967" y="4152280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2901" y="4546224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5753" y="4557401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226531"/>
              </p:ext>
            </p:extLst>
          </p:nvPr>
        </p:nvGraphicFramePr>
        <p:xfrm>
          <a:off x="207399" y="943853"/>
          <a:ext cx="6202652" cy="2541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43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 ТЗ для проектирования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-Заполнение Технического Задания на дизайн-проект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Обмерный план (размеры Заказчика)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 (до 3-хвариантов);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075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со стилистическими образами, подборка цветовой гаммы, общего настроения, идея. 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- 3 Д планировка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4CE76E03-811C-91C4-5482-A4E79470F479}"/>
              </a:ext>
            </a:extLst>
          </p:cNvPr>
          <p:cNvSpPr txBox="1"/>
          <p:nvPr/>
        </p:nvSpPr>
        <p:spPr>
          <a:xfrm>
            <a:off x="-172761" y="331824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1500  руб./м2 *  100 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150 000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E1F0DB4E-98C3-ED98-33F6-BBB24F263804}"/>
              </a:ext>
            </a:extLst>
          </p:cNvPr>
          <p:cNvSpPr txBox="1"/>
          <p:nvPr/>
        </p:nvSpPr>
        <p:spPr>
          <a:xfrm>
            <a:off x="349499" y="3638431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15 рабочих дней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27014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400195" y="493653"/>
            <a:ext cx="200531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ЭЛЕКТРИКА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graphicFrame>
        <p:nvGraphicFramePr>
          <p:cNvPr id="19" name="object 8">
            <a:extLst>
              <a:ext uri="{FF2B5EF4-FFF2-40B4-BE49-F238E27FC236}">
                <a16:creationId xmlns:a16="http://schemas.microsoft.com/office/drawing/2014/main" id="{C57AFE84-D003-B9EA-FA8E-141F2379E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196971"/>
              </p:ext>
            </p:extLst>
          </p:nvPr>
        </p:nvGraphicFramePr>
        <p:xfrm>
          <a:off x="292364" y="839557"/>
          <a:ext cx="6069799" cy="28285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7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194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543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 (ЭЛЕКТРИКА)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Обмерный план ( размеры от Заказчика)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Создание планировочного решения с расстановкой мебели в плоскости ( до трех вариантов)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демонтируемых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возводимых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отопления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расстановки сантехнического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потолков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потолков с расстановкой осветительного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настенного осветительного оборудования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-План расстановки выключателей совмещенный с группами освещения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привязки розеток</a:t>
                      </a:r>
                      <a:endParaRPr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object 4">
            <a:extLst>
              <a:ext uri="{FF2B5EF4-FFF2-40B4-BE49-F238E27FC236}">
                <a16:creationId xmlns:a16="http://schemas.microsoft.com/office/drawing/2014/main" id="{120BDC9B-5DCE-2679-D031-FB714D4BFF4E}"/>
              </a:ext>
            </a:extLst>
          </p:cNvPr>
          <p:cNvSpPr txBox="1"/>
          <p:nvPr/>
        </p:nvSpPr>
        <p:spPr>
          <a:xfrm>
            <a:off x="428194" y="473489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E9BA8CB3-DCC5-C92A-50B9-FC929DB684B4}"/>
              </a:ext>
            </a:extLst>
          </p:cNvPr>
          <p:cNvSpPr txBox="1"/>
          <p:nvPr/>
        </p:nvSpPr>
        <p:spPr>
          <a:xfrm>
            <a:off x="635662" y="4735057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2" name="object 6">
            <a:extLst>
              <a:ext uri="{FF2B5EF4-FFF2-40B4-BE49-F238E27FC236}">
                <a16:creationId xmlns:a16="http://schemas.microsoft.com/office/drawing/2014/main" id="{3DBCADA6-7556-7FF9-8CFA-C8227CC28FB3}"/>
              </a:ext>
            </a:extLst>
          </p:cNvPr>
          <p:cNvSpPr txBox="1"/>
          <p:nvPr/>
        </p:nvSpPr>
        <p:spPr>
          <a:xfrm>
            <a:off x="411596" y="5129001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647B413A-00DA-CF44-7254-27FAAF438323}"/>
              </a:ext>
            </a:extLst>
          </p:cNvPr>
          <p:cNvSpPr txBox="1"/>
          <p:nvPr/>
        </p:nvSpPr>
        <p:spPr>
          <a:xfrm>
            <a:off x="674448" y="5140178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99AC9416-315D-A23A-ED1F-E15A8A36E6CA}"/>
              </a:ext>
            </a:extLst>
          </p:cNvPr>
          <p:cNvSpPr txBox="1"/>
          <p:nvPr/>
        </p:nvSpPr>
        <p:spPr>
          <a:xfrm>
            <a:off x="7681" y="3809684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915  руб./м2 *  100 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500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2F16749F-43C9-A4C1-D2C0-7140ED5E8C54}"/>
              </a:ext>
            </a:extLst>
          </p:cNvPr>
          <p:cNvSpPr txBox="1"/>
          <p:nvPr/>
        </p:nvSpPr>
        <p:spPr>
          <a:xfrm>
            <a:off x="428194" y="42212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10 рабочих дней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b="1" spc="-5" dirty="0">
                <a:latin typeface="Calibri"/>
                <a:cs typeface="Calibri"/>
              </a:rPr>
              <a:t>70</a:t>
            </a:r>
            <a:r>
              <a:rPr lang="ru-RU" sz="1452" dirty="0">
                <a:latin typeface="Calibri"/>
                <a:cs typeface="Calibri"/>
              </a:rPr>
              <a:t>% ПРЕДОПЛАТА</a:t>
            </a:r>
            <a:endParaRPr sz="1452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3766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2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-1815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175831" y="588352"/>
            <a:ext cx="3178413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РАЗРАБОТКА ЛОГОТИПА</a:t>
            </a:r>
            <a:endParaRPr sz="1634" dirty="0">
              <a:latin typeface="Calibri"/>
              <a:cs typeface="Calibri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object 3">
            <a:extLst>
              <a:ext uri="{FF2B5EF4-FFF2-40B4-BE49-F238E27FC236}">
                <a16:creationId xmlns:a16="http://schemas.microsoft.com/office/drawing/2014/main" id="{99AC9416-315D-A23A-ED1F-E15A8A36E6CA}"/>
              </a:ext>
            </a:extLst>
          </p:cNvPr>
          <p:cNvSpPr txBox="1"/>
          <p:nvPr/>
        </p:nvSpPr>
        <p:spPr>
          <a:xfrm>
            <a:off x="1699135" y="2417473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Цена:  от 10 000 руб.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2F16749F-43C9-A4C1-D2C0-7140ED5E8C54}"/>
              </a:ext>
            </a:extLst>
          </p:cNvPr>
          <p:cNvSpPr txBox="1"/>
          <p:nvPr/>
        </p:nvSpPr>
        <p:spPr>
          <a:xfrm>
            <a:off x="570595" y="2854457"/>
            <a:ext cx="4697056" cy="209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до 7  рабочих дней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5D4A6DAC-5683-71AD-7620-2986F74BC181}"/>
              </a:ext>
            </a:extLst>
          </p:cNvPr>
          <p:cNvSpPr txBox="1"/>
          <p:nvPr/>
        </p:nvSpPr>
        <p:spPr>
          <a:xfrm>
            <a:off x="476891" y="1066960"/>
            <a:ext cx="5594745" cy="1231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Создание индивидуального логотипа – до 3х вариантов</a:t>
            </a:r>
          </a:p>
          <a:p>
            <a:pPr marL="11527" marR="4611">
              <a:lnSpc>
                <a:spcPts val="1180"/>
              </a:lnSpc>
            </a:pP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Определение цветовой гаммы</a:t>
            </a:r>
          </a:p>
          <a:p>
            <a:pPr marL="11527" marR="4611">
              <a:lnSpc>
                <a:spcPts val="1180"/>
              </a:lnSpc>
            </a:pP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При разработке дизайнерских концепций мы ориентируемся на пожелания клиента и актуальные тренды в дизайне. </a:t>
            </a:r>
          </a:p>
          <a:p>
            <a:pPr marL="11527" marR="4611">
              <a:lnSpc>
                <a:spcPts val="1180"/>
              </a:lnSpc>
            </a:pP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Мы проводим тестирование каждого варианта на запоминаемость и уровень доверия к вашему бренду. </a:t>
            </a:r>
          </a:p>
          <a:p>
            <a:pPr marL="11527" marR="4611">
              <a:lnSpc>
                <a:spcPts val="1180"/>
              </a:lnSpc>
            </a:pP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После утверждения финального дизайна мы передадим авторские права и комплект файлов во всех необходимых форматах.</a:t>
            </a:r>
          </a:p>
        </p:txBody>
      </p:sp>
    </p:spTree>
    <p:extLst>
      <p:ext uri="{BB962C8B-B14F-4D97-AF65-F5344CB8AC3E}">
        <p14:creationId xmlns:p14="http://schemas.microsoft.com/office/powerpoint/2010/main" val="23995466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705754"/>
              </p:ext>
            </p:extLst>
          </p:nvPr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304020"/>
              </p:ext>
            </p:extLst>
          </p:nvPr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714437"/>
              </p:ext>
            </p:extLst>
          </p:nvPr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12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65313C-B98D-8FA9-BF0F-E66974F667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3226B5-E2BE-BFFD-759D-5CF73BA94C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4289</TotalTime>
  <Words>2862</Words>
  <Application>Microsoft Office PowerPoint</Application>
  <PresentationFormat>Лист A4 (210x297 мм)</PresentationFormat>
  <Paragraphs>478</Paragraphs>
  <Slides>29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40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150</cp:revision>
  <dcterms:created xsi:type="dcterms:W3CDTF">2020-09-07T19:51:05Z</dcterms:created>
  <dcterms:modified xsi:type="dcterms:W3CDTF">2024-10-21T14:19:10Z</dcterms:modified>
</cp:coreProperties>
</file>