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8" r:id="rId1"/>
  </p:sldMasterIdLst>
  <p:notesMasterIdLst>
    <p:notesMasterId r:id="rId28"/>
  </p:notesMasterIdLst>
  <p:sldIdLst>
    <p:sldId id="276" r:id="rId2"/>
    <p:sldId id="301" r:id="rId3"/>
    <p:sldId id="278" r:id="rId4"/>
    <p:sldId id="293" r:id="rId5"/>
    <p:sldId id="279" r:id="rId6"/>
    <p:sldId id="295" r:id="rId7"/>
    <p:sldId id="296" r:id="rId8"/>
    <p:sldId id="308" r:id="rId9"/>
    <p:sldId id="298" r:id="rId10"/>
    <p:sldId id="303" r:id="rId11"/>
    <p:sldId id="302" r:id="rId12"/>
    <p:sldId id="304" r:id="rId13"/>
    <p:sldId id="294" r:id="rId14"/>
    <p:sldId id="284" r:id="rId15"/>
    <p:sldId id="285" r:id="rId16"/>
    <p:sldId id="287" r:id="rId17"/>
    <p:sldId id="286" r:id="rId18"/>
    <p:sldId id="288" r:id="rId19"/>
    <p:sldId id="306" r:id="rId20"/>
    <p:sldId id="309" r:id="rId21"/>
    <p:sldId id="305" r:id="rId22"/>
    <p:sldId id="260" r:id="rId23"/>
    <p:sldId id="280" r:id="rId24"/>
    <p:sldId id="281" r:id="rId25"/>
    <p:sldId id="282" r:id="rId26"/>
    <p:sldId id="283" r:id="rId27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3A79968-E34D-4DF5-B4B7-0F7F5F10BF43}">
          <p14:sldIdLst>
            <p14:sldId id="276"/>
            <p14:sldId id="301"/>
            <p14:sldId id="278"/>
            <p14:sldId id="293"/>
            <p14:sldId id="279"/>
            <p14:sldId id="295"/>
            <p14:sldId id="296"/>
            <p14:sldId id="308"/>
            <p14:sldId id="298"/>
            <p14:sldId id="303"/>
            <p14:sldId id="302"/>
            <p14:sldId id="304"/>
            <p14:sldId id="294"/>
            <p14:sldId id="284"/>
            <p14:sldId id="285"/>
            <p14:sldId id="287"/>
            <p14:sldId id="286"/>
            <p14:sldId id="288"/>
          </p14:sldIdLst>
        </p14:section>
        <p14:section name="Раздел без заголовка" id="{7DD297BF-26AC-4EB2-A072-C81BB3AE8B7A}">
          <p14:sldIdLst>
            <p14:sldId id="306"/>
            <p14:sldId id="309"/>
            <p14:sldId id="305"/>
            <p14:sldId id="260"/>
            <p14:sldId id="280"/>
            <p14:sldId id="281"/>
            <p14:sldId id="282"/>
            <p14:sldId id="28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ина Чапланова" initials="ПЧ" lastIdx="4" clrIdx="0">
    <p:extLst>
      <p:ext uri="{19B8F6BF-5375-455C-9EA6-DF929625EA0E}">
        <p15:presenceInfo xmlns:p15="http://schemas.microsoft.com/office/powerpoint/2012/main" userId="cdf3411633022d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E6E8"/>
    <a:srgbClr val="5D7E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60"/>
  </p:normalViewPr>
  <p:slideViewPr>
    <p:cSldViewPr snapToGrid="0">
      <p:cViewPr>
        <p:scale>
          <a:sx n="91" d="100"/>
          <a:sy n="91" d="100"/>
        </p:scale>
        <p:origin x="2874" y="7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4FE720-0402-4903-8253-1620956D0741}" type="datetimeFigureOut">
              <a:rPr lang="ru-RU" smtClean="0"/>
              <a:t>14.11.2024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8D7C7A-CA98-413A-AF6F-6F4422E283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115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507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55338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9571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75649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5876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11599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39326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616093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01106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02560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98655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B06E39-5048-3255-070A-45BC22F873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4F2F2595-E401-0576-A090-EA425CFD9A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D20BF443-4DB3-AC74-03C8-DE8C57A36E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EBFAD36-6455-13CE-6F3B-7D1ECA23D9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44765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33138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7398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691717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976066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02393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17122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4605555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5883419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488178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691039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4562286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2856953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43764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128563"/>
            <a:ext cx="5044547" cy="398583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5341" y="6129999"/>
            <a:ext cx="1730873" cy="40002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3741224"/>
            <a:ext cx="5044548" cy="2398257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5125340" y="3741224"/>
            <a:ext cx="1730874" cy="23982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2682" y="3948691"/>
            <a:ext cx="4551951" cy="1983323"/>
          </a:xfrm>
        </p:spPr>
        <p:txBody>
          <a:bodyPr anchor="b">
            <a:no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2681" y="6346947"/>
            <a:ext cx="4581076" cy="1614437"/>
          </a:xfrm>
        </p:spPr>
        <p:txBody>
          <a:bodyPr>
            <a:normAutofit/>
          </a:bodyPr>
          <a:lstStyle>
            <a:lvl1pPr marL="0" indent="0" algn="r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416741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14.11.2024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1" y="8574496"/>
            <a:ext cx="3016250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257800" y="3972709"/>
            <a:ext cx="1027720" cy="1959305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9411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8" name="Picture 2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9" name="Picture 2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3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14.11.2024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2493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3941069"/>
            <a:ext cx="6871477" cy="2422384"/>
            <a:chOff x="0" y="2895600"/>
            <a:chExt cx="9161969" cy="1677035"/>
          </a:xfrm>
        </p:grpSpPr>
        <p:pic>
          <p:nvPicPr>
            <p:cNvPr id="19" name="Picture 1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0" name="Picture 1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4145404"/>
            <a:ext cx="5166863" cy="1575583"/>
          </a:xfrm>
        </p:spPr>
        <p:txBody>
          <a:bodyPr anchor="ctr">
            <a:normAutofit/>
          </a:bodyPr>
          <a:lstStyle>
            <a:lvl1pPr algn="r"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8729" y="6113138"/>
            <a:ext cx="5166863" cy="2461358"/>
          </a:xfrm>
        </p:spPr>
        <p:txBody>
          <a:bodyPr>
            <a:normAutofit/>
          </a:bodyPr>
          <a:lstStyle>
            <a:lvl1pPr marL="0" indent="0" algn="r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0243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14.11.2024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0" y="8574496"/>
            <a:ext cx="3626005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92329" y="414540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6617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1087996"/>
            <a:ext cx="5165543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0051" y="3375483"/>
            <a:ext cx="2518424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5846" y="3375483"/>
            <a:ext cx="2519746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14.11.2024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9582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9" name="Picture 2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0" name="Picture 2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1" name="Rectangle 3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8000"/>
            <a:ext cx="5172401" cy="156135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0741" y="3375485"/>
            <a:ext cx="2358810" cy="10011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8729" y="4376680"/>
            <a:ext cx="2525284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11985" y="3375483"/>
            <a:ext cx="2359145" cy="9996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45847" y="4376680"/>
            <a:ext cx="2525283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14.11.2024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6774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6" name="Picture 15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7" name="Picture 16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14.11.2024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8496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D-ShadowShort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71"/>
          <a:stretch/>
        </p:blipFill>
        <p:spPr>
          <a:xfrm>
            <a:off x="5787913" y="2850267"/>
            <a:ext cx="1083564" cy="20839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5783077" y="880533"/>
            <a:ext cx="1074923" cy="19762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14.11.2024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7579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4"/>
            <a:ext cx="5172401" cy="1561358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5789" y="3375485"/>
            <a:ext cx="2935341" cy="5199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3375484"/>
            <a:ext cx="2097180" cy="5199013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14.11.2024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4937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33217" y="3375485"/>
            <a:ext cx="2937913" cy="5199006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3375485"/>
            <a:ext cx="2098865" cy="5199011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14.11.2024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5535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2" y="6805669"/>
            <a:ext cx="5171078" cy="786474"/>
          </a:xfrm>
        </p:spPr>
        <p:txBody>
          <a:bodyPr anchor="b">
            <a:normAutofit/>
          </a:bodyPr>
          <a:lstStyle>
            <a:lvl1pPr>
              <a:defRPr sz="1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8729" y="880531"/>
            <a:ext cx="5172401" cy="518494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7592142"/>
            <a:ext cx="5171079" cy="79129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14.11.2024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22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568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2" name="Picture 21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3" name="Picture 22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191" y="880529"/>
            <a:ext cx="5172401" cy="5189528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66863" cy="1591437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14.11.2024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668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23326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30" name="Picture 29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1" name="Picture 30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5941" y="891199"/>
            <a:ext cx="4818860" cy="4385421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742079" y="5287769"/>
            <a:ext cx="4490798" cy="79295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77939" cy="1591437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14.11.2024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203199" y="1080612"/>
            <a:ext cx="400050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54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225393" y="4331273"/>
            <a:ext cx="342900" cy="8446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54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457311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3" name="Picture 22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4" name="Picture 23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8" y="6803824"/>
            <a:ext cx="5172401" cy="85195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7655772"/>
            <a:ext cx="5172401" cy="739489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14.11.2024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26900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399472" y="3364818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404833" y="4355419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8810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159783" y="4344754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19602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3925140" y="4344752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14.11.2024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70722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35" name="Picture 34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6" name="Picture 35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Rectangle 37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399294" y="6207505"/>
            <a:ext cx="164419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399294" y="3375483"/>
            <a:ext cx="164419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399294" y="7039883"/>
            <a:ext cx="164419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2873" y="6207505"/>
            <a:ext cx="166130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152873" y="3375483"/>
            <a:ext cx="166130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152112" y="7039881"/>
            <a:ext cx="166350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23271" y="6207505"/>
            <a:ext cx="164575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3923271" y="3375483"/>
            <a:ext cx="1645750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3923201" y="7039878"/>
            <a:ext cx="1647929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14.11.2024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24099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7" name="Picture 16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8" name="Picture 17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19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14.11.2024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14266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 rot="5400000">
            <a:off x="1048648" y="4443216"/>
            <a:ext cx="9912579" cy="1026149"/>
            <a:chOff x="2281445" y="609600"/>
            <a:chExt cx="6862555" cy="1368199"/>
          </a:xfrm>
        </p:grpSpPr>
        <p:sp>
          <p:nvSpPr>
            <p:cNvPr id="12" name="Rectangle 11"/>
            <p:cNvSpPr/>
            <p:nvPr/>
          </p:nvSpPr>
          <p:spPr>
            <a:xfrm>
              <a:off x="2281445" y="609601"/>
              <a:ext cx="5285695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7710769" y="609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98598" y="880529"/>
            <a:ext cx="802202" cy="644501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2681" y="880531"/>
            <a:ext cx="4932269" cy="76939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718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14.11.2024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2681" y="8574496"/>
            <a:ext cx="3389219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573364" y="7846945"/>
            <a:ext cx="862227" cy="1838922"/>
          </a:xfrm>
        </p:spPr>
        <p:txBody>
          <a:bodyPr anchor="t"/>
          <a:lstStyle>
            <a:lvl1pPr algn="ctr">
              <a:defRPr/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35554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11/14/2024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6530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ames\Desktop\msft\Berlin\build Assets\hashOverlaySD-FullResolve.png"/>
          <p:cNvPicPr>
            <a:picLocks noChangeAspect="1" noChangeArrowheads="1"/>
          </p:cNvPicPr>
          <p:nvPr/>
        </p:nvPicPr>
        <p:blipFill>
          <a:blip r:embed="rId20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6858000" cy="99060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0050" y="3375483"/>
            <a:ext cx="5165542" cy="51990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025911" y="8574494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38047-CA22-4469-9C4E-15A0E2770D3A}" type="datetimeFigureOut">
              <a:rPr lang="ru-RU" smtClean="0"/>
              <a:t>14.11.2024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0050" y="8574496"/>
            <a:ext cx="362600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86450" y="1087997"/>
            <a:ext cx="868256" cy="15755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55337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  <p:sldLayoutId id="2147483820" r:id="rId12"/>
    <p:sldLayoutId id="2147483821" r:id="rId13"/>
    <p:sldLayoutId id="2147483822" r:id="rId14"/>
    <p:sldLayoutId id="2147483823" r:id="rId15"/>
    <p:sldLayoutId id="2147483824" r:id="rId16"/>
    <p:sldLayoutId id="2147483825" r:id="rId17"/>
    <p:sldLayoutId id="2147483826" r:id="rId1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11.pn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14.png"/><Relationship Id="rId4" Type="http://schemas.openxmlformats.org/officeDocument/2006/relationships/image" Target="../media/image7.png"/><Relationship Id="rId9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17.jpg"/><Relationship Id="rId4" Type="http://schemas.openxmlformats.org/officeDocument/2006/relationships/image" Target="../media/image7.png"/><Relationship Id="rId9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22.png"/><Relationship Id="rId5" Type="http://schemas.openxmlformats.org/officeDocument/2006/relationships/image" Target="../media/image6.png"/><Relationship Id="rId10" Type="http://schemas.openxmlformats.org/officeDocument/2006/relationships/image" Target="../media/image21.png"/><Relationship Id="rId4" Type="http://schemas.openxmlformats.org/officeDocument/2006/relationships/image" Target="../media/image7.png"/><Relationship Id="rId9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emf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25.png"/><Relationship Id="rId4" Type="http://schemas.openxmlformats.org/officeDocument/2006/relationships/image" Target="../media/image7.png"/><Relationship Id="rId9" Type="http://schemas.openxmlformats.org/officeDocument/2006/relationships/image" Target="../media/image24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emf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28.emf"/><Relationship Id="rId4" Type="http://schemas.openxmlformats.org/officeDocument/2006/relationships/image" Target="../media/image7.png"/><Relationship Id="rId9" Type="http://schemas.openxmlformats.org/officeDocument/2006/relationships/image" Target="../media/image27.e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32.png"/><Relationship Id="rId5" Type="http://schemas.openxmlformats.org/officeDocument/2006/relationships/image" Target="../media/image6.png"/><Relationship Id="rId10" Type="http://schemas.openxmlformats.org/officeDocument/2006/relationships/image" Target="../media/image31.png"/><Relationship Id="rId4" Type="http://schemas.openxmlformats.org/officeDocument/2006/relationships/image" Target="../media/image7.png"/><Relationship Id="rId9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microsoft.com/office/2007/relationships/hdphoto" Target="../media/hdphoto3.wdp"/><Relationship Id="rId5" Type="http://schemas.openxmlformats.org/officeDocument/2006/relationships/image" Target="../media/image6.png"/><Relationship Id="rId10" Type="http://schemas.openxmlformats.org/officeDocument/2006/relationships/image" Target="../media/image35.png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7.png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41.png"/><Relationship Id="rId4" Type="http://schemas.openxmlformats.org/officeDocument/2006/relationships/image" Target="../media/image7.png"/><Relationship Id="rId9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mailto:polinachaplanova@bk.ru" TargetMode="External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80BD37D-C5C4-9D1E-6509-1706B0DF41CC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0" y="340407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832390" y="4294905"/>
            <a:ext cx="486367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КОММЕРЧЕСКОЕ ПРЕДЛОЖЕНИЕ</a:t>
            </a:r>
            <a:endParaRPr lang="ru-RU" sz="3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80F282-6298-58ED-1CA3-074846BA8C67}"/>
              </a:ext>
            </a:extLst>
          </p:cNvPr>
          <p:cNvSpPr txBox="1"/>
          <p:nvPr/>
        </p:nvSpPr>
        <p:spPr>
          <a:xfrm>
            <a:off x="1138048" y="2063366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F6D403-D813-DF9C-DDD8-4A6C24788189}"/>
              </a:ext>
            </a:extLst>
          </p:cNvPr>
          <p:cNvSpPr txBox="1"/>
          <p:nvPr/>
        </p:nvSpPr>
        <p:spPr>
          <a:xfrm>
            <a:off x="1659488" y="2705052"/>
            <a:ext cx="327083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Студия ДИЗАЙНА ИНТЕРЬЕРА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8DDBC5E-4F40-5DAF-B19D-6085DC6C7C91}"/>
              </a:ext>
            </a:extLst>
          </p:cNvPr>
          <p:cNvSpPr txBox="1"/>
          <p:nvPr/>
        </p:nvSpPr>
        <p:spPr>
          <a:xfrm>
            <a:off x="1138048" y="7904474"/>
            <a:ext cx="2290952" cy="14596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823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64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polinachaplanova.com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olinachaplanova@bk.ru</a:t>
            </a:r>
            <a:endParaRPr lang="ru-RU" sz="1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64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BA458B3-0141-BF49-A6FA-EEF5E1321E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927" y="8013959"/>
            <a:ext cx="951147" cy="58590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61DE443-D181-98B1-2C3D-354A29489C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683" y="8868152"/>
            <a:ext cx="951147" cy="44133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1EFBECA-BAB7-AC64-3425-E686BBD1CF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4228" y="8074835"/>
            <a:ext cx="951147" cy="52503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8B8A42B-2014-7904-A295-89D76021AB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924" y="8813532"/>
            <a:ext cx="550572" cy="55057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3AD3F9A-32F8-C64E-86D5-636587A91B2F}"/>
              </a:ext>
            </a:extLst>
          </p:cNvPr>
          <p:cNvSpPr txBox="1"/>
          <p:nvPr/>
        </p:nvSpPr>
        <p:spPr>
          <a:xfrm>
            <a:off x="4049365" y="8077534"/>
            <a:ext cx="2290952" cy="11135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+7(903)792-34-98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@polinachaplanovadesign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CA4672-C233-3FF6-D9DC-74303DC08061}"/>
              </a:ext>
            </a:extLst>
          </p:cNvPr>
          <p:cNvSpPr txBox="1"/>
          <p:nvPr/>
        </p:nvSpPr>
        <p:spPr>
          <a:xfrm>
            <a:off x="1659488" y="5888887"/>
            <a:ext cx="32708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РАЗРАБОТКУ ДИЗАЙН-ПРОЕКТА КОММЕРЧЕСКОГО ПОМЕЩЕНИЯ</a:t>
            </a:r>
          </a:p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МАГАЗИН</a:t>
            </a:r>
          </a:p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100 м2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844753D-80C6-78A4-FE7B-317FF52C7843}"/>
              </a:ext>
            </a:extLst>
          </p:cNvPr>
          <p:cNvSpPr txBox="1"/>
          <p:nvPr/>
        </p:nvSpPr>
        <p:spPr>
          <a:xfrm>
            <a:off x="1570150" y="7502050"/>
            <a:ext cx="327083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14.11.24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7F2DCBA-1B4C-0938-DD8A-6EB27B095F1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745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007238" y="1355830"/>
            <a:ext cx="3355498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8174" y="928036"/>
            <a:ext cx="2850722" cy="7057119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 20 лет​ создаю​ жилые и общественные интерьеры на территории России, Испании, Великобритании, Франции и на Ближнем Востоке.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лет опыта работы и реализации в сегменте ПРЕМИУМ класса.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Создала​ и реализовала проект салона красоты, который победил в номинации «Лучший салон красоты РФ класса LUX».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Член Союза Дизайнеров и Архитекторов.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Наставник бизнес-клуба для дизайнеров ГРАНИ.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Резидент сообщества «Нежный бизнес РФ».</a:t>
            </a:r>
            <a:endParaRPr lang="en-US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Вхожу в золотую сотню самых развивающихся дизайнеров России.</a:t>
            </a: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-Спикер и преподаватель  образовательных программ.</a:t>
            </a:r>
          </a:p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Эксперт на 1 канале в программе Доброе утро</a:t>
            </a:r>
          </a:p>
          <a:p>
            <a:pPr algn="l"/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60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810852" y="469700"/>
            <a:ext cx="321581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ПОЛИНА ЧАПЛАНОВА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2C4BBF-8117-4D34-AD6C-441508292F93}"/>
              </a:ext>
            </a:extLst>
          </p:cNvPr>
          <p:cNvSpPr txBox="1"/>
          <p:nvPr/>
        </p:nvSpPr>
        <p:spPr>
          <a:xfrm>
            <a:off x="784073" y="842813"/>
            <a:ext cx="5269369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Основатель  дизайн студии "</a:t>
            </a:r>
            <a:r>
              <a:rPr lang="en-US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POLINA CHAPLANOVA DESIGN"</a:t>
            </a:r>
            <a:endParaRPr lang="ru-RU" sz="17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89A6FB4-01A9-CF47-36BF-93C55A6ED646}"/>
              </a:ext>
            </a:extLst>
          </p:cNvPr>
          <p:cNvSpPr txBox="1">
            <a:spLocks/>
          </p:cNvSpPr>
          <p:nvPr/>
        </p:nvSpPr>
        <p:spPr>
          <a:xfrm>
            <a:off x="218174" y="7564522"/>
            <a:ext cx="6092108" cy="2192035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b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что моя  ГЛАВНАЯ ЗАДАЧА сделать так, что бы человек был счастлив у себя дома. Испытывал те эмоции которые он хочет испытывать.</a:t>
            </a:r>
          </a:p>
          <a:p>
            <a:pPr algn="l" fontAlgn="base"/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Делаю проекты разного ценового сегмента от VIP до бюджета. Это  дома, квартиры, общественные интерьеры практически во всех стилях, в зависимости от ситуации, вида за окном и предпочтений клиента.</a:t>
            </a:r>
          </a:p>
          <a:p>
            <a:pPr algn="l" fontAlgn="base"/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Помогаю  пройти все стадии ремонта  от источника вдохновения до запуска кошки.</a:t>
            </a:r>
            <a:b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важным делать проект так, что бы он максимально был похож на идею. А ещё что бы это реально было реализовать.</a:t>
            </a:r>
          </a:p>
          <a:p>
            <a:pPr algn="ctr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r>
              <a:rPr lang="ru-RU" sz="5600" b="1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 Вы хотите авторский интерьер со смыслом и идеей – Вы по адресу!</a:t>
            </a:r>
          </a:p>
          <a:p>
            <a:pPr algn="l"/>
            <a:endParaRPr lang="ru-RU" sz="10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00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4ABAA64-3503-E049-53BA-EC60D0B5082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80"/>
          <a:stretch/>
        </p:blipFill>
        <p:spPr>
          <a:xfrm>
            <a:off x="3106067" y="1482589"/>
            <a:ext cx="3314149" cy="5218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2246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831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1735411" y="1513873"/>
            <a:ext cx="2938659" cy="262835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5871" y="4244027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15973" y="1684660"/>
            <a:ext cx="2045757" cy="457716"/>
          </a:xfrm>
        </p:spPr>
        <p:txBody>
          <a:bodyPr>
            <a:normAutofit/>
          </a:bodyPr>
          <a:lstStyle/>
          <a:p>
            <a:pPr algn="l" fontAlgn="base"/>
            <a:r>
              <a:rPr lang="ru-RU" sz="18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ПОЛУЧИТЕ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781333" y="559766"/>
            <a:ext cx="52953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0" i="0" u="none" strike="noStrike" baseline="0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ПОЧЕМУ СТОИТ ЗАКАЗАТЬ ПРОЕКТ У НАС?</a:t>
            </a:r>
            <a:endParaRPr lang="ru-RU" sz="2800" dirty="0">
              <a:solidFill>
                <a:schemeClr val="bg1">
                  <a:lumMod val="65000"/>
                  <a:lumOff val="35000"/>
                </a:schemeClr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9A995FF4-A2F7-2971-F925-1D69DCB4E3D8}"/>
              </a:ext>
            </a:extLst>
          </p:cNvPr>
          <p:cNvSpPr txBox="1">
            <a:spLocks/>
          </p:cNvSpPr>
          <p:nvPr/>
        </p:nvSpPr>
        <p:spPr>
          <a:xfrm>
            <a:off x="1769522" y="2032410"/>
            <a:ext cx="2780642" cy="2059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СОВРЕМЕННЫЙ ИНТЕРЬЕР С ВНИМАНИЕМ К ДЕТАЛЯМ,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КОТОРЫЙ НЕ ПОТЕРЯЕТ СВОЮ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АКТУАЛЬНОСТЬ ЧЕРЕЗ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МНОГИЕ ГОДЫ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8843780-B4E6-79B3-77E2-545C868F10F0}"/>
              </a:ext>
            </a:extLst>
          </p:cNvPr>
          <p:cNvSpPr/>
          <p:nvPr/>
        </p:nvSpPr>
        <p:spPr>
          <a:xfrm>
            <a:off x="1735411" y="4384448"/>
            <a:ext cx="2938659" cy="190678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AEB814FB-A1E1-3A50-058C-0B1AAD96F0A8}"/>
              </a:ext>
            </a:extLst>
          </p:cNvPr>
          <p:cNvSpPr txBox="1">
            <a:spLocks/>
          </p:cNvSpPr>
          <p:nvPr/>
        </p:nvSpPr>
        <p:spPr>
          <a:xfrm>
            <a:off x="1915188" y="6482863"/>
            <a:ext cx="3157115" cy="15305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FD9653B6-EAB0-A7EE-489A-712150293459}"/>
              </a:ext>
            </a:extLst>
          </p:cNvPr>
          <p:cNvSpPr txBox="1">
            <a:spLocks/>
          </p:cNvSpPr>
          <p:nvPr/>
        </p:nvSpPr>
        <p:spPr>
          <a:xfrm>
            <a:off x="2215973" y="4555235"/>
            <a:ext cx="2045757" cy="45771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ru-RU" sz="18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СЭКОНОМИТЕ</a:t>
            </a:r>
          </a:p>
        </p:txBody>
      </p:sp>
      <p:sp>
        <p:nvSpPr>
          <p:cNvPr id="18" name="Подзаголовок 2">
            <a:extLst>
              <a:ext uri="{FF2B5EF4-FFF2-40B4-BE49-F238E27FC236}">
                <a16:creationId xmlns:a16="http://schemas.microsoft.com/office/drawing/2014/main" id="{BAC37147-BCB7-17D2-00B4-28C98460FF31}"/>
              </a:ext>
            </a:extLst>
          </p:cNvPr>
          <p:cNvSpPr txBox="1">
            <a:spLocks/>
          </p:cNvSpPr>
          <p:nvPr/>
        </p:nvSpPr>
        <p:spPr>
          <a:xfrm>
            <a:off x="1769521" y="4806729"/>
            <a:ext cx="2938659" cy="2059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ВАШЕ ВРЕМЯ,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ДЕНЬГИ И НЕРВЫ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МЫ ОБО ВСЕМ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ЗАБОТИМСЯ</a:t>
            </a:r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C5059937-9D97-2320-0C32-17ADCED56414}"/>
              </a:ext>
            </a:extLst>
          </p:cNvPr>
          <p:cNvSpPr txBox="1">
            <a:spLocks/>
          </p:cNvSpPr>
          <p:nvPr/>
        </p:nvSpPr>
        <p:spPr>
          <a:xfrm>
            <a:off x="1925871" y="6472787"/>
            <a:ext cx="3157115" cy="15305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67857C80-7494-1CD3-441F-0CA04B8DDBD2}"/>
              </a:ext>
            </a:extLst>
          </p:cNvPr>
          <p:cNvSpPr/>
          <p:nvPr/>
        </p:nvSpPr>
        <p:spPr>
          <a:xfrm>
            <a:off x="1735411" y="6561009"/>
            <a:ext cx="2923313" cy="2332672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2" name="Заголовок 1">
            <a:extLst>
              <a:ext uri="{FF2B5EF4-FFF2-40B4-BE49-F238E27FC236}">
                <a16:creationId xmlns:a16="http://schemas.microsoft.com/office/drawing/2014/main" id="{280D7CC8-F81D-1729-6DE7-3E5D97FB0A74}"/>
              </a:ext>
            </a:extLst>
          </p:cNvPr>
          <p:cNvSpPr txBox="1">
            <a:spLocks/>
          </p:cNvSpPr>
          <p:nvPr/>
        </p:nvSpPr>
        <p:spPr>
          <a:xfrm>
            <a:off x="1936554" y="9686333"/>
            <a:ext cx="3173688" cy="14990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4" name="Подзаголовок 2">
            <a:extLst>
              <a:ext uri="{FF2B5EF4-FFF2-40B4-BE49-F238E27FC236}">
                <a16:creationId xmlns:a16="http://schemas.microsoft.com/office/drawing/2014/main" id="{59534C60-1FFF-8F5F-8F72-DDD39FDD01DA}"/>
              </a:ext>
            </a:extLst>
          </p:cNvPr>
          <p:cNvSpPr txBox="1">
            <a:spLocks/>
          </p:cNvSpPr>
          <p:nvPr/>
        </p:nvSpPr>
        <p:spPr>
          <a:xfrm>
            <a:off x="2215974" y="6777512"/>
            <a:ext cx="2035074" cy="4673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ru-RU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СМОЖЕТЕ</a:t>
            </a:r>
          </a:p>
        </p:txBody>
      </p:sp>
      <p:sp>
        <p:nvSpPr>
          <p:cNvPr id="25" name="Подзаголовок 2">
            <a:extLst>
              <a:ext uri="{FF2B5EF4-FFF2-40B4-BE49-F238E27FC236}">
                <a16:creationId xmlns:a16="http://schemas.microsoft.com/office/drawing/2014/main" id="{3D7A2BC6-7D03-7B98-5ED9-62B7EE6AAB8F}"/>
              </a:ext>
            </a:extLst>
          </p:cNvPr>
          <p:cNvSpPr txBox="1">
            <a:spLocks/>
          </p:cNvSpPr>
          <p:nvPr/>
        </p:nvSpPr>
        <p:spPr>
          <a:xfrm>
            <a:off x="1769521" y="7091536"/>
            <a:ext cx="2923313" cy="21024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ЗАНИМАТЬСЯ СВОИМИ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ДЕЛАМИ, ПОКА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РЕАЛИЗУЕТСЯ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ПРОСТРАНСТВО ВАШЕЙ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МЕЧТЫ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8190E21-7A3B-3704-FD91-7BC18842BA66}"/>
              </a:ext>
            </a:extLst>
          </p:cNvPr>
          <p:cNvSpPr txBox="1"/>
          <p:nvPr/>
        </p:nvSpPr>
        <p:spPr>
          <a:xfrm>
            <a:off x="195184" y="9069235"/>
            <a:ext cx="632313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П Р Е И М У Щ Е С Т В А    Р А Б О Т Ы     С Д И З А Й Н Е Р О М     И Н Т Е Р Ь Е Р А</a:t>
            </a:r>
          </a:p>
        </p:txBody>
      </p:sp>
    </p:spTree>
    <p:extLst>
      <p:ext uri="{BB962C8B-B14F-4D97-AF65-F5344CB8AC3E}">
        <p14:creationId xmlns:p14="http://schemas.microsoft.com/office/powerpoint/2010/main" val="41637955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pic>
        <p:nvPicPr>
          <p:cNvPr id="7" name="object 3">
            <a:extLst>
              <a:ext uri="{FF2B5EF4-FFF2-40B4-BE49-F238E27FC236}">
                <a16:creationId xmlns:a16="http://schemas.microsoft.com/office/drawing/2014/main" id="{01010896-D33F-F5CC-5890-97955C458572}"/>
              </a:ext>
            </a:extLst>
          </p:cNvPr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062" r="36863" b="11893"/>
          <a:stretch/>
        </p:blipFill>
        <p:spPr>
          <a:xfrm>
            <a:off x="29685" y="3068254"/>
            <a:ext cx="3437193" cy="6410577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466878" y="2068090"/>
            <a:ext cx="2938659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24875" y="1945380"/>
            <a:ext cx="2850722" cy="532865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Эксклюзивный и авторский дизайн проект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Экспертность  в индивидуальных Дизайн решениях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ПРЕМИАЛЬНЫЙ  подход к каждому клиенту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- 100% экономия вашего времени и сил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Грамотные  и проработанные чертежи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Согласование  всех этапов проекта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Комплектация проектов с выгодными условиями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Авторское сопровождение проектов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Технический надзор за проектом</a:t>
            </a: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318111" y="661341"/>
            <a:ext cx="223205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 ПОДХОД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50853D7-BC10-CC4D-CFE4-50C164241A5A}"/>
              </a:ext>
            </a:extLst>
          </p:cNvPr>
          <p:cNvSpPr txBox="1"/>
          <p:nvPr/>
        </p:nvSpPr>
        <p:spPr>
          <a:xfrm>
            <a:off x="1643535" y="1148300"/>
            <a:ext cx="4808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0" i="0" dirty="0">
                <a:effectLst/>
                <a:latin typeface="wfont_e6d6c1_6ba07fb4480b47deab3588518dfd9220"/>
              </a:rPr>
              <a:t>Студия «POLINA CHAPLANOVA DESIGN»- ЭТО</a:t>
            </a:r>
            <a:endParaRPr lang="ru-RU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B34B74E-672A-76C5-6E16-772CCA2966B0}"/>
              </a:ext>
            </a:extLst>
          </p:cNvPr>
          <p:cNvSpPr txBox="1"/>
          <p:nvPr/>
        </p:nvSpPr>
        <p:spPr>
          <a:xfrm>
            <a:off x="1026031" y="2025745"/>
            <a:ext cx="12350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ОТ ИДЕИ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FD5A983-3C7E-CD3A-37A9-33D8811688D9}"/>
              </a:ext>
            </a:extLst>
          </p:cNvPr>
          <p:cNvSpPr txBox="1"/>
          <p:nvPr/>
        </p:nvSpPr>
        <p:spPr>
          <a:xfrm>
            <a:off x="3759236" y="8231210"/>
            <a:ext cx="30987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ДО ЗАПУСКА КОШКИ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15405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022C1B6-E109-8196-ED24-09F48E47C475}"/>
              </a:ext>
            </a:extLst>
          </p:cNvPr>
          <p:cNvSpPr txBox="1"/>
          <p:nvPr/>
        </p:nvSpPr>
        <p:spPr>
          <a:xfrm>
            <a:off x="1926053" y="3977584"/>
            <a:ext cx="299347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НАШИ РАБОТЫ</a:t>
            </a:r>
          </a:p>
          <a:p>
            <a:pPr algn="ctr"/>
            <a:r>
              <a:rPr lang="ru-RU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ПРИМЕРЫ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B9C1C7D-245D-C84C-B6B5-39EE13CF06A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9616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23124" y="588359"/>
            <a:ext cx="2315129" cy="527234"/>
          </a:xfrm>
        </p:spPr>
        <p:txBody>
          <a:bodyPr>
            <a:normAutofit lnSpcReduction="10000"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Офис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Г. Москва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249CA27-A3A1-76B3-001D-AA8D3B8215C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0595" y="1169638"/>
            <a:ext cx="4310860" cy="3199075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8A700E3-20C6-981A-721B-502FB8D1D71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21864" y="3763121"/>
            <a:ext cx="4130115" cy="279409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8638165A-D230-5599-029B-E2EF423166B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3292" y="6276082"/>
            <a:ext cx="3941190" cy="2928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5112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23124" y="588359"/>
            <a:ext cx="2315129" cy="527234"/>
          </a:xfrm>
        </p:spPr>
        <p:txBody>
          <a:bodyPr>
            <a:normAutofit lnSpcReduction="10000"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Офис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Г. Москва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5C78309-EC9D-F739-0B4C-2F94DBAC15B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713791" y="2142018"/>
            <a:ext cx="5302770" cy="298280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46B3C5C-5B71-4630-2221-571F736D856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109252" y="4008642"/>
            <a:ext cx="4613163" cy="2594904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E64E50C9-2E7E-97B0-5C2E-19645727CA7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681" y="6556365"/>
            <a:ext cx="4538340" cy="2552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4890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23124" y="588359"/>
            <a:ext cx="2315129" cy="527234"/>
          </a:xfrm>
        </p:spPr>
        <p:txBody>
          <a:bodyPr>
            <a:normAutofit lnSpcReduction="10000"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Салон красоты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Г. Москва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579496C-7F49-5097-1497-C66C3793C11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24" y="1261556"/>
            <a:ext cx="6299494" cy="392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3151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46A4510-899F-5715-DCC9-EB09BA08040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968" y="1293004"/>
            <a:ext cx="5436030" cy="3843901"/>
          </a:xfrm>
          <a:prstGeom prst="rect">
            <a:avLst/>
          </a:prstGeom>
        </p:spPr>
      </p:pic>
      <p:sp>
        <p:nvSpPr>
          <p:cNvPr id="16" name="Подзаголовок 2">
            <a:extLst>
              <a:ext uri="{FF2B5EF4-FFF2-40B4-BE49-F238E27FC236}">
                <a16:creationId xmlns:a16="http://schemas.microsoft.com/office/drawing/2014/main" id="{449EBAE0-C829-E355-943F-08632261F69B}"/>
              </a:ext>
            </a:extLst>
          </p:cNvPr>
          <p:cNvSpPr txBox="1">
            <a:spLocks/>
          </p:cNvSpPr>
          <p:nvPr/>
        </p:nvSpPr>
        <p:spPr>
          <a:xfrm>
            <a:off x="4303060" y="614094"/>
            <a:ext cx="2231279" cy="67336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Концепция.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Детская поликлиника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Московская область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78EEF9F7-DA57-4080-7C2C-08D8DD39E3AC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403"/>
          <a:stretch/>
        </p:blipFill>
        <p:spPr>
          <a:xfrm>
            <a:off x="634006" y="5233730"/>
            <a:ext cx="2698535" cy="2231013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B69203E3-8588-4882-FA02-E53B8A8E871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44774" y="5359519"/>
            <a:ext cx="1918132" cy="1889625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59656551-646E-B4AA-44E5-F32E3F2DF50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643535" y="7427139"/>
            <a:ext cx="3771633" cy="1889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1890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6" name="Подзаголовок 2">
            <a:extLst>
              <a:ext uri="{FF2B5EF4-FFF2-40B4-BE49-F238E27FC236}">
                <a16:creationId xmlns:a16="http://schemas.microsoft.com/office/drawing/2014/main" id="{449EBAE0-C829-E355-943F-08632261F69B}"/>
              </a:ext>
            </a:extLst>
          </p:cNvPr>
          <p:cNvSpPr txBox="1">
            <a:spLocks/>
          </p:cNvSpPr>
          <p:nvPr/>
        </p:nvSpPr>
        <p:spPr>
          <a:xfrm>
            <a:off x="4303060" y="614094"/>
            <a:ext cx="2231279" cy="6733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Магазин </a:t>
            </a:r>
            <a:r>
              <a:rPr lang="ru-RU" dirty="0" err="1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г.Тула</a:t>
            </a: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333F865-F245-DCE8-356E-BEABF0F3CB2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0015" y="920735"/>
            <a:ext cx="3657600" cy="369651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36C2657-9907-104A-8806-CBC9D7FE2FC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54827" y="3717675"/>
            <a:ext cx="3190672" cy="324903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9F52082-E66A-AC62-CF96-8981125BB0B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9654" y="7015851"/>
            <a:ext cx="3119344" cy="2013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3695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6" name="Подзаголовок 2">
            <a:extLst>
              <a:ext uri="{FF2B5EF4-FFF2-40B4-BE49-F238E27FC236}">
                <a16:creationId xmlns:a16="http://schemas.microsoft.com/office/drawing/2014/main" id="{449EBAE0-C829-E355-943F-08632261F69B}"/>
              </a:ext>
            </a:extLst>
          </p:cNvPr>
          <p:cNvSpPr txBox="1">
            <a:spLocks/>
          </p:cNvSpPr>
          <p:nvPr/>
        </p:nvSpPr>
        <p:spPr>
          <a:xfrm>
            <a:off x="4303060" y="614094"/>
            <a:ext cx="2231279" cy="6733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Пивной магазин 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г.Южноуральск</a:t>
            </a: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37500777-E7AF-C0DE-A1AD-9BB065B2F60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0549" y="1244479"/>
            <a:ext cx="3618689" cy="3171217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86EB761-9F76-6637-73FB-18206D761FB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98378" y="4146642"/>
            <a:ext cx="2607013" cy="2256817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05880CAE-E1E8-CC53-28F6-23087420C9F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8995" y="5989418"/>
            <a:ext cx="3180260" cy="2822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6054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F86C1F-123F-9D63-9F2F-F4EAEAA47B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8BF9651-BAB5-CEB3-3A32-2AA58325C2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096B9BF1-5F23-EE1D-45F3-BB64C322930B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9CE5FC1A-218E-FF59-3688-C6C7306FBD71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64280C-2C0F-5966-3558-044361CC11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41D0D22C-3029-0B7B-48F1-A2FEDDAE848E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633CAC89-1E72-EEE3-5C2C-1A3F3206B1C4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2A139FF6-8AD3-EF16-2326-DCE0E4013291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C57494E2-9FAB-4820-3A95-C88A3C794A8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7F9C1990-1D0F-47DA-F04D-92044264EC2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7A916D0D-837D-2620-E222-7D6C2DDF393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7A071B5-95E9-C3D3-F617-205994E5073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6" name="Подзаголовок 2">
            <a:extLst>
              <a:ext uri="{FF2B5EF4-FFF2-40B4-BE49-F238E27FC236}">
                <a16:creationId xmlns:a16="http://schemas.microsoft.com/office/drawing/2014/main" id="{EC848424-DFA4-581C-6CDD-08C6F3FFCD04}"/>
              </a:ext>
            </a:extLst>
          </p:cNvPr>
          <p:cNvSpPr txBox="1">
            <a:spLocks/>
          </p:cNvSpPr>
          <p:nvPr/>
        </p:nvSpPr>
        <p:spPr>
          <a:xfrm>
            <a:off x="4303060" y="614094"/>
            <a:ext cx="2231279" cy="6733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Гончарная студия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err="1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г.Раменское</a:t>
            </a: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19E2E44-0F45-3CEF-EE69-D0D45649BA3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332" y="1641708"/>
            <a:ext cx="4295333" cy="303729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4A86554-DF40-7BC6-FF7B-DF0AB55D89E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25237" y="4782540"/>
            <a:ext cx="2912435" cy="192582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F3E2C87-E2A2-02FA-ACDA-18DD561B780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1332" y="5033250"/>
            <a:ext cx="3084152" cy="1562103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72643D2-2224-32AE-17F0-683B9785050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12506" y="6644491"/>
            <a:ext cx="2701247" cy="1734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0100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022C1B6-E109-8196-ED24-09F48E47C475}"/>
              </a:ext>
            </a:extLst>
          </p:cNvPr>
          <p:cNvSpPr txBox="1"/>
          <p:nvPr/>
        </p:nvSpPr>
        <p:spPr>
          <a:xfrm>
            <a:off x="1926053" y="3977584"/>
            <a:ext cx="29934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ЭТАПЫ РАБОТЫ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01EFCB7-24CA-8924-35F7-4BC8E041D8F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124" y="7504817"/>
            <a:ext cx="6411143" cy="77126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6A129C9-09E0-0A9C-C8B2-386F276F371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2117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4996" y="1510290"/>
            <a:ext cx="5344830" cy="168149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ПЕРВОМ ЭТАПЕ МЫ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Обсуждаем все ваши пожелания, анализируем примеры интерьеров, которые вам нравятся. Заполняем подробную анкету, на основе которой составляется техническое задание. Проводим замеры и фотофиксацию, создаем обмерный план.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65917" y="621228"/>
            <a:ext cx="248424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ИССЛЕДОВАНИЕ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pic>
        <p:nvPicPr>
          <p:cNvPr id="9" name="object 4">
            <a:extLst>
              <a:ext uri="{FF2B5EF4-FFF2-40B4-BE49-F238E27FC236}">
                <a16:creationId xmlns:a16="http://schemas.microsoft.com/office/drawing/2014/main" id="{C140B222-F357-800A-DA6F-866FC7C70F1C}"/>
              </a:ext>
            </a:extLst>
          </p:cNvPr>
          <p:cNvPicPr/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28000" contrast="-10000"/>
                    </a14:imgEffect>
                  </a14:imgLayer>
                </a14:imgProps>
              </a:ext>
            </a:extLst>
          </a:blip>
          <a:srcRect l="41426" t="12019" r="-18922" b="416"/>
          <a:stretch/>
        </p:blipFill>
        <p:spPr>
          <a:xfrm>
            <a:off x="-1" y="404407"/>
            <a:ext cx="981737" cy="900783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0AD96FF-57B3-CE6F-2EF8-BC8EAAB2EB35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25" t="9919" r="16751" b="33907"/>
          <a:stretch/>
        </p:blipFill>
        <p:spPr>
          <a:xfrm>
            <a:off x="705583" y="3535645"/>
            <a:ext cx="5683656" cy="3137790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890494" y="7159696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СОСТАВЛЯЕМ ГРАФИК РАЗРАБОТКИ ДИЗАЙН-ПРОЕКТА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котором обозначены временные рамки работ над каждым отдельным этапом.</a:t>
            </a:r>
          </a:p>
          <a:p>
            <a:pPr algn="l"/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8826020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2134" y="156390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на выбор несколько вариантов удачных и логичных планировок. Эргономичная планировка — основа комфортного помещения.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47187" y="775343"/>
            <a:ext cx="493152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ПРОЕКТИРОВАНИЕ ПРОСТРАНСТВА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450756" y="7697073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 прорабатываем пространство с учетом всех пожеланий клиента, продумываем функциональность каждого квадратного метра.</a:t>
            </a:r>
          </a:p>
          <a:p>
            <a:pPr algn="l"/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7A1EF19-2331-6D80-C821-7CC82A3BB66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434676"/>
            <a:ext cx="6405866" cy="5121897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434676"/>
            <a:ext cx="6421699" cy="512189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4984986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13986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A9AFD7A-E025-E151-1C29-2D18A5ABF09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2625" r="2625"/>
          <a:stretch/>
        </p:blipFill>
        <p:spPr>
          <a:xfrm>
            <a:off x="-96089" y="2364993"/>
            <a:ext cx="6535208" cy="4018602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438214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</a:t>
            </a:r>
            <a:r>
              <a:rPr lang="ru-RU" dirty="0">
                <a:solidFill>
                  <a:srgbClr val="000000"/>
                </a:solidFill>
                <a:latin typeface="wfont_e6d6c1_6ba07fb4480b47deab3588518dfd9220"/>
                <a:cs typeface="Calibri" panose="020F0502020204030204" pitchFamily="34" charset="0"/>
              </a:rPr>
              <a:t>э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скизное воплощение идеи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237999" y="741916"/>
            <a:ext cx="474040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325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500" b="1" dirty="0">
                <a:solidFill>
                  <a:schemeClr val="bg1"/>
                </a:solidFill>
                <a:latin typeface="Calibri Light"/>
                <a:cs typeface="Calibri Light"/>
              </a:rPr>
              <a:t>КОНЦЕПТУАЛЬНОЕ РЕШЕНИЕ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377156" y="7263592"/>
            <a:ext cx="6044543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Дизайн-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wfont_e6d6c1_6ba07fb4480b47deab3588518dfd9220"/>
              </a:rPr>
              <a:t>борды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 (фотоколлажи) основных помещений, на которых представлены мебель, светильники, ковры, отделочные материалы для пола и стен, кухонное  и сантехническое оборудование.</a:t>
            </a:r>
            <a:endParaRPr lang="ru-RU" sz="1400" dirty="0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74978" y="2364993"/>
            <a:ext cx="6421699" cy="4030634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5731767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0284" y="153949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получаете «фотографию» вашего помещения.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21865" y="691190"/>
            <a:ext cx="249273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ВИЗУАЛИЗАЦИЯ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556101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3D визуализация поможет  увидеть будущий дом во всех деталях. Эта технология дает возможность применить к интерьеру различные цвета, материалы и фактуры и выбрать именно те сочетания, которые будут наиболее удачными, и убедиться, что Вы сделали правильный выбор.</a:t>
            </a:r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3A895C0-4E6E-A230-53C7-D704B387628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09666"/>
            <a:ext cx="6411144" cy="4808358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395122"/>
            <a:ext cx="6421699" cy="480835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32708098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33346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Здесь дизайн превращается в чертежи, которые необходимы для полноценной и правильной реализации дизайна.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95375" y="691190"/>
            <a:ext cx="424815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РАБОЧАЯ ДОКУМЕНТАЦИЯ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957544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Рабочая документация – подробная инструкция для строителей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5607C52-C0A3-F127-320B-769CFAF4024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0697" y="2532256"/>
            <a:ext cx="4101297" cy="276164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0E74240B-5E22-29E2-62E9-2E4EF873B03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04592" y="3103289"/>
            <a:ext cx="2679544" cy="3854783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1F2AD9BC-7F77-C110-DE6A-419AE0D4AB6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4500" y="4942304"/>
            <a:ext cx="3173689" cy="2816704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-15833" y="2526714"/>
            <a:ext cx="6421699" cy="530013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0786635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E009264-859F-F5F7-933A-2B07E363AE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27014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DAC9144-105B-88FD-096C-A51E4BAB9D56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400195" y="493653"/>
            <a:ext cx="2005319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«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ЭЛЕКТРИКА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879C4E81-44C0-02B7-8D4A-CBD9455E043B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08146796-D813-675A-631A-716E6DFE24B0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1254239-0300-7B3A-59D7-3CC6477944DF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51D18658-2E54-F69B-9B71-54B3DD7BC8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81674366-9B2E-0509-B5AE-BEEFE7D1DD5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7D886801-FDAF-7DD1-C7BA-49846111A0D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DCE545A-6857-5ECD-B28A-8B508A4F0C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graphicFrame>
        <p:nvGraphicFramePr>
          <p:cNvPr id="19" name="object 8">
            <a:extLst>
              <a:ext uri="{FF2B5EF4-FFF2-40B4-BE49-F238E27FC236}">
                <a16:creationId xmlns:a16="http://schemas.microsoft.com/office/drawing/2014/main" id="{C57AFE84-D003-B9EA-FA8E-141F2379E2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5947080"/>
              </p:ext>
            </p:extLst>
          </p:nvPr>
        </p:nvGraphicFramePr>
        <p:xfrm>
          <a:off x="292364" y="839557"/>
          <a:ext cx="6069799" cy="282857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8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475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08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44194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 за 1м2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3670" marR="123825" indent="-26034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35430">
                <a:tc>
                  <a:txBody>
                    <a:bodyPr/>
                    <a:lstStyle/>
                    <a:p>
                      <a:pPr marL="113030">
                        <a:lnSpc>
                          <a:spcPct val="100000"/>
                        </a:lnSpc>
                      </a:pP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A9ACAD"/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РАБОЧАЯ ДОКУМЕНТАЦИЯ (ЭЛЕКТРИКА)</a:t>
                      </a:r>
                    </a:p>
                    <a:p>
                      <a:pPr marL="41275" indent="0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 - Обмерный план ( размеры от Заказчика)</a:t>
                      </a:r>
                    </a:p>
                    <a:p>
                      <a:pPr marL="41275" indent="0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 - Создание планировочного решения с расстановкой мебели в плоскости ( до трех вариантов)</a:t>
                      </a:r>
                    </a:p>
                    <a:p>
                      <a:pPr marL="41275" indent="0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- План демонтируемых перегородок</a:t>
                      </a:r>
                    </a:p>
                    <a:p>
                      <a:pPr marL="41275" indent="0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 - План возводимых перегородок</a:t>
                      </a:r>
                    </a:p>
                    <a:p>
                      <a:pPr marL="41275" indent="0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 - План отопления</a:t>
                      </a:r>
                    </a:p>
                    <a:p>
                      <a:pPr marL="41275" indent="0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 - План расстановки сантехнического оборудования с привязками</a:t>
                      </a:r>
                    </a:p>
                    <a:p>
                      <a:pPr marL="41275" indent="0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 - План потолков </a:t>
                      </a:r>
                    </a:p>
                    <a:p>
                      <a:pPr marL="41275" indent="0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 -  План потолков со светильниками</a:t>
                      </a:r>
                    </a:p>
                    <a:p>
                      <a:pPr marL="41275" indent="0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 -  План настенного осветительного оборудования </a:t>
                      </a:r>
                    </a:p>
                    <a:p>
                      <a:pPr marL="41275" indent="0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 - План расстановки выключателей совмещенный с группами освещения</a:t>
                      </a:r>
                    </a:p>
                    <a:p>
                      <a:pPr marL="41275" indent="0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 - План розеток</a:t>
                      </a:r>
                      <a:endParaRPr sz="1000" b="0" kern="1200" dirty="0">
                        <a:solidFill>
                          <a:schemeClr val="bg1"/>
                        </a:solidFill>
                        <a:latin typeface="Calibri Light"/>
                        <a:ea typeface="+mn-ea"/>
                        <a:cs typeface="Calibri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434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650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0" name="object 4">
            <a:extLst>
              <a:ext uri="{FF2B5EF4-FFF2-40B4-BE49-F238E27FC236}">
                <a16:creationId xmlns:a16="http://schemas.microsoft.com/office/drawing/2014/main" id="{120BDC9B-5DCE-2679-D031-FB714D4BFF4E}"/>
              </a:ext>
            </a:extLst>
          </p:cNvPr>
          <p:cNvSpPr txBox="1"/>
          <p:nvPr/>
        </p:nvSpPr>
        <p:spPr>
          <a:xfrm>
            <a:off x="428194" y="4734890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21" name="object 5">
            <a:extLst>
              <a:ext uri="{FF2B5EF4-FFF2-40B4-BE49-F238E27FC236}">
                <a16:creationId xmlns:a16="http://schemas.microsoft.com/office/drawing/2014/main" id="{E9BA8CB3-DCC5-C92A-50B9-FC929DB684B4}"/>
              </a:ext>
            </a:extLst>
          </p:cNvPr>
          <p:cNvSpPr txBox="1"/>
          <p:nvPr/>
        </p:nvSpPr>
        <p:spPr>
          <a:xfrm>
            <a:off x="635662" y="4735057"/>
            <a:ext cx="5594745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4611">
              <a:lnSpc>
                <a:spcPts val="1180"/>
              </a:lnSpc>
            </a:pP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Данный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пакет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998" dirty="0">
                <a:solidFill>
                  <a:schemeClr val="bg1"/>
                </a:solidFill>
                <a:latin typeface="Calibri"/>
                <a:cs typeface="Calibri"/>
              </a:rPr>
              <a:t>позволяет  определиться с планировкой помещения. Подходит тем, кто делает ремонт самостоятельно.</a:t>
            </a:r>
            <a:endParaRPr sz="998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2" name="object 6">
            <a:extLst>
              <a:ext uri="{FF2B5EF4-FFF2-40B4-BE49-F238E27FC236}">
                <a16:creationId xmlns:a16="http://schemas.microsoft.com/office/drawing/2014/main" id="{3DBCADA6-7556-7FF9-8CFA-C8227CC28FB3}"/>
              </a:ext>
            </a:extLst>
          </p:cNvPr>
          <p:cNvSpPr txBox="1"/>
          <p:nvPr/>
        </p:nvSpPr>
        <p:spPr>
          <a:xfrm>
            <a:off x="411596" y="5129001"/>
            <a:ext cx="106616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spcBef>
                <a:spcPts val="762"/>
              </a:spcBef>
            </a:pPr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 dirty="0">
              <a:latin typeface="Symbol"/>
              <a:cs typeface="Symbol"/>
            </a:endParaRPr>
          </a:p>
        </p:txBody>
      </p:sp>
      <p:sp>
        <p:nvSpPr>
          <p:cNvPr id="23" name="object 9">
            <a:extLst>
              <a:ext uri="{FF2B5EF4-FFF2-40B4-BE49-F238E27FC236}">
                <a16:creationId xmlns:a16="http://schemas.microsoft.com/office/drawing/2014/main" id="{647B413A-00DA-CF44-7254-27FAAF438323}"/>
              </a:ext>
            </a:extLst>
          </p:cNvPr>
          <p:cNvSpPr txBox="1"/>
          <p:nvPr/>
        </p:nvSpPr>
        <p:spPr>
          <a:xfrm>
            <a:off x="674448" y="5140178"/>
            <a:ext cx="5462195" cy="3071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4611"/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Поиск отделочных материалов, мебели, сантехники , общение с поставщиками по срокам поставки,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sp>
        <p:nvSpPr>
          <p:cNvPr id="24" name="object 3">
            <a:extLst>
              <a:ext uri="{FF2B5EF4-FFF2-40B4-BE49-F238E27FC236}">
                <a16:creationId xmlns:a16="http://schemas.microsoft.com/office/drawing/2014/main" id="{99AC9416-315D-A23A-ED1F-E15A8A36E6CA}"/>
              </a:ext>
            </a:extLst>
          </p:cNvPr>
          <p:cNvSpPr txBox="1"/>
          <p:nvPr/>
        </p:nvSpPr>
        <p:spPr>
          <a:xfrm>
            <a:off x="7681" y="3809684"/>
            <a:ext cx="803507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78608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Итого за дизайн-проект, руб.: 650  руб./м2 *  100  м2=   </a:t>
            </a:r>
            <a:r>
              <a:rPr lang="ru-RU" sz="1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65</a:t>
            </a:r>
            <a:r>
              <a:rPr lang="ru-RU" sz="14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000 р.</a:t>
            </a:r>
            <a:endParaRPr lang="ru-RU" sz="1400" b="0" i="0" u="none" strike="noStrike" dirty="0">
              <a:effectLst/>
              <a:latin typeface="Arial" panose="020B0604020202020204" pitchFamily="34" charset="0"/>
            </a:endParaRPr>
          </a:p>
        </p:txBody>
      </p:sp>
      <p:sp>
        <p:nvSpPr>
          <p:cNvPr id="25" name="object 3">
            <a:extLst>
              <a:ext uri="{FF2B5EF4-FFF2-40B4-BE49-F238E27FC236}">
                <a16:creationId xmlns:a16="http://schemas.microsoft.com/office/drawing/2014/main" id="{2F16749F-43C9-A4C1-D2C0-7140ED5E8C54}"/>
              </a:ext>
            </a:extLst>
          </p:cNvPr>
          <p:cNvSpPr txBox="1"/>
          <p:nvPr/>
        </p:nvSpPr>
        <p:spPr>
          <a:xfrm>
            <a:off x="428194" y="4221208"/>
            <a:ext cx="3495275" cy="4144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643"/>
              </a:lnSpc>
            </a:pP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lang="ru-RU" sz="1452" b="1" spc="-5" dirty="0">
                <a:solidFill>
                  <a:srgbClr val="7F7F7F"/>
                </a:solidFill>
                <a:latin typeface="Century Gothic"/>
                <a:cs typeface="Calibri"/>
              </a:rPr>
              <a:t>:  10 рабочих дней </a:t>
            </a:r>
          </a:p>
          <a:p>
            <a:pPr marL="11527">
              <a:lnSpc>
                <a:spcPts val="1643"/>
              </a:lnSpc>
            </a:pP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lang="ru-RU" sz="1452" b="1" dirty="0">
                <a:latin typeface="Calibri"/>
                <a:cs typeface="Calibri"/>
              </a:rPr>
              <a:t> 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b="1" spc="-5" dirty="0">
                <a:latin typeface="Calibri"/>
                <a:cs typeface="Calibri"/>
              </a:rPr>
              <a:t>70</a:t>
            </a:r>
            <a:r>
              <a:rPr lang="ru-RU" sz="1452" dirty="0">
                <a:latin typeface="Calibri"/>
                <a:cs typeface="Calibri"/>
              </a:rPr>
              <a:t>% ПРЕДОПЛАТА</a:t>
            </a:r>
            <a:endParaRPr sz="1452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437666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E009264-859F-F5F7-933A-2B07E363AE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27014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DAC9144-105B-88FD-096C-A51E4BAB9D56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400195" y="493653"/>
            <a:ext cx="2005319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«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Планировка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879C4E81-44C0-02B7-8D4A-CBD9455E043B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08146796-D813-675A-631A-716E6DFE24B0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1254239-0300-7B3A-59D7-3CC6477944DF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51D18658-2E54-F69B-9B71-54B3DD7BC8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81674366-9B2E-0509-B5AE-BEEFE7D1DD5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7D886801-FDAF-7DD1-C7BA-49846111A0D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DCE545A-6857-5ECD-B28A-8B508A4F0C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graphicFrame>
        <p:nvGraphicFramePr>
          <p:cNvPr id="19" name="object 8">
            <a:extLst>
              <a:ext uri="{FF2B5EF4-FFF2-40B4-BE49-F238E27FC236}">
                <a16:creationId xmlns:a16="http://schemas.microsoft.com/office/drawing/2014/main" id="{C57AFE84-D003-B9EA-FA8E-141F2379E2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6114866"/>
              </p:ext>
            </p:extLst>
          </p:nvPr>
        </p:nvGraphicFramePr>
        <p:xfrm>
          <a:off x="292364" y="839557"/>
          <a:ext cx="6069799" cy="205553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8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475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08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31539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 за 1м2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3670" marR="123825" indent="-26034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78397">
                <a:tc>
                  <a:txBody>
                    <a:bodyPr/>
                    <a:lstStyle/>
                    <a:p>
                      <a:pPr marL="113030">
                        <a:lnSpc>
                          <a:spcPct val="100000"/>
                        </a:lnSpc>
                      </a:pP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A9ACAD"/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РАБОЧАЯ ДОКУМЕНТАЦИЯ </a:t>
                      </a:r>
                    </a:p>
                    <a:p>
                      <a:pPr marL="41275" indent="0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-   Обмерный план (размеры Заказчика)</a:t>
                      </a:r>
                    </a:p>
                    <a:p>
                      <a:pPr marL="41275" indent="0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-    Заполнения технического задания </a:t>
                      </a:r>
                    </a:p>
                    <a:p>
                      <a:pPr marL="212725" indent="-171450">
                        <a:lnSpc>
                          <a:spcPct val="100000"/>
                        </a:lnSpc>
                        <a:buFontTx/>
                        <a:buChar char="-"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Варианты планировочного решения (до трех) </a:t>
                      </a:r>
                    </a:p>
                    <a:p>
                      <a:pPr marL="212725" indent="-171450">
                        <a:lnSpc>
                          <a:spcPct val="100000"/>
                        </a:lnSpc>
                        <a:buFontTx/>
                        <a:buChar char="-"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Правки и утверждение</a:t>
                      </a:r>
                    </a:p>
                    <a:p>
                      <a:pPr marL="212725" indent="-171450">
                        <a:lnSpc>
                          <a:spcPct val="100000"/>
                        </a:lnSpc>
                        <a:buFontTx/>
                        <a:buChar char="-"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План демонтажа конструкций и перегородок </a:t>
                      </a:r>
                    </a:p>
                    <a:p>
                      <a:pPr marL="212725" indent="-171450">
                        <a:lnSpc>
                          <a:spcPct val="100000"/>
                        </a:lnSpc>
                        <a:buFontTx/>
                        <a:buChar char="-"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План возводимых перегородок и конструкции </a:t>
                      </a:r>
                    </a:p>
                    <a:p>
                      <a:pPr marL="212725" indent="-171450">
                        <a:lnSpc>
                          <a:spcPct val="100000"/>
                        </a:lnSpc>
                        <a:buFontTx/>
                        <a:buChar char="-"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План после перепланировки с расстановкой мебели и оборудования с размерами</a:t>
                      </a:r>
                    </a:p>
                    <a:p>
                      <a:pPr marL="41275" indent="0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 </a:t>
                      </a:r>
                      <a:endParaRPr sz="1000" b="0" kern="1200" dirty="0">
                        <a:solidFill>
                          <a:schemeClr val="bg1"/>
                        </a:solidFill>
                        <a:latin typeface="Calibri Light"/>
                        <a:ea typeface="+mn-ea"/>
                        <a:cs typeface="Calibri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434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450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0" name="object 4">
            <a:extLst>
              <a:ext uri="{FF2B5EF4-FFF2-40B4-BE49-F238E27FC236}">
                <a16:creationId xmlns:a16="http://schemas.microsoft.com/office/drawing/2014/main" id="{120BDC9B-5DCE-2679-D031-FB714D4BFF4E}"/>
              </a:ext>
            </a:extLst>
          </p:cNvPr>
          <p:cNvSpPr txBox="1"/>
          <p:nvPr/>
        </p:nvSpPr>
        <p:spPr>
          <a:xfrm>
            <a:off x="433303" y="3774840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21" name="object 5">
            <a:extLst>
              <a:ext uri="{FF2B5EF4-FFF2-40B4-BE49-F238E27FC236}">
                <a16:creationId xmlns:a16="http://schemas.microsoft.com/office/drawing/2014/main" id="{E9BA8CB3-DCC5-C92A-50B9-FC929DB684B4}"/>
              </a:ext>
            </a:extLst>
          </p:cNvPr>
          <p:cNvSpPr txBox="1"/>
          <p:nvPr/>
        </p:nvSpPr>
        <p:spPr>
          <a:xfrm>
            <a:off x="640771" y="3775007"/>
            <a:ext cx="5594745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4611">
              <a:lnSpc>
                <a:spcPts val="1180"/>
              </a:lnSpc>
            </a:pP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Данный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пакет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998" dirty="0">
                <a:solidFill>
                  <a:schemeClr val="bg1"/>
                </a:solidFill>
                <a:latin typeface="Calibri"/>
                <a:cs typeface="Calibri"/>
              </a:rPr>
              <a:t>позволяет  определиться с планировкой помещения. Подходит тем, кто делает ремонт самостоятельно.</a:t>
            </a:r>
            <a:endParaRPr sz="998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2" name="object 6">
            <a:extLst>
              <a:ext uri="{FF2B5EF4-FFF2-40B4-BE49-F238E27FC236}">
                <a16:creationId xmlns:a16="http://schemas.microsoft.com/office/drawing/2014/main" id="{3DBCADA6-7556-7FF9-8CFA-C8227CC28FB3}"/>
              </a:ext>
            </a:extLst>
          </p:cNvPr>
          <p:cNvSpPr txBox="1"/>
          <p:nvPr/>
        </p:nvSpPr>
        <p:spPr>
          <a:xfrm>
            <a:off x="416705" y="4168951"/>
            <a:ext cx="106616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spcBef>
                <a:spcPts val="762"/>
              </a:spcBef>
            </a:pPr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 dirty="0">
              <a:latin typeface="Symbol"/>
              <a:cs typeface="Symbol"/>
            </a:endParaRPr>
          </a:p>
        </p:txBody>
      </p:sp>
      <p:sp>
        <p:nvSpPr>
          <p:cNvPr id="23" name="object 9">
            <a:extLst>
              <a:ext uri="{FF2B5EF4-FFF2-40B4-BE49-F238E27FC236}">
                <a16:creationId xmlns:a16="http://schemas.microsoft.com/office/drawing/2014/main" id="{647B413A-00DA-CF44-7254-27FAAF438323}"/>
              </a:ext>
            </a:extLst>
          </p:cNvPr>
          <p:cNvSpPr txBox="1"/>
          <p:nvPr/>
        </p:nvSpPr>
        <p:spPr>
          <a:xfrm>
            <a:off x="679557" y="4180128"/>
            <a:ext cx="5462195" cy="3071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4611"/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Поиск отделочных материалов, мебели, сантехники , общение с поставщиками по срокам поставки,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sp>
        <p:nvSpPr>
          <p:cNvPr id="24" name="object 3">
            <a:extLst>
              <a:ext uri="{FF2B5EF4-FFF2-40B4-BE49-F238E27FC236}">
                <a16:creationId xmlns:a16="http://schemas.microsoft.com/office/drawing/2014/main" id="{99AC9416-315D-A23A-ED1F-E15A8A36E6CA}"/>
              </a:ext>
            </a:extLst>
          </p:cNvPr>
          <p:cNvSpPr txBox="1"/>
          <p:nvPr/>
        </p:nvSpPr>
        <p:spPr>
          <a:xfrm>
            <a:off x="7681" y="3011434"/>
            <a:ext cx="803507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78608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Итого за дизайн-проект, руб.: 450  руб./м2 *  100  м2=   </a:t>
            </a:r>
            <a:r>
              <a:rPr lang="ru-RU" sz="1400" b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45</a:t>
            </a:r>
            <a:r>
              <a:rPr lang="ru-RU" sz="14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000 р.</a:t>
            </a:r>
            <a:endParaRPr lang="ru-RU" sz="1400" b="0" i="0" u="none" strike="noStrike" dirty="0">
              <a:effectLst/>
              <a:latin typeface="Arial" panose="020B0604020202020204" pitchFamily="34" charset="0"/>
            </a:endParaRPr>
          </a:p>
        </p:txBody>
      </p:sp>
      <p:sp>
        <p:nvSpPr>
          <p:cNvPr id="25" name="object 3">
            <a:extLst>
              <a:ext uri="{FF2B5EF4-FFF2-40B4-BE49-F238E27FC236}">
                <a16:creationId xmlns:a16="http://schemas.microsoft.com/office/drawing/2014/main" id="{2F16749F-43C9-A4C1-D2C0-7140ED5E8C54}"/>
              </a:ext>
            </a:extLst>
          </p:cNvPr>
          <p:cNvSpPr txBox="1"/>
          <p:nvPr/>
        </p:nvSpPr>
        <p:spPr>
          <a:xfrm>
            <a:off x="433303" y="3261158"/>
            <a:ext cx="3495275" cy="4144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643"/>
              </a:lnSpc>
            </a:pP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lang="ru-RU" sz="1452" b="1" spc="-5" dirty="0">
                <a:solidFill>
                  <a:srgbClr val="7F7F7F"/>
                </a:solidFill>
                <a:latin typeface="Century Gothic"/>
                <a:cs typeface="Calibri"/>
              </a:rPr>
              <a:t>:  10 рабочих дней </a:t>
            </a:r>
          </a:p>
          <a:p>
            <a:pPr marL="11527">
              <a:lnSpc>
                <a:spcPts val="1643"/>
              </a:lnSpc>
            </a:pP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lang="ru-RU" sz="1452" b="1" dirty="0">
                <a:latin typeface="Calibri"/>
                <a:cs typeface="Calibri"/>
              </a:rPr>
              <a:t> 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b="1" spc="-5" dirty="0">
                <a:latin typeface="Calibri"/>
                <a:cs typeface="Calibri"/>
              </a:rPr>
              <a:t>70</a:t>
            </a:r>
            <a:r>
              <a:rPr lang="ru-RU" sz="1452" dirty="0">
                <a:latin typeface="Calibri"/>
                <a:cs typeface="Calibri"/>
              </a:rPr>
              <a:t>% ПРЕДОПЛАТА</a:t>
            </a:r>
            <a:endParaRPr sz="1452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80335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0" y="495240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040001" y="481697"/>
            <a:ext cx="3780841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СТАНДАРТНЫЙ </a:t>
            </a:r>
            <a:r>
              <a:rPr lang="ru-RU" sz="1634" b="1" dirty="0" err="1">
                <a:solidFill>
                  <a:srgbClr val="7F7F7F"/>
                </a:solidFill>
                <a:latin typeface="Calibri"/>
                <a:cs typeface="Calibri"/>
              </a:rPr>
              <a:t>лайт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92364" y="5530390"/>
            <a:ext cx="3495275" cy="4144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643"/>
              </a:lnSpc>
            </a:pPr>
            <a:r>
              <a:rPr lang="ru-RU"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lang="ru-RU" sz="1452" b="1" spc="-5" dirty="0">
                <a:solidFill>
                  <a:srgbClr val="7F7F7F"/>
                </a:solidFill>
                <a:latin typeface="Century Gothic"/>
                <a:cs typeface="Calibri"/>
              </a:rPr>
              <a:t>:  25 рабочих дней </a:t>
            </a:r>
            <a:r>
              <a:rPr lang="ru-RU" sz="1000" b="1" spc="-5" dirty="0">
                <a:solidFill>
                  <a:srgbClr val="7F7F7F"/>
                </a:solidFill>
                <a:latin typeface="Century Gothic"/>
                <a:cs typeface="Calibri"/>
              </a:rPr>
              <a:t>(предварительно)</a:t>
            </a:r>
            <a:endParaRPr lang="ru-RU" sz="1000" dirty="0">
              <a:latin typeface="Calibri"/>
              <a:cs typeface="Calibri"/>
            </a:endParaRPr>
          </a:p>
          <a:p>
            <a:pPr marL="11527">
              <a:lnSpc>
                <a:spcPts val="1643"/>
              </a:lnSpc>
            </a:pP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lang="ru-RU" sz="1452" b="1" dirty="0">
                <a:latin typeface="Calibri"/>
                <a:cs typeface="Calibri"/>
              </a:rPr>
              <a:t> 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dirty="0">
                <a:latin typeface="Calibri"/>
                <a:cs typeface="Calibri"/>
              </a:rPr>
              <a:t>100% ЗА ЭТАП</a:t>
            </a:r>
            <a:endParaRPr sz="1452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05971" y="5927971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01362" y="5956088"/>
            <a:ext cx="5807401" cy="8454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84144" indent="5763">
              <a:lnSpc>
                <a:spcPts val="1180"/>
              </a:lnSpc>
            </a:pPr>
            <a:r>
              <a:rPr sz="998" dirty="0">
                <a:latin typeface="Calibri"/>
                <a:cs typeface="Calibri"/>
              </a:rPr>
              <a:t>Данный пакет включает в себя основные этапы </a:t>
            </a:r>
            <a:r>
              <a:rPr sz="998" dirty="0" err="1">
                <a:latin typeface="Calibri"/>
                <a:cs typeface="Calibri"/>
              </a:rPr>
              <a:t>разработки</a:t>
            </a:r>
            <a:r>
              <a:rPr sz="998" dirty="0">
                <a:latin typeface="Calibri"/>
                <a:cs typeface="Calibri"/>
              </a:rPr>
              <a:t> </a:t>
            </a:r>
            <a:r>
              <a:rPr sz="998" dirty="0" err="1">
                <a:latin typeface="Calibri"/>
                <a:cs typeface="Calibri"/>
              </a:rPr>
              <a:t>дизайн-проекта</a:t>
            </a:r>
            <a:endParaRPr lang="ru-RU" sz="998" dirty="0">
              <a:latin typeface="Calibri"/>
              <a:cs typeface="Calibri"/>
            </a:endParaRPr>
          </a:p>
          <a:p>
            <a:pPr marL="11527" marR="84144" indent="5763">
              <a:lnSpc>
                <a:spcPts val="1180"/>
              </a:lnSpc>
            </a:pPr>
            <a:endParaRPr sz="998" dirty="0">
              <a:latin typeface="Calibri"/>
              <a:cs typeface="Calibri"/>
            </a:endParaRPr>
          </a:p>
          <a:p>
            <a:pPr marL="12103" marR="4611">
              <a:spcBef>
                <a:spcPts val="254"/>
              </a:spcBef>
            </a:pPr>
            <a:r>
              <a:rPr lang="ru-RU" sz="998" dirty="0">
                <a:solidFill>
                  <a:srgbClr val="FF0000"/>
                </a:solidFill>
                <a:latin typeface="Calibri"/>
                <a:cs typeface="Calibri"/>
              </a:rPr>
              <a:t>Поиск отделочных материалов, мебели, сантехники , общение с поставщиками по срокам поставки, приемка материалов на объекте, вопросы рекламаций решает Заказчик самостоятельно.</a:t>
            </a:r>
            <a:endParaRPr lang="ru-RU" sz="998" dirty="0">
              <a:latin typeface="Calibri"/>
              <a:cs typeface="Calibri"/>
            </a:endParaRPr>
          </a:p>
          <a:p>
            <a:pPr marL="12103" marR="4611">
              <a:spcBef>
                <a:spcPts val="254"/>
              </a:spcBef>
            </a:pPr>
            <a:endParaRPr lang="ru-RU" sz="998" dirty="0">
              <a:solidFill>
                <a:srgbClr val="FF0000"/>
              </a:solidFill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98422" y="6258907"/>
            <a:ext cx="9912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 dirty="0">
              <a:latin typeface="Symbol"/>
              <a:cs typeface="Symbol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4915223"/>
              </p:ext>
            </p:extLst>
          </p:nvPr>
        </p:nvGraphicFramePr>
        <p:xfrm>
          <a:off x="292364" y="839557"/>
          <a:ext cx="6069799" cy="44938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08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475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08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2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67351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 за 1м2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3670" marR="123825" indent="-26034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39774"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ИССЛЕДОВАНИЕ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Создания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для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проектирования</a:t>
                      </a:r>
                      <a:endParaRPr lang="ru-RU" sz="1000" b="1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Заполнение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Технического Задания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на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дизайн-проект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Обмерный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(размеры Заказчика)</a:t>
                      </a: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ектирова</a:t>
                      </a:r>
                      <a:r>
                        <a:rPr sz="10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ие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пространст</a:t>
                      </a:r>
                      <a:r>
                        <a:rPr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48260">
                        <a:lnSpc>
                          <a:spcPts val="1175"/>
                        </a:lnSpc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-создание планировочного решения с расстановкой мебели в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>
                        <a:lnSpc>
                          <a:spcPts val="132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лоскости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(до 3-хвариантов)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;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0830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450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8784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85302"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60325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 + 3 д визуализация </a:t>
                      </a:r>
                      <a:r>
                        <a:rPr lang="ru-RU" sz="1000" b="1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лайт</a:t>
                      </a:r>
                      <a:endParaRPr lang="ru-RU" sz="1000" b="1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60325" marR="1192530">
                        <a:lnSpc>
                          <a:spcPct val="102899"/>
                        </a:lnSpc>
                      </a:pP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Коллажи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/ фото предлагаемых стилистически отделочных материалов мебели, техники, предметов декора и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т.п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.)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94335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1100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4323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21016">
                <a:tc>
                  <a:txBody>
                    <a:bodyPr/>
                    <a:lstStyle/>
                    <a:p>
                      <a:pPr marL="113030">
                        <a:lnSpc>
                          <a:spcPct val="100000"/>
                        </a:lnSpc>
                      </a:pPr>
                      <a:r>
                        <a:rPr sz="800" b="1" spc="-3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</a:t>
                      </a:r>
                      <a:r>
                        <a:rPr sz="800" b="1" spc="10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800" b="1" spc="1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8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2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ru-RU"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A9ACAD"/>
                    </a:solidFill>
                  </a:tcPr>
                </a:tc>
                <a:tc>
                  <a:txBody>
                    <a:bodyPr/>
                    <a:lstStyle/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РАБОЧАЯ ДОКУМЕНТАЦИЯ </a:t>
                      </a:r>
                    </a:p>
                    <a:p>
                      <a:pPr marL="43815">
                        <a:lnSpc>
                          <a:spcPct val="100000"/>
                        </a:lnSpc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- Обмерный план ( размеры от Заказчика)</a:t>
                      </a:r>
                    </a:p>
                    <a:p>
                      <a:pPr marL="41275" indent="0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- План демонтируемых перегородок</a:t>
                      </a:r>
                    </a:p>
                    <a:p>
                      <a:pPr marL="41275" indent="0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 - План возводимых перегородок</a:t>
                      </a:r>
                    </a:p>
                    <a:p>
                      <a:pPr marL="41275" indent="0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 - План отопления</a:t>
                      </a:r>
                    </a:p>
                    <a:p>
                      <a:pPr marL="41275" indent="0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 - План расстановки сантехнического оборудования с привязками</a:t>
                      </a:r>
                    </a:p>
                    <a:p>
                      <a:pPr marL="41275" indent="0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 - План потолков </a:t>
                      </a:r>
                    </a:p>
                    <a:p>
                      <a:pPr marL="41275" indent="0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-  План полов</a:t>
                      </a:r>
                    </a:p>
                    <a:p>
                      <a:pPr marL="41275" indent="0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 -  План потолков с расстановкой осветительного оборудования с привязками</a:t>
                      </a:r>
                    </a:p>
                    <a:p>
                      <a:pPr marL="41275" indent="0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 - План настенного осветительного оборудования </a:t>
                      </a:r>
                    </a:p>
                    <a:p>
                      <a:pPr marL="41275" indent="0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 -План расстановки выключателей совмещенный с группами освещения</a:t>
                      </a:r>
                    </a:p>
                    <a:p>
                      <a:pPr marL="41275" indent="0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 - План привязки розеток</a:t>
                      </a:r>
                    </a:p>
                    <a:p>
                      <a:pPr marL="41275" indent="0">
                        <a:lnSpc>
                          <a:spcPct val="100000"/>
                        </a:lnSpc>
                        <a:buFontTx/>
                        <a:buNone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-  Развертки сложных узлов</a:t>
                      </a:r>
                    </a:p>
                    <a:p>
                      <a:pPr marL="212725" indent="-171450">
                        <a:lnSpc>
                          <a:spcPct val="100000"/>
                        </a:lnSpc>
                        <a:buFontTx/>
                        <a:buChar char="-"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Спецификация</a:t>
                      </a: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4340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750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165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10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1" name="object 3">
            <a:extLst>
              <a:ext uri="{FF2B5EF4-FFF2-40B4-BE49-F238E27FC236}">
                <a16:creationId xmlns:a16="http://schemas.microsoft.com/office/drawing/2014/main" id="{1D129EE0-DCBB-CBEF-AA22-D7301B526A28}"/>
              </a:ext>
            </a:extLst>
          </p:cNvPr>
          <p:cNvSpPr txBox="1"/>
          <p:nvPr/>
        </p:nvSpPr>
        <p:spPr>
          <a:xfrm>
            <a:off x="-94952" y="5382784"/>
            <a:ext cx="803507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78608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Итого за дизайн-проект, руб.: 2300  руб./м2 *  100  м2=   </a:t>
            </a:r>
            <a:r>
              <a:rPr lang="ru-RU" sz="14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230 000 р.</a:t>
            </a:r>
            <a:endParaRPr lang="ru-RU" sz="1400" b="0" i="0" u="none" strike="noStrike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88326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914753" y="700498"/>
            <a:ext cx="5208622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Дополнительные возможности при реализации проекта:</a:t>
            </a:r>
            <a:endParaRPr sz="1634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01762" y="5223429"/>
            <a:ext cx="2454472" cy="223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Пакет «АВТОРСКИЙ НАДЗОР»:</a:t>
            </a:r>
            <a:endParaRPr sz="1452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32987" y="1512935"/>
            <a:ext cx="3675657" cy="223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452" b="1" spc="-182" dirty="0">
                <a:solidFill>
                  <a:srgbClr val="7F7F7F"/>
                </a:solidFill>
                <a:latin typeface="Calibri"/>
                <a:cs typeface="Calibri"/>
              </a:rPr>
              <a:t>П</a:t>
            </a:r>
            <a:r>
              <a:rPr sz="1452" b="1" spc="18" dirty="0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452" b="1" spc="14" dirty="0">
                <a:solidFill>
                  <a:srgbClr val="7F7F7F"/>
                </a:solidFill>
                <a:latin typeface="Calibri"/>
                <a:cs typeface="Calibri"/>
              </a:rPr>
              <a:t>к</a:t>
            </a:r>
            <a:r>
              <a:rPr sz="1452" b="1" spc="5" dirty="0">
                <a:solidFill>
                  <a:srgbClr val="7F7F7F"/>
                </a:solidFill>
                <a:latin typeface="Calibri"/>
                <a:cs typeface="Calibri"/>
              </a:rPr>
              <a:t>е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т </a:t>
            </a:r>
            <a:r>
              <a:rPr sz="1452" b="1" spc="-159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452" b="1" spc="-50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СОПРОВОЖДЕНИЕ КОМПЛЕКТАЦИ</a:t>
            </a:r>
            <a:r>
              <a:rPr sz="1452" b="1" spc="-5" dirty="0">
                <a:solidFill>
                  <a:srgbClr val="7F7F7F"/>
                </a:solidFill>
                <a:latin typeface="Calibri"/>
                <a:cs typeface="Calibri"/>
              </a:rPr>
              <a:t>И</a:t>
            </a:r>
            <a:r>
              <a:rPr sz="1452" b="1" spc="-50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:</a:t>
            </a:r>
            <a:endParaRPr sz="1452" dirty="0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3705754"/>
              </p:ext>
            </p:extLst>
          </p:nvPr>
        </p:nvGraphicFramePr>
        <p:xfrm>
          <a:off x="759163" y="5692672"/>
          <a:ext cx="6307266" cy="277784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89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883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96842">
                <a:tc>
                  <a:txBody>
                    <a:bodyPr/>
                    <a:lstStyle/>
                    <a:p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4945" marR="588010" indent="-135890">
                        <a:lnSpc>
                          <a:spcPct val="10240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контроля за ходом ремонтно-отделочных работ с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целью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обеспечения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максимального соответствия результатов работ разрабо-танному ранее проекту;</a:t>
                      </a:r>
                    </a:p>
                    <a:p>
                      <a:pPr marL="194945" marR="903605" indent="-144780">
                        <a:lnSpc>
                          <a:spcPct val="12420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Регулярные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выезды дизайнера на объект с целью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контроля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за ходом ремонтных работ (не более 4-х раз в месяц).</a:t>
                      </a:r>
                    </a:p>
                    <a:p>
                      <a:pPr marL="194945" marR="933450" indent="-144780">
                        <a:lnSpc>
                          <a:spcPct val="107800"/>
                        </a:lnSpc>
                        <a:spcBef>
                          <a:spcPts val="41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дизайнером еженедельных консультаций по объекту (по телефону, скайпу и другим мессенджерам);</a:t>
                      </a:r>
                    </a:p>
                    <a:p>
                      <a:pPr marL="41910">
                        <a:lnSpc>
                          <a:spcPts val="125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коммуникации с бригадой рабочих, предоставление</a:t>
                      </a:r>
                    </a:p>
                    <a:p>
                      <a:pPr marL="186055" marR="504825">
                        <a:lnSpc>
                          <a:spcPts val="130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строителям необходимых пояснений и комментариев по вопросам реа-лизации дизайн-проекта;</a:t>
                      </a:r>
                    </a:p>
                    <a:p>
                      <a:pPr marL="50165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Ведение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журнала Авторского надзора;</a:t>
                      </a:r>
                    </a:p>
                    <a:p>
                      <a:pPr marL="177800" marR="923290" indent="-127635">
                        <a:lnSpc>
                          <a:spcPct val="106300"/>
                        </a:lnSpc>
                        <a:spcBef>
                          <a:spcPts val="55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Внесение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в рабочую документацию корректировок, связанных с любыми открывающимися в ходе проведения работ обстоятельствами.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016">
                <a:tc gridSpan="2">
                  <a:txBody>
                    <a:bodyPr/>
                    <a:lstStyle/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Сумм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рабо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т 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2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5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00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рубле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й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з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кажды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е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3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spc="-5" dirty="0" err="1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календарны</a:t>
                      </a:r>
                      <a:r>
                        <a:rPr sz="1400" b="1" dirty="0" err="1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х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spc="-5" dirty="0" err="1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дней</a:t>
                      </a:r>
                      <a:endParaRPr lang="ru-RU" sz="1400" b="1" spc="-5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lang="ru-RU" sz="11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( объекты дальше МО обсуждаются дополнительно)</a:t>
                      </a:r>
                      <a:endParaRPr sz="11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" name="object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4304020"/>
              </p:ext>
            </p:extLst>
          </p:nvPr>
        </p:nvGraphicFramePr>
        <p:xfrm>
          <a:off x="727198" y="2020585"/>
          <a:ext cx="6858002" cy="299120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729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850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96842">
                <a:tc>
                  <a:txBody>
                    <a:bodyPr/>
                    <a:lstStyle/>
                    <a:p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6685" marR="2397760">
                        <a:lnSpc>
                          <a:spcPct val="1288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Поиск лучшей цены материалов и оборудования. Согласование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скидок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с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поставщиками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.</a:t>
                      </a:r>
                    </a:p>
                    <a:p>
                      <a:pPr marL="14668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Составление графика поставок на объект.</a:t>
                      </a:r>
                    </a:p>
                    <a:p>
                      <a:pPr marL="146685" marR="1616075">
                        <a:lnSpc>
                          <a:spcPct val="113599"/>
                        </a:lnSpc>
                        <a:spcBef>
                          <a:spcPts val="20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Согласование сроков поставок и сумм аванса с поставщиками. Составление и согласование графика оплат с Заказчиком.</a:t>
                      </a:r>
                    </a:p>
                    <a:p>
                      <a:pPr marL="142240" marR="3361054" indent="3810">
                        <a:lnSpc>
                          <a:spcPts val="163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Организация счетов и поставок. Сопровождение приемки товара.</a:t>
                      </a:r>
                    </a:p>
                    <a:p>
                      <a:pPr marL="142240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Вопросы по рекламации</a:t>
                      </a:r>
                    </a:p>
                    <a:p>
                      <a:pPr marL="14224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Замена снятых с производства позиций</a:t>
                      </a:r>
                    </a:p>
                    <a:p>
                      <a:pPr marL="154940" marR="940435" indent="6350">
                        <a:lnSpc>
                          <a:spcPct val="136400"/>
                        </a:lnSpc>
                        <a:spcBef>
                          <a:spcPts val="15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Передача строителям технической информации о закупленных товарах. Еженедельная отчетность о текущем состоянии и о предстоящих оплатах.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016">
                <a:tc gridSpan="2">
                  <a:txBody>
                    <a:bodyPr/>
                    <a:lstStyle/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Сумм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рабо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т 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40 00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рубле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й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з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кажды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е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3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календарны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х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дней</a:t>
                      </a:r>
                    </a:p>
                    <a:p>
                      <a:pPr marL="86233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( объекты дальше МО обсуждаются дополнительно)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862330">
                        <a:lnSpc>
                          <a:spcPct val="100000"/>
                        </a:lnSpc>
                      </a:pPr>
                      <a:endParaRPr lang="ru-RU" sz="14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397163C1-D6C3-1875-71A3-65C0037E7E74}"/>
              </a:ext>
            </a:extLst>
          </p:cNvPr>
          <p:cNvSpPr txBox="1"/>
          <p:nvPr/>
        </p:nvSpPr>
        <p:spPr>
          <a:xfrm>
            <a:off x="1376434" y="756568"/>
            <a:ext cx="4279900" cy="520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04569" marR="5080" indent="-992505">
              <a:lnSpc>
                <a:spcPct val="119800"/>
              </a:lnSpc>
            </a:pPr>
            <a:r>
              <a:rPr sz="1600" b="1" dirty="0">
                <a:solidFill>
                  <a:srgbClr val="7F7F7F"/>
                </a:solidFill>
                <a:latin typeface="Calibri"/>
                <a:cs typeface="Calibri"/>
              </a:rPr>
              <a:t>Комплексное управление реализацией проекта (ГЕНЕРАЛЬНЫЙ НАДЗОР):</a:t>
            </a:r>
            <a:endParaRPr sz="1600">
              <a:latin typeface="Calibri"/>
              <a:cs typeface="Calibri"/>
            </a:endParaRPr>
          </a:p>
        </p:txBody>
      </p:sp>
      <p:graphicFrame>
        <p:nvGraphicFramePr>
          <p:cNvPr id="19" name="object 3">
            <a:extLst>
              <a:ext uri="{FF2B5EF4-FFF2-40B4-BE49-F238E27FC236}">
                <a16:creationId xmlns:a16="http://schemas.microsoft.com/office/drawing/2014/main" id="{CE88DD44-DEAA-7B49-06A8-46D0197A5E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7714437"/>
              </p:ext>
            </p:extLst>
          </p:nvPr>
        </p:nvGraphicFramePr>
        <p:xfrm>
          <a:off x="254641" y="1679991"/>
          <a:ext cx="6252440" cy="175671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31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392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56752">
                <a:tc>
                  <a:txBody>
                    <a:bodyPr/>
                    <a:lstStyle/>
                    <a:p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buClr>
                          <a:srgbClr val="3F3F3F"/>
                        </a:buClr>
                        <a:buFont typeface="Calibri"/>
                        <a:buChar char="-"/>
                        <a:tabLst>
                          <a:tab pos="123825" algn="l"/>
                        </a:tabLst>
                      </a:pPr>
                      <a:r>
                        <a:rPr sz="1100" b="1" spc="-14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ак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ет </a:t>
                      </a:r>
                      <a:r>
                        <a:rPr sz="1100" b="1" spc="-12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4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«</a:t>
                      </a:r>
                      <a:r>
                        <a:rPr sz="1100" b="1" spc="-1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1100" b="1" spc="-12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3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ор</a:t>
                      </a:r>
                      <a:r>
                        <a:rPr sz="1100" b="1" spc="9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к</a:t>
                      </a:r>
                      <a:r>
                        <a:rPr sz="1100" b="1" spc="-6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и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й</a:t>
                      </a:r>
                      <a:r>
                        <a:rPr sz="1100" b="1" spc="-6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4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100" b="1" spc="-8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д</a:t>
                      </a:r>
                      <a:r>
                        <a:rPr sz="1100" b="1" spc="8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з</a:t>
                      </a:r>
                      <a:r>
                        <a:rPr sz="1100" b="1" spc="-3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ор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»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"/>
                        </a:spcBef>
                        <a:buClr>
                          <a:srgbClr val="3F3F3F"/>
                        </a:buClr>
                        <a:buFont typeface="Calibri"/>
                        <a:buChar char="-"/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48895" marR="4236085">
                        <a:lnSpc>
                          <a:spcPts val="1300"/>
                        </a:lnSpc>
                        <a:buClr>
                          <a:srgbClr val="3F3F3F"/>
                        </a:buClr>
                        <a:buFont typeface="Calibri"/>
                        <a:buChar char="-"/>
                        <a:tabLst>
                          <a:tab pos="123825" algn="l"/>
                        </a:tabLst>
                      </a:pPr>
                      <a:r>
                        <a:rPr lang="ru-RU"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 err="1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Пакет</a:t>
                      </a:r>
                      <a:r>
                        <a:rPr lang="ru-RU"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«СОПРОВОЖДЕНИЕ КОМПЛЕКТАЦИИ»:</a:t>
                      </a:r>
                      <a:endParaRPr lang="ru-RU"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300">
                <a:tc gridSpan="2">
                  <a:txBody>
                    <a:bodyPr/>
                    <a:lstStyle/>
                    <a:p>
                      <a:pPr marL="130810" marR="444500">
                        <a:lnSpc>
                          <a:spcPct val="63300"/>
                        </a:lnSpc>
                      </a:pPr>
                      <a:endParaRPr lang="ru-RU" sz="1100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130810" marR="444500">
                        <a:lnSpc>
                          <a:spcPct val="100000"/>
                        </a:lnSpc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С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умма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работ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55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000 рублей за каждые 30 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календарных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дней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130810" marR="44450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( объекты дальше МО обсуждаются дополнительно)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130810" marR="444500">
                        <a:lnSpc>
                          <a:spcPct val="100000"/>
                        </a:lnSpc>
                      </a:pPr>
                      <a:endParaRPr sz="1400" b="1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06524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BC1DDBC6-EDC2-15B1-5A59-CF909446254A}"/>
              </a:ext>
            </a:extLst>
          </p:cNvPr>
          <p:cNvSpPr txBox="1"/>
          <p:nvPr/>
        </p:nvSpPr>
        <p:spPr>
          <a:xfrm>
            <a:off x="432329" y="465068"/>
            <a:ext cx="5868643" cy="9797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sz="1800" b="1" dirty="0">
                <a:solidFill>
                  <a:srgbClr val="7F7F7F"/>
                </a:solidFill>
                <a:latin typeface="Calibri"/>
                <a:cs typeface="Calibri"/>
              </a:rPr>
              <a:t>На чем можно сэкономить?</a:t>
            </a:r>
            <a:endParaRPr sz="1800" dirty="0">
              <a:latin typeface="Calibri"/>
              <a:cs typeface="Calibri"/>
            </a:endParaRPr>
          </a:p>
          <a:p>
            <a:pPr marL="19050">
              <a:lnSpc>
                <a:spcPct val="100000"/>
              </a:lnSpc>
              <a:spcBef>
                <a:spcPts val="865"/>
              </a:spcBef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ОТДЕЛОЧНЫЕ МАТЕРИАЛЫ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Они могут стоить очень по-разному. Плитка может быть Итальянской, а есть и Рос-сийская, которая сейчас тоже неплоха.</a:t>
            </a: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B8B8209-43F3-A1F3-8700-56F0DD51E042}"/>
              </a:ext>
            </a:extLst>
          </p:cNvPr>
          <p:cNvSpPr txBox="1"/>
          <p:nvPr/>
        </p:nvSpPr>
        <p:spPr>
          <a:xfrm>
            <a:off x="210079" y="833367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9C819327-1540-557A-942C-ABD9ACF98094}"/>
              </a:ext>
            </a:extLst>
          </p:cNvPr>
          <p:cNvSpPr txBox="1"/>
          <p:nvPr/>
        </p:nvSpPr>
        <p:spPr>
          <a:xfrm>
            <a:off x="210079" y="1595028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0CF1F3E8-2EA4-6E4E-A21C-E4F72F42620E}"/>
              </a:ext>
            </a:extLst>
          </p:cNvPr>
          <p:cNvSpPr txBox="1"/>
          <p:nvPr/>
        </p:nvSpPr>
        <p:spPr>
          <a:xfrm>
            <a:off x="438679" y="1592323"/>
            <a:ext cx="3681499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НАТЯЖНЫЕ ПОТОЛКИ ВМЕСТО ПОТОЛКОВ ГКЛ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143345E2-0999-D537-1A62-606640719BF1}"/>
              </a:ext>
            </a:extLst>
          </p:cNvPr>
          <p:cNvSpPr txBox="1"/>
          <p:nvPr/>
        </p:nvSpPr>
        <p:spPr>
          <a:xfrm>
            <a:off x="210079" y="1984347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2058BC52-AFB7-E4EE-B5C4-E98C11018C87}"/>
              </a:ext>
            </a:extLst>
          </p:cNvPr>
          <p:cNvSpPr txBox="1"/>
          <p:nvPr/>
        </p:nvSpPr>
        <p:spPr>
          <a:xfrm>
            <a:off x="432329" y="1973323"/>
            <a:ext cx="5978739" cy="5873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ОТДЕЛЬНО СТОЯЩАЯ МЕБЕЛЬ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Ее всегда можно заменить впоследствии, если окажется некачественная или когда будут средства на что-то, что Вам больше нравится.</a:t>
            </a: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053CB07E-C2EE-C42F-3162-894DF6211368}"/>
              </a:ext>
            </a:extLst>
          </p:cNvPr>
          <p:cNvSpPr txBox="1"/>
          <p:nvPr/>
        </p:nvSpPr>
        <p:spPr>
          <a:xfrm>
            <a:off x="210079" y="264087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0" name="object 9">
            <a:extLst>
              <a:ext uri="{FF2B5EF4-FFF2-40B4-BE49-F238E27FC236}">
                <a16:creationId xmlns:a16="http://schemas.microsoft.com/office/drawing/2014/main" id="{0B6B846B-DE76-F5DD-9D95-8CBC993ED74D}"/>
              </a:ext>
            </a:extLst>
          </p:cNvPr>
          <p:cNvSpPr txBox="1"/>
          <p:nvPr/>
        </p:nvSpPr>
        <p:spPr>
          <a:xfrm>
            <a:off x="438679" y="2638166"/>
            <a:ext cx="152997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ТЕКСТИЛЬ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1" name="object 10">
            <a:extLst>
              <a:ext uri="{FF2B5EF4-FFF2-40B4-BE49-F238E27FC236}">
                <a16:creationId xmlns:a16="http://schemas.microsoft.com/office/drawing/2014/main" id="{433F0E05-F4C6-A99E-DF59-A3A5797374AD}"/>
              </a:ext>
            </a:extLst>
          </p:cNvPr>
          <p:cNvSpPr txBox="1"/>
          <p:nvPr/>
        </p:nvSpPr>
        <p:spPr>
          <a:xfrm>
            <a:off x="210079" y="302187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2" name="object 11">
            <a:extLst>
              <a:ext uri="{FF2B5EF4-FFF2-40B4-BE49-F238E27FC236}">
                <a16:creationId xmlns:a16="http://schemas.microsoft.com/office/drawing/2014/main" id="{DCA09546-2C80-3A6B-B2B1-5A1BDC28F872}"/>
              </a:ext>
            </a:extLst>
          </p:cNvPr>
          <p:cNvSpPr txBox="1"/>
          <p:nvPr/>
        </p:nvSpPr>
        <p:spPr>
          <a:xfrm>
            <a:off x="432329" y="3019166"/>
            <a:ext cx="5717924" cy="8093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НАПОЛНЕНИЕ ГАРДЕРОБНЫХ И КЛАДОВЫХ</a:t>
            </a:r>
            <a:endParaRPr sz="120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4599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Тут главное - функциональность. Фурнитура должна быть качественной, чтобы, на-пример, не сломались полозья выдвижных ящиков, но на материале и отделке можно сэкономить.</a:t>
            </a:r>
            <a:endParaRPr sz="1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3" name="object 12">
            <a:extLst>
              <a:ext uri="{FF2B5EF4-FFF2-40B4-BE49-F238E27FC236}">
                <a16:creationId xmlns:a16="http://schemas.microsoft.com/office/drawing/2014/main" id="{B237679C-E9F0-C201-4718-D686B309340E}"/>
              </a:ext>
            </a:extLst>
          </p:cNvPr>
          <p:cNvSpPr txBox="1"/>
          <p:nvPr/>
        </p:nvSpPr>
        <p:spPr>
          <a:xfrm>
            <a:off x="210079" y="3916553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4" name="object 13">
            <a:extLst>
              <a:ext uri="{FF2B5EF4-FFF2-40B4-BE49-F238E27FC236}">
                <a16:creationId xmlns:a16="http://schemas.microsoft.com/office/drawing/2014/main" id="{549A3300-A5B2-360E-C862-3FED75C6B46B}"/>
              </a:ext>
            </a:extLst>
          </p:cNvPr>
          <p:cNvSpPr txBox="1"/>
          <p:nvPr/>
        </p:nvSpPr>
        <p:spPr>
          <a:xfrm>
            <a:off x="432329" y="3913847"/>
            <a:ext cx="5534823" cy="3821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СКРЫТЫЕ ЗА МЕБЕЛЬЮ РОЗЕТКИ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Можно взять качественные, но не очень эстетичные.</a:t>
            </a:r>
          </a:p>
        </p:txBody>
      </p:sp>
      <p:sp>
        <p:nvSpPr>
          <p:cNvPr id="25" name="object 14">
            <a:extLst>
              <a:ext uri="{FF2B5EF4-FFF2-40B4-BE49-F238E27FC236}">
                <a16:creationId xmlns:a16="http://schemas.microsoft.com/office/drawing/2014/main" id="{52A8BC00-8C6A-3767-F281-93F9C95288BE}"/>
              </a:ext>
            </a:extLst>
          </p:cNvPr>
          <p:cNvSpPr txBox="1"/>
          <p:nvPr/>
        </p:nvSpPr>
        <p:spPr>
          <a:xfrm>
            <a:off x="1123399" y="4460012"/>
            <a:ext cx="484375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rgbClr val="7F7F7F"/>
                </a:solidFill>
                <a:latin typeface="Calibri"/>
                <a:cs typeface="Calibri"/>
              </a:rPr>
              <a:t>На чем категорически нельзя экономить!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26" name="object 15">
            <a:extLst>
              <a:ext uri="{FF2B5EF4-FFF2-40B4-BE49-F238E27FC236}">
                <a16:creationId xmlns:a16="http://schemas.microsoft.com/office/drawing/2014/main" id="{7DF61D50-F8F9-6413-D527-9CBB1837F60A}"/>
              </a:ext>
            </a:extLst>
          </p:cNvPr>
          <p:cNvSpPr txBox="1"/>
          <p:nvPr/>
        </p:nvSpPr>
        <p:spPr>
          <a:xfrm>
            <a:off x="210079" y="4886594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7" name="object 16">
            <a:extLst>
              <a:ext uri="{FF2B5EF4-FFF2-40B4-BE49-F238E27FC236}">
                <a16:creationId xmlns:a16="http://schemas.microsoft.com/office/drawing/2014/main" id="{EDB15EC6-997F-328E-6691-1BD5BA7E6F3E}"/>
              </a:ext>
            </a:extLst>
          </p:cNvPr>
          <p:cNvSpPr txBox="1"/>
          <p:nvPr/>
        </p:nvSpPr>
        <p:spPr>
          <a:xfrm>
            <a:off x="432330" y="4883876"/>
            <a:ext cx="5806824" cy="2097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 ВСЕМ, ЧТО СВЯЗАНО С ИНЖЕНЕРНЫМИ СЕТЯМИ ДОМА: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 этому относится сантехника, розетки и выключатели, трубы и проводка, радиато-</a:t>
            </a:r>
            <a:r>
              <a:rPr sz="1200" spc="-5" dirty="0">
                <a:solidFill>
                  <a:schemeClr val="bg1"/>
                </a:solidFill>
                <a:latin typeface="Calibri"/>
                <a:cs typeface="Calibri"/>
              </a:rPr>
              <a:t>р</a:t>
            </a: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ы; Некачественные трубы могут лопнуть и затопить Ваш дом и Ваших соседей. То же самое может натворить некачественная сантехника (например, дешевый смеси-тель или радиатор).</a:t>
            </a:r>
          </a:p>
          <a:p>
            <a:pPr marL="12700" marR="815975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Некачественная электрика может стать причиной пожара или поражения человека электрическим током.</a:t>
            </a:r>
          </a:p>
          <a:p>
            <a:pPr marL="12700" marR="8382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То же касается и специалистов, которые будут монтировать все инженерные си-стемы. Как правило, если один человек является и маляром и сантехником - в чем-то его мастерство даст сбой. Инженерными сетями должны заниматься узкона-правленные специалисты.</a:t>
            </a:r>
          </a:p>
        </p:txBody>
      </p:sp>
      <p:sp>
        <p:nvSpPr>
          <p:cNvPr id="28" name="object 17">
            <a:extLst>
              <a:ext uri="{FF2B5EF4-FFF2-40B4-BE49-F238E27FC236}">
                <a16:creationId xmlns:a16="http://schemas.microsoft.com/office/drawing/2014/main" id="{0BD5CD97-2001-B6D7-A25F-B9AA1B530FBC}"/>
              </a:ext>
            </a:extLst>
          </p:cNvPr>
          <p:cNvSpPr txBox="1"/>
          <p:nvPr/>
        </p:nvSpPr>
        <p:spPr>
          <a:xfrm>
            <a:off x="210079" y="714032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9" name="object 18">
            <a:extLst>
              <a:ext uri="{FF2B5EF4-FFF2-40B4-BE49-F238E27FC236}">
                <a16:creationId xmlns:a16="http://schemas.microsoft.com/office/drawing/2014/main" id="{5970F5A1-7C62-9F01-273B-E46E1EF01427}"/>
              </a:ext>
            </a:extLst>
          </p:cNvPr>
          <p:cNvSpPr txBox="1"/>
          <p:nvPr/>
        </p:nvSpPr>
        <p:spPr>
          <a:xfrm>
            <a:off x="432329" y="7137617"/>
            <a:ext cx="5868643" cy="749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НАПОЛЬНЫЕ ПОКРЫТИЯ - ПАРКЕТ/ЛАМИНАТ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Как правило, самые дешевые представители этих материалов быстро приходят в негодность - замки ломаются, поверхности стираются или вздуваются от мытья. Пе-рекладывать потом будет сложно, т.к. нужно будет полностью освобождать поме-щения.</a:t>
            </a:r>
          </a:p>
        </p:txBody>
      </p:sp>
      <p:sp>
        <p:nvSpPr>
          <p:cNvPr id="30" name="object 19">
            <a:extLst>
              <a:ext uri="{FF2B5EF4-FFF2-40B4-BE49-F238E27FC236}">
                <a16:creationId xmlns:a16="http://schemas.microsoft.com/office/drawing/2014/main" id="{CD59F29A-81AE-BCEA-4281-4DE7B741B233}"/>
              </a:ext>
            </a:extLst>
          </p:cNvPr>
          <p:cNvSpPr txBox="1"/>
          <p:nvPr/>
        </p:nvSpPr>
        <p:spPr>
          <a:xfrm>
            <a:off x="210079" y="8035895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1" name="object 20">
            <a:extLst>
              <a:ext uri="{FF2B5EF4-FFF2-40B4-BE49-F238E27FC236}">
                <a16:creationId xmlns:a16="http://schemas.microsoft.com/office/drawing/2014/main" id="{3438A6B6-A6E8-A669-7854-A39B8309C203}"/>
              </a:ext>
            </a:extLst>
          </p:cNvPr>
          <p:cNvSpPr txBox="1"/>
          <p:nvPr/>
        </p:nvSpPr>
        <p:spPr>
          <a:xfrm>
            <a:off x="432329" y="8033190"/>
            <a:ext cx="5856868" cy="558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ВСТРОЕННАЯ МЕБЕЛЬ, ОСОБЕННО КУХНЯ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Кухня - это в любом случае недешевое приобретение и заменить ее в случае, если она окажется неудобной или некачественной будет и затратно и проблема-тично.</a:t>
            </a:r>
          </a:p>
        </p:txBody>
      </p:sp>
      <p:sp>
        <p:nvSpPr>
          <p:cNvPr id="32" name="object 21">
            <a:extLst>
              <a:ext uri="{FF2B5EF4-FFF2-40B4-BE49-F238E27FC236}">
                <a16:creationId xmlns:a16="http://schemas.microsoft.com/office/drawing/2014/main" id="{420B5E43-2386-86B5-BA4B-CC48D6C22EEB}"/>
              </a:ext>
            </a:extLst>
          </p:cNvPr>
          <p:cNvSpPr txBox="1"/>
          <p:nvPr/>
        </p:nvSpPr>
        <p:spPr>
          <a:xfrm>
            <a:off x="548019" y="8750509"/>
            <a:ext cx="5575446" cy="5688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104200"/>
              </a:lnSpc>
            </a:pPr>
            <a:r>
              <a:rPr sz="1200" b="1" i="1" dirty="0">
                <a:latin typeface="Calibri"/>
                <a:cs typeface="Calibri"/>
              </a:rPr>
              <a:t>Мы не призываем брать только самое дорогое, но к экономии необходимо под-</a:t>
            </a:r>
            <a:r>
              <a:rPr sz="1200" b="1" i="1" spc="5" dirty="0">
                <a:latin typeface="Calibri"/>
                <a:cs typeface="Calibri"/>
              </a:rPr>
              <a:t>х</a:t>
            </a:r>
            <a:r>
              <a:rPr sz="1200" b="1" i="1" dirty="0">
                <a:latin typeface="Calibri"/>
                <a:cs typeface="Calibri"/>
              </a:rPr>
              <a:t>одить разумно. Качествен</a:t>
            </a:r>
            <a:r>
              <a:rPr sz="1200" b="1" i="1" spc="-5" dirty="0">
                <a:latin typeface="Calibri"/>
                <a:cs typeface="Calibri"/>
              </a:rPr>
              <a:t>н</a:t>
            </a:r>
            <a:r>
              <a:rPr sz="1200" b="1" i="1" dirty="0">
                <a:latin typeface="Calibri"/>
                <a:cs typeface="Calibri"/>
              </a:rPr>
              <a:t>ые тов</a:t>
            </a:r>
            <a:r>
              <a:rPr sz="1200" b="1" i="1" spc="-5" dirty="0">
                <a:latin typeface="Calibri"/>
                <a:cs typeface="Calibri"/>
              </a:rPr>
              <a:t>а</a:t>
            </a:r>
            <a:r>
              <a:rPr sz="1200" b="1" i="1" dirty="0">
                <a:latin typeface="Calibri"/>
                <a:cs typeface="Calibri"/>
              </a:rPr>
              <a:t>ры, как</a:t>
            </a:r>
            <a:r>
              <a:rPr sz="1200" b="1" i="1" spc="-5" dirty="0">
                <a:latin typeface="Calibri"/>
                <a:cs typeface="Calibri"/>
              </a:rPr>
              <a:t> </a:t>
            </a:r>
            <a:r>
              <a:rPr sz="1200" b="1" i="1" dirty="0">
                <a:latin typeface="Calibri"/>
                <a:cs typeface="Calibri"/>
              </a:rPr>
              <a:t>правило, не принадлежат к </a:t>
            </a:r>
            <a:r>
              <a:rPr sz="1200" b="1" i="1" spc="-5" dirty="0">
                <a:latin typeface="Calibri"/>
                <a:cs typeface="Calibri"/>
              </a:rPr>
              <a:t>с</a:t>
            </a:r>
            <a:r>
              <a:rPr sz="1200" b="1" i="1" dirty="0">
                <a:latin typeface="Calibri"/>
                <a:cs typeface="Calibri"/>
              </a:rPr>
              <a:t>амому д</a:t>
            </a:r>
            <a:r>
              <a:rPr sz="1200" b="1" i="1" spc="-5" dirty="0">
                <a:latin typeface="Calibri"/>
                <a:cs typeface="Calibri"/>
              </a:rPr>
              <a:t>ешевому сегмент</a:t>
            </a:r>
            <a:r>
              <a:rPr sz="1200" b="1" i="1" dirty="0">
                <a:latin typeface="Calibri"/>
                <a:cs typeface="Calibri"/>
              </a:rPr>
              <a:t>у</a:t>
            </a:r>
            <a:r>
              <a:rPr sz="1200" b="1" i="1" spc="-5" dirty="0">
                <a:latin typeface="Calibri"/>
                <a:cs typeface="Calibri"/>
              </a:rPr>
              <a:t> стоимости.</a:t>
            </a:r>
            <a:endParaRPr sz="12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096129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09106986-3911-372A-0E54-16450CB79D8C}"/>
              </a:ext>
            </a:extLst>
          </p:cNvPr>
          <p:cNvSpPr txBox="1"/>
          <p:nvPr/>
        </p:nvSpPr>
        <p:spPr>
          <a:xfrm>
            <a:off x="570595" y="2423011"/>
            <a:ext cx="5711871" cy="71096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335">
              <a:lnSpc>
                <a:spcPct val="100000"/>
              </a:lnSpc>
            </a:pPr>
            <a:r>
              <a:rPr sz="1400" b="1" dirty="0" err="1">
                <a:solidFill>
                  <a:schemeClr val="bg1"/>
                </a:solidFill>
                <a:latin typeface="Calibri"/>
                <a:cs typeface="Calibri"/>
              </a:rPr>
              <a:t>Важно</a:t>
            </a:r>
            <a:r>
              <a:rPr lang="ru-RU" sz="1400" b="1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 для наших клиентов — важно для нас: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Эксклюзивный и авторский дизайн проект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4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Экспертность  в индивидуальных Дизайн решениях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Индивидуальный подход к каждому клиенту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100% экономия вашего времени и сил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Грамотная и проработанная рабочая документация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Согласование  всех этапов проекта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Комплектация проектов с выгодными условиями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Авторское сопровождение проектов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Технический надзор за проектом</a:t>
            </a:r>
          </a:p>
          <a:p>
            <a:pPr>
              <a:lnSpc>
                <a:spcPct val="100000"/>
              </a:lnSpc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90170" indent="-74295">
              <a:lnSpc>
                <a:spcPct val="100000"/>
              </a:lnSpc>
              <a:buFont typeface="Calibri"/>
              <a:buChar char="-"/>
              <a:tabLst>
                <a:tab pos="90805" algn="l"/>
              </a:tabLst>
            </a:pP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1</a:t>
            </a:r>
            <a:r>
              <a:rPr lang="ru-RU" sz="1400" dirty="0">
                <a:solidFill>
                  <a:schemeClr val="bg1"/>
                </a:solidFill>
                <a:latin typeface="Calibri"/>
                <a:cs typeface="Calibri"/>
              </a:rPr>
              <a:t>8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лет о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п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ыта работы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8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6995" indent="-74295">
              <a:lnSpc>
                <a:spcPct val="100000"/>
              </a:lnSpc>
              <a:buFont typeface="Calibri"/>
              <a:buChar char="-"/>
              <a:tabLst>
                <a:tab pos="87630" algn="l"/>
              </a:tabLst>
            </a:pP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1400" dirty="0">
                <a:solidFill>
                  <a:schemeClr val="bg1"/>
                </a:solidFill>
                <a:latin typeface="Calibri"/>
                <a:cs typeface="Calibri"/>
              </a:rPr>
              <a:t>12 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000 м2 реализованных проектов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3FB9C30-BEA1-B94C-EEED-0E5D81D8DC54}"/>
              </a:ext>
            </a:extLst>
          </p:cNvPr>
          <p:cNvSpPr txBox="1"/>
          <p:nvPr/>
        </p:nvSpPr>
        <p:spPr>
          <a:xfrm>
            <a:off x="1545522" y="1906319"/>
            <a:ext cx="441421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 нами удобно работать: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365313C-B98D-8FA9-BF0F-E66974F6672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9959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55844F5B-8DE2-8E4A-1302-2CFB723B16A0}"/>
              </a:ext>
            </a:extLst>
          </p:cNvPr>
          <p:cNvSpPr txBox="1"/>
          <p:nvPr/>
        </p:nvSpPr>
        <p:spPr>
          <a:xfrm>
            <a:off x="2134101" y="2211174"/>
            <a:ext cx="236474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chemeClr val="bg1"/>
                </a:solidFill>
                <a:latin typeface="Calibri"/>
                <a:cs typeface="Calibri"/>
              </a:rPr>
              <a:t>Начало сотрудничества</a:t>
            </a:r>
            <a:endParaRPr sz="18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C669673-812F-E28A-8E72-55E5C10B60B9}"/>
              </a:ext>
            </a:extLst>
          </p:cNvPr>
          <p:cNvSpPr txBox="1"/>
          <p:nvPr/>
        </p:nvSpPr>
        <p:spPr>
          <a:xfrm>
            <a:off x="1820552" y="2847133"/>
            <a:ext cx="189230" cy="11951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1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3655">
              <a:lnSpc>
                <a:spcPct val="100000"/>
              </a:lnSpc>
              <a:spcBef>
                <a:spcPts val="650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2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4290">
              <a:lnSpc>
                <a:spcPct val="100000"/>
              </a:lnSpc>
              <a:spcBef>
                <a:spcPts val="695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3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FFB254DC-32B9-BF46-D859-E8F40183CACC}"/>
              </a:ext>
            </a:extLst>
          </p:cNvPr>
          <p:cNvSpPr txBox="1"/>
          <p:nvPr/>
        </p:nvSpPr>
        <p:spPr>
          <a:xfrm>
            <a:off x="2396815" y="3384165"/>
            <a:ext cx="135001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Вы вносите аванс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DB3133D1-B3AB-C535-9ED6-5C9FD114086E}"/>
              </a:ext>
            </a:extLst>
          </p:cNvPr>
          <p:cNvSpPr txBox="1"/>
          <p:nvPr/>
        </p:nvSpPr>
        <p:spPr>
          <a:xfrm>
            <a:off x="2380622" y="3777103"/>
            <a:ext cx="233934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Дизайнер приступает к работе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D63FBC25-2862-F8CE-54C5-B5D0DF5D1B1A}"/>
              </a:ext>
            </a:extLst>
          </p:cNvPr>
          <p:cNvSpPr txBox="1"/>
          <p:nvPr/>
        </p:nvSpPr>
        <p:spPr>
          <a:xfrm>
            <a:off x="2406022" y="2904397"/>
            <a:ext cx="153479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Заключаем договор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1A156F91-2A90-D329-9FB9-59DAD3823857}"/>
              </a:ext>
            </a:extLst>
          </p:cNvPr>
          <p:cNvSpPr txBox="1"/>
          <p:nvPr/>
        </p:nvSpPr>
        <p:spPr>
          <a:xfrm>
            <a:off x="1547976" y="4493066"/>
            <a:ext cx="3716420" cy="2305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Полина Чапланова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Руководитель </a:t>
            </a:r>
            <a:r>
              <a:rPr sz="1100" dirty="0" err="1">
                <a:solidFill>
                  <a:schemeClr val="bg1"/>
                </a:solidFill>
                <a:latin typeface="Calibri"/>
                <a:cs typeface="Calibri"/>
              </a:rPr>
              <a:t>студии</a:t>
            </a: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 POLINA</a:t>
            </a:r>
            <a:r>
              <a:rPr lang="ru-RU" sz="110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CHAPLANOVA DESIGN</a:t>
            </a: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7"/>
              </a:spcBef>
            </a:pPr>
            <a:endParaRPr sz="9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890"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Контакты для связи: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R="8890" algn="ctr">
              <a:lnSpc>
                <a:spcPct val="100000"/>
              </a:lnSpc>
              <a:spcBef>
                <a:spcPts val="25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+7 (903) 792 34 98</a:t>
            </a:r>
          </a:p>
          <a:p>
            <a:pPr marR="10160" algn="ctr">
              <a:lnSpc>
                <a:spcPct val="100000"/>
              </a:lnSpc>
              <a:spcBef>
                <a:spcPts val="17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polinachaplanova@bk.ru</a:t>
            </a:r>
            <a:endParaRPr sz="11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255" algn="ctr">
              <a:lnSpc>
                <a:spcPct val="100000"/>
              </a:lnSpc>
              <a:spcBef>
                <a:spcPts val="70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Соц.сети ВK,Instagram:</a:t>
            </a:r>
          </a:p>
          <a:p>
            <a:pPr marL="734060" marR="743585" algn="ctr">
              <a:lnSpc>
                <a:spcPct val="113300"/>
              </a:lnSpc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@polina_chaplanova_design Сайт: https:// polinachaplanova.com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31E06D72-7C87-46C1-E9A3-5A3120718380}"/>
              </a:ext>
            </a:extLst>
          </p:cNvPr>
          <p:cNvSpPr/>
          <p:nvPr/>
        </p:nvSpPr>
        <p:spPr>
          <a:xfrm>
            <a:off x="0" y="7299474"/>
            <a:ext cx="6411146" cy="188725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A2AF24A-9B19-6041-851E-96195362DC72}"/>
              </a:ext>
            </a:extLst>
          </p:cNvPr>
          <p:cNvSpPr txBox="1"/>
          <p:nvPr/>
        </p:nvSpPr>
        <p:spPr>
          <a:xfrm>
            <a:off x="1126250" y="8004575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23226B5-E2BE-BFFD-759D-5CF73BA94C1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646900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Берлин</Template>
  <TotalTime>4364</TotalTime>
  <Words>2257</Words>
  <Application>Microsoft Office PowerPoint</Application>
  <PresentationFormat>Лист A4 (210x297 мм)</PresentationFormat>
  <Paragraphs>390</Paragraphs>
  <Slides>26</Slides>
  <Notes>26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7" baseType="lpstr">
      <vt:lpstr>Arial</vt:lpstr>
      <vt:lpstr>Calibri</vt:lpstr>
      <vt:lpstr>Calibri Light</vt:lpstr>
      <vt:lpstr>Candara Light</vt:lpstr>
      <vt:lpstr>Century Gothic</vt:lpstr>
      <vt:lpstr>Museo Sans Cyrl 500</vt:lpstr>
      <vt:lpstr>Symbol</vt:lpstr>
      <vt:lpstr>Times New Roman</vt:lpstr>
      <vt:lpstr>Trebuchet MS</vt:lpstr>
      <vt:lpstr>wfont_e6d6c1_6ba07fb4480b47deab3588518dfd9220</vt:lpstr>
      <vt:lpstr>Берлин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Распространенные ошибки в Рабочей документации.</dc:title>
  <dc:creator>Полина Чапланова</dc:creator>
  <cp:lastModifiedBy>Полина Чапланова</cp:lastModifiedBy>
  <cp:revision>154</cp:revision>
  <dcterms:created xsi:type="dcterms:W3CDTF">2020-09-07T19:51:05Z</dcterms:created>
  <dcterms:modified xsi:type="dcterms:W3CDTF">2024-11-14T12:30:54Z</dcterms:modified>
</cp:coreProperties>
</file>