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6"/>
  </p:notesMasterIdLst>
  <p:sldIdLst>
    <p:sldId id="276" r:id="rId2"/>
    <p:sldId id="301" r:id="rId3"/>
    <p:sldId id="278" r:id="rId4"/>
    <p:sldId id="293" r:id="rId5"/>
    <p:sldId id="279" r:id="rId6"/>
    <p:sldId id="295" r:id="rId7"/>
    <p:sldId id="296" r:id="rId8"/>
    <p:sldId id="298" r:id="rId9"/>
    <p:sldId id="303" r:id="rId10"/>
    <p:sldId id="302" r:id="rId11"/>
    <p:sldId id="304" r:id="rId12"/>
    <p:sldId id="294" r:id="rId13"/>
    <p:sldId id="284" r:id="rId14"/>
    <p:sldId id="285" r:id="rId15"/>
    <p:sldId id="287" r:id="rId16"/>
    <p:sldId id="286" r:id="rId17"/>
    <p:sldId id="288" r:id="rId18"/>
    <p:sldId id="300" r:id="rId19"/>
    <p:sldId id="291" r:id="rId20"/>
    <p:sldId id="260" r:id="rId21"/>
    <p:sldId id="280" r:id="rId22"/>
    <p:sldId id="281" r:id="rId23"/>
    <p:sldId id="282" r:id="rId24"/>
    <p:sldId id="283" r:id="rId2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301"/>
            <p14:sldId id="278"/>
            <p14:sldId id="293"/>
            <p14:sldId id="279"/>
            <p14:sldId id="295"/>
            <p14:sldId id="296"/>
            <p14:sldId id="298"/>
            <p14:sldId id="303"/>
            <p14:sldId id="302"/>
            <p14:sldId id="304"/>
            <p14:sldId id="294"/>
            <p14:sldId id="284"/>
            <p14:sldId id="285"/>
            <p14:sldId id="287"/>
            <p14:sldId id="286"/>
            <p14:sldId id="288"/>
          </p14:sldIdLst>
        </p14:section>
        <p14:section name="Раздел без заголовка" id="{7DD297BF-26AC-4EB2-A072-C81BB3AE8B7A}">
          <p14:sldIdLst>
            <p14:sldId id="300"/>
            <p14:sldId id="291"/>
            <p14:sldId id="260"/>
            <p14:sldId id="280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98" d="100"/>
          <a:sy n="98" d="100"/>
        </p:scale>
        <p:origin x="2718" y="-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08.10.2024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564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93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110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2560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8655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06E39-5048-3255-070A-45BC22F87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F2F2595-E401-0576-A090-EA425CFD9A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20BF443-4DB3-AC74-03C8-DE8C57A36E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EBFAD36-6455-13CE-6F3B-7D1ECA23D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4765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3138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59911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20023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08.10.2024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08.10.2024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08.10.2024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08.10.2024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08.10.2024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08.10.2024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08.10.2024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08.10.2024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08.10.2024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08.10.2024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08.10.2024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7.jp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1.png"/><Relationship Id="rId5" Type="http://schemas.openxmlformats.org/officeDocument/2006/relationships/image" Target="../media/image6.png"/><Relationship Id="rId10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4.png"/><Relationship Id="rId4" Type="http://schemas.openxmlformats.org/officeDocument/2006/relationships/image" Target="../media/image7.png"/><Relationship Id="rId9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7.emf"/><Relationship Id="rId4" Type="http://schemas.openxmlformats.org/officeDocument/2006/relationships/image" Target="../media/image7.png"/><Relationship Id="rId9" Type="http://schemas.openxmlformats.org/officeDocument/2006/relationships/image" Target="../media/image26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31.png"/><Relationship Id="rId5" Type="http://schemas.openxmlformats.org/officeDocument/2006/relationships/image" Target="../media/image6.png"/><Relationship Id="rId10" Type="http://schemas.openxmlformats.org/officeDocument/2006/relationships/image" Target="../media/image30.png"/><Relationship Id="rId4" Type="http://schemas.openxmlformats.org/officeDocument/2006/relationships/image" Target="../media/image7.png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34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40.png"/><Relationship Id="rId4" Type="http://schemas.openxmlformats.org/officeDocument/2006/relationships/image" Target="../media/image7.png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КОММЕРЧЕСКОГО ПОМЕЩЕНИЯ </a:t>
            </a: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м2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08.10.24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F2DCBA-1B4C-0938-DD8A-6EB27B095F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74" y="92803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469700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84281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224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540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Офис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49CA27-A3A1-76B3-001D-AA8D3B8215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95" y="1169638"/>
            <a:ext cx="4310860" cy="31990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8A700E3-20C6-981A-721B-502FB8D1D7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21864" y="3763121"/>
            <a:ext cx="4130115" cy="279409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638165A-D230-5599-029B-E2EF423166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3292" y="6276082"/>
            <a:ext cx="3941190" cy="292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Офис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C78309-EC9D-F739-0B4C-2F94DBAC15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13791" y="2142018"/>
            <a:ext cx="5302770" cy="29828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46B3C5C-5B71-4630-2221-571F736D85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09252" y="4008642"/>
            <a:ext cx="4613163" cy="259490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64E50C9-2E7E-97B0-5C2E-19645727CA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81" y="6556365"/>
            <a:ext cx="4538340" cy="255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89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6A4510-899F-5715-DCC9-EB09BA0804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8" y="1293004"/>
            <a:ext cx="5436030" cy="3843901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Концепция.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Детская поликлиника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Московская область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8EEF9F7-DA57-4080-7C2C-08D8DD39E3A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03"/>
          <a:stretch/>
        </p:blipFill>
        <p:spPr>
          <a:xfrm>
            <a:off x="634006" y="5233730"/>
            <a:ext cx="2698535" cy="223101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69203E3-8588-4882-FA02-E53B8A8E87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74" y="5359519"/>
            <a:ext cx="1918132" cy="188962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9656551-646E-B4AA-44E5-F32E3F2DF5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43535" y="7427139"/>
            <a:ext cx="3771633" cy="188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89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Магазин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г.Тула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333F865-F245-DCE8-356E-BEABF0F3CB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015" y="920735"/>
            <a:ext cx="3657600" cy="369651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6C2657-9907-104A-8806-CBC9D7FE2F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54827" y="3717675"/>
            <a:ext cx="3190672" cy="32490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9F52082-E66A-AC62-CF96-8981125BB0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9654" y="7015851"/>
            <a:ext cx="3119344" cy="201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69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Пивной магазин 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г.Южноуральск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7500777-E7AF-C0DE-A1AD-9BB065B2F6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549" y="1244479"/>
            <a:ext cx="3618689" cy="317121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6EB761-9F76-6637-73FB-18206D761F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8378" y="4146642"/>
            <a:ext cx="2607013" cy="225681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5880CAE-E1E8-CC53-28F6-23087420C9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8995" y="5989418"/>
            <a:ext cx="3180260" cy="282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05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86C1F-123F-9D63-9F2F-F4EAEAA47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BF9651-BAB5-CEB3-3A32-2AA58325C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96B9BF1-5F23-EE1D-45F3-BB64C322930B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CE5FC1A-218E-FF59-3688-C6C7306FBD71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64280C-2C0F-5966-3558-044361CC1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41D0D22C-3029-0B7B-48F1-A2FEDDAE848E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33CAC89-1E72-EEE3-5C2C-1A3F3206B1C4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A139FF6-8AD3-EF16-2326-DCE0E4013291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C57494E2-9FAB-4820-3A95-C88A3C794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7F9C1990-1D0F-47DA-F04D-92044264E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7A916D0D-837D-2620-E222-7D6C2DDF3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7A071B5-95E9-C3D3-F617-205994E507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EC848424-DFA4-581C-6CDD-08C6F3FFCD04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Гончарная студия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г.Раменское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19E2E44-0F45-3CEF-EE69-D0D45649BA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32" y="1641708"/>
            <a:ext cx="4295333" cy="303729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4A86554-DF40-7BC6-FF7B-DF0AB55D89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5237" y="4782540"/>
            <a:ext cx="2912435" cy="192582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F3E2C87-E2A2-02FA-ACDA-18DD561B78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1332" y="5033250"/>
            <a:ext cx="3084152" cy="156210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72643D2-2224-32AE-17F0-683B978505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12506" y="6644491"/>
            <a:ext cx="2701247" cy="173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10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A129C9-09E0-0A9C-C8B2-386F276F37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11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замеры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помещения.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0756" y="769707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A1EF19-2331-6D80-C821-7CC82A3BB6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434676"/>
            <a:ext cx="6405866" cy="5121897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434676"/>
            <a:ext cx="6421699" cy="512189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13986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A9AFD7A-E025-E151-1C29-2D18A5ABF0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625" r="2625"/>
          <a:stretch/>
        </p:blipFill>
        <p:spPr>
          <a:xfrm>
            <a:off x="-96089" y="2364993"/>
            <a:ext cx="6535208" cy="401860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74978" y="2364993"/>
            <a:ext cx="6421699" cy="403063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помещения.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3A895C0-4E6E-A230-53C7-D704B38762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9666"/>
            <a:ext cx="6411144" cy="4808358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395122"/>
            <a:ext cx="6421699" cy="480835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5607C52-C0A3-F127-320B-769CFAF402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697" y="2532256"/>
            <a:ext cx="4101297" cy="276164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E74240B-5E22-29E2-62E9-2E4EF873B0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4592" y="3103289"/>
            <a:ext cx="2679544" cy="385478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F2AD9BC-7F77-C110-DE6A-419AE0D4AB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500" y="4942304"/>
            <a:ext cx="3173689" cy="2816704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5833" y="2526714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-831" y="389005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046449"/>
              </p:ext>
            </p:extLst>
          </p:nvPr>
        </p:nvGraphicFramePr>
        <p:xfrm>
          <a:off x="208491" y="752763"/>
          <a:ext cx="6034593" cy="3732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29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2627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от Заказчика</a:t>
                      </a: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потолка и расстановка осветительных приборов/ электрики при необходимости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80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  ( дизайн-проект )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-Объемный эскиз в цвете на помещение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- 3 д планировка в цвете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Развертки- схемы с указанием идеи и внешнего вида материала на основные зоны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1450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9" name="object 3">
            <a:extLst>
              <a:ext uri="{FF2B5EF4-FFF2-40B4-BE49-F238E27FC236}">
                <a16:creationId xmlns:a16="http://schemas.microsoft.com/office/drawing/2014/main" id="{63B9ADF7-7C7B-1CFC-8223-6AEE51629141}"/>
              </a:ext>
            </a:extLst>
          </p:cNvPr>
          <p:cNvSpPr txBox="1"/>
          <p:nvPr/>
        </p:nvSpPr>
        <p:spPr>
          <a:xfrm>
            <a:off x="303885" y="4476844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2050 руб./м2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7A6DDBBF-8331-53BB-F746-5F69964C56B3}"/>
              </a:ext>
            </a:extLst>
          </p:cNvPr>
          <p:cNvSpPr txBox="1"/>
          <p:nvPr/>
        </p:nvSpPr>
        <p:spPr>
          <a:xfrm>
            <a:off x="287286" y="4777236"/>
            <a:ext cx="5955797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chemeClr val="bg1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             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</a:t>
            </a:r>
            <a:r>
              <a:rPr sz="1452" dirty="0">
                <a:solidFill>
                  <a:schemeClr val="bg1"/>
                </a:solidFill>
                <a:latin typeface="Calibri"/>
                <a:cs typeface="Calibri"/>
              </a:rPr>
              <a:t>д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ней </a:t>
            </a:r>
            <a:r>
              <a:rPr lang="ru-RU" sz="900" dirty="0">
                <a:solidFill>
                  <a:schemeClr val="bg1"/>
                </a:solidFill>
                <a:latin typeface="Calibri"/>
                <a:cs typeface="Calibri"/>
              </a:rPr>
              <a:t>(сроки ориентировочные обсуждаются дополнительно)</a:t>
            </a:r>
            <a:endParaRPr sz="9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chemeClr val="bg1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chemeClr val="bg1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0" name="object 4">
            <a:extLst>
              <a:ext uri="{FF2B5EF4-FFF2-40B4-BE49-F238E27FC236}">
                <a16:creationId xmlns:a16="http://schemas.microsoft.com/office/drawing/2014/main" id="{407F20BD-7E92-F892-2CE9-628969F53F95}"/>
              </a:ext>
            </a:extLst>
          </p:cNvPr>
          <p:cNvSpPr txBox="1"/>
          <p:nvPr/>
        </p:nvSpPr>
        <p:spPr>
          <a:xfrm>
            <a:off x="303885" y="5305441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21" name="object 5">
            <a:extLst>
              <a:ext uri="{FF2B5EF4-FFF2-40B4-BE49-F238E27FC236}">
                <a16:creationId xmlns:a16="http://schemas.microsoft.com/office/drawing/2014/main" id="{8E87E7F0-19D2-A906-4F22-D0E49D7C8012}"/>
              </a:ext>
            </a:extLst>
          </p:cNvPr>
          <p:cNvSpPr txBox="1"/>
          <p:nvPr/>
        </p:nvSpPr>
        <p:spPr>
          <a:xfrm>
            <a:off x="511353" y="5305608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2" name="object 6">
            <a:extLst>
              <a:ext uri="{FF2B5EF4-FFF2-40B4-BE49-F238E27FC236}">
                <a16:creationId xmlns:a16="http://schemas.microsoft.com/office/drawing/2014/main" id="{1BD1D5E7-5DC1-7E26-1CE1-9DB5A49D86FE}"/>
              </a:ext>
            </a:extLst>
          </p:cNvPr>
          <p:cNvSpPr txBox="1"/>
          <p:nvPr/>
        </p:nvSpPr>
        <p:spPr>
          <a:xfrm>
            <a:off x="287287" y="5699552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endParaRPr sz="1271" dirty="0">
              <a:latin typeface="Symbol"/>
              <a:cs typeface="Symbol"/>
            </a:endParaRPr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9450CC26-93FB-94D8-F1D3-FB59C59315DE}"/>
              </a:ext>
            </a:extLst>
          </p:cNvPr>
          <p:cNvSpPr txBox="1"/>
          <p:nvPr/>
        </p:nvSpPr>
        <p:spPr>
          <a:xfrm>
            <a:off x="447687" y="5716647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9283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201104" y="476978"/>
            <a:ext cx="2349059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 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7674" y="3952440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5142" y="3952607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1076" y="4346551"/>
            <a:ext cx="106616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3928" y="4357728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90936"/>
              </p:ext>
            </p:extLst>
          </p:nvPr>
        </p:nvGraphicFramePr>
        <p:xfrm>
          <a:off x="207399" y="943853"/>
          <a:ext cx="6202652" cy="23525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4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9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651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3439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проектирования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Создание планировочного решения с расстановкой мебели и  сантехники в плоскости до 2х вариантов;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075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 со стилистическими образами, подборка цветовой гаммы, общего настроения, идея. </a:t>
                      </a:r>
                      <a:endParaRPr lang="ru-RU" sz="1000" b="0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20">
                <a:tc gridSpan="3">
                  <a:txBody>
                    <a:bodyPr/>
                    <a:lstStyle/>
                    <a:p>
                      <a:pPr marL="2580640" algn="l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1500 руб./м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DBC81FF2-BD7D-3DF3-172F-6B3D6F7AC345}"/>
              </a:ext>
            </a:extLst>
          </p:cNvPr>
          <p:cNvSpPr txBox="1"/>
          <p:nvPr/>
        </p:nvSpPr>
        <p:spPr>
          <a:xfrm>
            <a:off x="337061" y="3453214"/>
            <a:ext cx="5955797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chemeClr val="bg1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                  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</a:t>
            </a:r>
            <a:r>
              <a:rPr sz="1452" dirty="0">
                <a:solidFill>
                  <a:schemeClr val="bg1"/>
                </a:solidFill>
                <a:latin typeface="Calibri"/>
                <a:cs typeface="Calibri"/>
              </a:rPr>
              <a:t>д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ней </a:t>
            </a:r>
            <a:r>
              <a:rPr lang="ru-RU" sz="900" dirty="0">
                <a:solidFill>
                  <a:schemeClr val="bg1"/>
                </a:solidFill>
                <a:latin typeface="Calibri"/>
                <a:cs typeface="Calibri"/>
              </a:rPr>
              <a:t>(сроки ориентировочные обсуждаются дополнительно)</a:t>
            </a:r>
            <a:endParaRPr sz="9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chemeClr val="bg1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chemeClr val="bg1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2533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59163" y="5692672"/>
          <a:ext cx="6307266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40 00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/>
        </p:nvGraphicFramePr>
        <p:xfrm>
          <a:off x="254641" y="1679991"/>
          <a:ext cx="6252440" cy="1375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55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latin typeface="Calibri"/>
                <a:cs typeface="Calibri"/>
              </a:rPr>
              <a:t>х</a:t>
            </a:r>
            <a:r>
              <a:rPr sz="1200" b="1" i="1" dirty="0"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latin typeface="Calibri"/>
                <a:cs typeface="Calibri"/>
              </a:rPr>
              <a:t>н</a:t>
            </a:r>
            <a:r>
              <a:rPr sz="1200" b="1" i="1" dirty="0">
                <a:latin typeface="Calibri"/>
                <a:cs typeface="Calibri"/>
              </a:rPr>
              <a:t>ые тов</a:t>
            </a:r>
            <a:r>
              <a:rPr sz="1200" b="1" i="1" spc="-5" dirty="0">
                <a:latin typeface="Calibri"/>
                <a:cs typeface="Calibri"/>
              </a:rPr>
              <a:t>а</a:t>
            </a:r>
            <a:r>
              <a:rPr sz="1200" b="1" i="1" dirty="0">
                <a:latin typeface="Calibri"/>
                <a:cs typeface="Calibri"/>
              </a:rPr>
              <a:t>ры, как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latin typeface="Calibri"/>
                <a:cs typeface="Calibri"/>
              </a:rPr>
              <a:t>с</a:t>
            </a:r>
            <a:r>
              <a:rPr sz="1200" b="1" i="1" dirty="0">
                <a:latin typeface="Calibri"/>
                <a:cs typeface="Calibri"/>
              </a:rPr>
              <a:t>амому д</a:t>
            </a:r>
            <a:r>
              <a:rPr sz="1200" b="1" i="1" spc="-5" dirty="0">
                <a:latin typeface="Calibri"/>
                <a:cs typeface="Calibri"/>
              </a:rPr>
              <a:t>ешевому сегмент</a:t>
            </a:r>
            <a:r>
              <a:rPr sz="1200" b="1" i="1" dirty="0">
                <a:latin typeface="Calibri"/>
                <a:cs typeface="Calibri"/>
              </a:rPr>
              <a:t>у</a:t>
            </a:r>
            <a:r>
              <a:rPr sz="1200" b="1" i="1" spc="-5" dirty="0">
                <a:latin typeface="Calibri"/>
                <a:cs typeface="Calibri"/>
              </a:rPr>
              <a:t> стоимости.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lang="ru-RU" sz="1400" b="1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12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65313C-B98D-8FA9-BF0F-E66974F667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34101" y="2211174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20552" y="2847133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6815" y="3384165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80622" y="3777103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6022" y="2904397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47976" y="4493066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</a:t>
            </a:r>
            <a:r>
              <a:rPr lang="ru-RU" sz="11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7299474"/>
            <a:ext cx="6411146" cy="18872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26250" y="8004575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3226B5-E2BE-BFFD-759D-5CF73BA94C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4165</TotalTime>
  <Words>2026</Words>
  <Application>Microsoft Office PowerPoint</Application>
  <PresentationFormat>Лист A4 (210x297 мм)</PresentationFormat>
  <Paragraphs>340</Paragraphs>
  <Slides>24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5" baseType="lpstr">
      <vt:lpstr>Arial</vt:lpstr>
      <vt:lpstr>Calibri</vt:lpstr>
      <vt:lpstr>Calibri Light</vt:lpstr>
      <vt:lpstr>Candara Light</vt:lpstr>
      <vt:lpstr>Century Gothic</vt:lpstr>
      <vt:lpstr>Museo Sans Cyrl 500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145</cp:revision>
  <dcterms:created xsi:type="dcterms:W3CDTF">2020-09-07T19:51:05Z</dcterms:created>
  <dcterms:modified xsi:type="dcterms:W3CDTF">2024-10-08T14:18:03Z</dcterms:modified>
</cp:coreProperties>
</file>