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47"/>
  </p:notesMasterIdLst>
  <p:sldIdLst>
    <p:sldId id="292" r:id="rId2"/>
    <p:sldId id="293" r:id="rId3"/>
    <p:sldId id="330" r:id="rId4"/>
    <p:sldId id="294" r:id="rId5"/>
    <p:sldId id="329" r:id="rId6"/>
    <p:sldId id="328" r:id="rId7"/>
    <p:sldId id="295" r:id="rId8"/>
    <p:sldId id="296" r:id="rId9"/>
    <p:sldId id="331" r:id="rId10"/>
    <p:sldId id="297" r:id="rId11"/>
    <p:sldId id="332" r:id="rId12"/>
    <p:sldId id="334" r:id="rId13"/>
    <p:sldId id="298" r:id="rId14"/>
    <p:sldId id="340" r:id="rId15"/>
    <p:sldId id="300" r:id="rId16"/>
    <p:sldId id="342" r:id="rId17"/>
    <p:sldId id="299" r:id="rId18"/>
    <p:sldId id="301" r:id="rId19"/>
    <p:sldId id="302" r:id="rId20"/>
    <p:sldId id="303" r:id="rId21"/>
    <p:sldId id="338" r:id="rId22"/>
    <p:sldId id="304" r:id="rId23"/>
    <p:sldId id="305" r:id="rId24"/>
    <p:sldId id="306" r:id="rId25"/>
    <p:sldId id="307" r:id="rId26"/>
    <p:sldId id="308" r:id="rId27"/>
    <p:sldId id="309" r:id="rId28"/>
    <p:sldId id="311" r:id="rId29"/>
    <p:sldId id="310" r:id="rId30"/>
    <p:sldId id="312" r:id="rId31"/>
    <p:sldId id="313" r:id="rId32"/>
    <p:sldId id="314" r:id="rId33"/>
    <p:sldId id="316" r:id="rId34"/>
    <p:sldId id="317" r:id="rId35"/>
    <p:sldId id="339" r:id="rId36"/>
    <p:sldId id="318" r:id="rId37"/>
    <p:sldId id="320" r:id="rId38"/>
    <p:sldId id="324" r:id="rId39"/>
    <p:sldId id="325" r:id="rId40"/>
    <p:sldId id="321" r:id="rId41"/>
    <p:sldId id="323" r:id="rId42"/>
    <p:sldId id="326" r:id="rId43"/>
    <p:sldId id="336" r:id="rId44"/>
    <p:sldId id="337" r:id="rId45"/>
    <p:sldId id="341" r:id="rId46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2"/>
            <p14:sldId id="293"/>
            <p14:sldId id="330"/>
            <p14:sldId id="294"/>
            <p14:sldId id="329"/>
            <p14:sldId id="328"/>
            <p14:sldId id="295"/>
            <p14:sldId id="296"/>
            <p14:sldId id="331"/>
            <p14:sldId id="297"/>
            <p14:sldId id="332"/>
            <p14:sldId id="334"/>
          </p14:sldIdLst>
        </p14:section>
        <p14:section name="Раздел без заголовка" id="{7DD297BF-26AC-4EB2-A072-C81BB3AE8B7A}">
          <p14:sldIdLst>
            <p14:sldId id="298"/>
            <p14:sldId id="340"/>
            <p14:sldId id="300"/>
            <p14:sldId id="342"/>
            <p14:sldId id="299"/>
            <p14:sldId id="301"/>
            <p14:sldId id="302"/>
            <p14:sldId id="303"/>
            <p14:sldId id="338"/>
            <p14:sldId id="304"/>
            <p14:sldId id="305"/>
            <p14:sldId id="306"/>
            <p14:sldId id="307"/>
            <p14:sldId id="308"/>
            <p14:sldId id="309"/>
            <p14:sldId id="311"/>
            <p14:sldId id="310"/>
            <p14:sldId id="312"/>
            <p14:sldId id="313"/>
            <p14:sldId id="314"/>
            <p14:sldId id="316"/>
            <p14:sldId id="317"/>
            <p14:sldId id="339"/>
            <p14:sldId id="318"/>
            <p14:sldId id="320"/>
            <p14:sldId id="324"/>
            <p14:sldId id="325"/>
            <p14:sldId id="321"/>
            <p14:sldId id="323"/>
            <p14:sldId id="326"/>
            <p14:sldId id="336"/>
            <p14:sldId id="337"/>
            <p14:sldId id="3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9" d="100"/>
          <a:sy n="89" d="100"/>
        </p:scale>
        <p:origin x="2916" y="-4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770313" y="857250"/>
            <a:ext cx="16033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500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592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023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958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114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23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255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81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04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635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251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20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301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3579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814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11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0396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7827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3906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472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9038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967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0068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672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8282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925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6252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0693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0835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7427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7905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8606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2355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7217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4633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7209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52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8798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6309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790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4736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994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0780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07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15.11.2024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6.png"/><Relationship Id="rId10" Type="http://schemas.openxmlformats.org/officeDocument/2006/relationships/image" Target="../media/image15.jpg"/><Relationship Id="rId4" Type="http://schemas.openxmlformats.org/officeDocument/2006/relationships/image" Target="../media/image5.png"/><Relationship Id="rId9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1.png"/><Relationship Id="rId5" Type="http://schemas.openxmlformats.org/officeDocument/2006/relationships/image" Target="../media/image6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5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7.png"/><Relationship Id="rId4" Type="http://schemas.openxmlformats.org/officeDocument/2006/relationships/image" Target="../media/image5.png"/><Relationship Id="rId9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41.JPG"/><Relationship Id="rId5" Type="http://schemas.openxmlformats.org/officeDocument/2006/relationships/image" Target="../media/image6.png"/><Relationship Id="rId10" Type="http://schemas.openxmlformats.org/officeDocument/2006/relationships/image" Target="../media/image40.jpg"/><Relationship Id="rId4" Type="http://schemas.openxmlformats.org/officeDocument/2006/relationships/image" Target="../media/image5.png"/><Relationship Id="rId9" Type="http://schemas.openxmlformats.org/officeDocument/2006/relationships/image" Target="../media/image3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46.png"/><Relationship Id="rId5" Type="http://schemas.openxmlformats.org/officeDocument/2006/relationships/image" Target="../media/image6.png"/><Relationship Id="rId10" Type="http://schemas.openxmlformats.org/officeDocument/2006/relationships/image" Target="../media/image45.jpg"/><Relationship Id="rId4" Type="http://schemas.openxmlformats.org/officeDocument/2006/relationships/image" Target="../media/image5.png"/><Relationship Id="rId9" Type="http://schemas.openxmlformats.org/officeDocument/2006/relationships/image" Target="../media/image4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0.png"/><Relationship Id="rId5" Type="http://schemas.openxmlformats.org/officeDocument/2006/relationships/image" Target="../media/image6.png"/><Relationship Id="rId10" Type="http://schemas.openxmlformats.org/officeDocument/2006/relationships/image" Target="../media/image49.png"/><Relationship Id="rId4" Type="http://schemas.openxmlformats.org/officeDocument/2006/relationships/image" Target="../media/image5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4.png"/><Relationship Id="rId5" Type="http://schemas.openxmlformats.org/officeDocument/2006/relationships/image" Target="../media/image6.png"/><Relationship Id="rId10" Type="http://schemas.openxmlformats.org/officeDocument/2006/relationships/image" Target="../media/image53.png"/><Relationship Id="rId4" Type="http://schemas.openxmlformats.org/officeDocument/2006/relationships/image" Target="../media/image5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8.png"/><Relationship Id="rId5" Type="http://schemas.openxmlformats.org/officeDocument/2006/relationships/image" Target="../media/image6.png"/><Relationship Id="rId10" Type="http://schemas.openxmlformats.org/officeDocument/2006/relationships/image" Target="../media/image57.png"/><Relationship Id="rId4" Type="http://schemas.openxmlformats.org/officeDocument/2006/relationships/image" Target="../media/image5.png"/><Relationship Id="rId9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62.png"/><Relationship Id="rId5" Type="http://schemas.openxmlformats.org/officeDocument/2006/relationships/image" Target="../media/image6.png"/><Relationship Id="rId10" Type="http://schemas.openxmlformats.org/officeDocument/2006/relationships/image" Target="../media/image61.png"/><Relationship Id="rId4" Type="http://schemas.openxmlformats.org/officeDocument/2006/relationships/image" Target="../media/image5.pn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66.png"/><Relationship Id="rId5" Type="http://schemas.openxmlformats.org/officeDocument/2006/relationships/image" Target="../media/image6.png"/><Relationship Id="rId10" Type="http://schemas.openxmlformats.org/officeDocument/2006/relationships/image" Target="../media/image65.png"/><Relationship Id="rId4" Type="http://schemas.openxmlformats.org/officeDocument/2006/relationships/image" Target="../media/image5.png"/><Relationship Id="rId9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69.png"/><Relationship Id="rId4" Type="http://schemas.openxmlformats.org/officeDocument/2006/relationships/image" Target="../media/image5.png"/><Relationship Id="rId9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73.png"/><Relationship Id="rId5" Type="http://schemas.openxmlformats.org/officeDocument/2006/relationships/image" Target="../media/image6.png"/><Relationship Id="rId10" Type="http://schemas.openxmlformats.org/officeDocument/2006/relationships/image" Target="../media/image72.png"/><Relationship Id="rId4" Type="http://schemas.openxmlformats.org/officeDocument/2006/relationships/image" Target="../media/image5.png"/><Relationship Id="rId9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78.png"/><Relationship Id="rId5" Type="http://schemas.openxmlformats.org/officeDocument/2006/relationships/image" Target="../media/image6.png"/><Relationship Id="rId10" Type="http://schemas.openxmlformats.org/officeDocument/2006/relationships/image" Target="../media/image77.png"/><Relationship Id="rId4" Type="http://schemas.openxmlformats.org/officeDocument/2006/relationships/image" Target="../media/image5.png"/><Relationship Id="rId9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82.png"/><Relationship Id="rId5" Type="http://schemas.openxmlformats.org/officeDocument/2006/relationships/image" Target="../media/image6.png"/><Relationship Id="rId10" Type="http://schemas.openxmlformats.org/officeDocument/2006/relationships/image" Target="../media/image81.png"/><Relationship Id="rId4" Type="http://schemas.openxmlformats.org/officeDocument/2006/relationships/image" Target="../media/image5.png"/><Relationship Id="rId9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86.png"/><Relationship Id="rId5" Type="http://schemas.openxmlformats.org/officeDocument/2006/relationships/image" Target="../media/image6.png"/><Relationship Id="rId10" Type="http://schemas.openxmlformats.org/officeDocument/2006/relationships/image" Target="../media/image85.png"/><Relationship Id="rId4" Type="http://schemas.openxmlformats.org/officeDocument/2006/relationships/image" Target="../media/image5.png"/><Relationship Id="rId9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90.png"/><Relationship Id="rId5" Type="http://schemas.openxmlformats.org/officeDocument/2006/relationships/image" Target="../media/image6.png"/><Relationship Id="rId10" Type="http://schemas.openxmlformats.org/officeDocument/2006/relationships/image" Target="../media/image89.png"/><Relationship Id="rId4" Type="http://schemas.openxmlformats.org/officeDocument/2006/relationships/image" Target="../media/image5.png"/><Relationship Id="rId9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94.png"/><Relationship Id="rId5" Type="http://schemas.openxmlformats.org/officeDocument/2006/relationships/image" Target="../media/image6.png"/><Relationship Id="rId10" Type="http://schemas.openxmlformats.org/officeDocument/2006/relationships/image" Target="../media/image93.png"/><Relationship Id="rId4" Type="http://schemas.openxmlformats.org/officeDocument/2006/relationships/image" Target="../media/image5.png"/><Relationship Id="rId9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98.png"/><Relationship Id="rId5" Type="http://schemas.openxmlformats.org/officeDocument/2006/relationships/image" Target="../media/image6.png"/><Relationship Id="rId10" Type="http://schemas.openxmlformats.org/officeDocument/2006/relationships/image" Target="../media/image97.png"/><Relationship Id="rId4" Type="http://schemas.openxmlformats.org/officeDocument/2006/relationships/image" Target="../media/image5.png"/><Relationship Id="rId9" Type="http://schemas.openxmlformats.org/officeDocument/2006/relationships/image" Target="../media/image9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2.png"/><Relationship Id="rId5" Type="http://schemas.openxmlformats.org/officeDocument/2006/relationships/image" Target="../media/image6.png"/><Relationship Id="rId10" Type="http://schemas.openxmlformats.org/officeDocument/2006/relationships/image" Target="../media/image101.png"/><Relationship Id="rId4" Type="http://schemas.openxmlformats.org/officeDocument/2006/relationships/image" Target="../media/image5.png"/><Relationship Id="rId9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6.png"/><Relationship Id="rId5" Type="http://schemas.openxmlformats.org/officeDocument/2006/relationships/image" Target="../media/image6.png"/><Relationship Id="rId10" Type="http://schemas.openxmlformats.org/officeDocument/2006/relationships/image" Target="../media/image105.png"/><Relationship Id="rId4" Type="http://schemas.openxmlformats.org/officeDocument/2006/relationships/image" Target="../media/image5.png"/><Relationship Id="rId9" Type="http://schemas.openxmlformats.org/officeDocument/2006/relationships/image" Target="../media/image10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0.jpg"/><Relationship Id="rId5" Type="http://schemas.openxmlformats.org/officeDocument/2006/relationships/image" Target="../media/image6.png"/><Relationship Id="rId10" Type="http://schemas.openxmlformats.org/officeDocument/2006/relationships/image" Target="../media/image109.jpg"/><Relationship Id="rId4" Type="http://schemas.openxmlformats.org/officeDocument/2006/relationships/image" Target="../media/image5.png"/><Relationship Id="rId9" Type="http://schemas.openxmlformats.org/officeDocument/2006/relationships/image" Target="../media/image108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4.png"/><Relationship Id="rId5" Type="http://schemas.openxmlformats.org/officeDocument/2006/relationships/image" Target="../media/image6.png"/><Relationship Id="rId10" Type="http://schemas.openxmlformats.org/officeDocument/2006/relationships/image" Target="../media/image113.png"/><Relationship Id="rId4" Type="http://schemas.openxmlformats.org/officeDocument/2006/relationships/image" Target="../media/image5.png"/><Relationship Id="rId9" Type="http://schemas.openxmlformats.org/officeDocument/2006/relationships/image" Target="../media/image11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8.png"/><Relationship Id="rId5" Type="http://schemas.openxmlformats.org/officeDocument/2006/relationships/image" Target="../media/image6.png"/><Relationship Id="rId10" Type="http://schemas.openxmlformats.org/officeDocument/2006/relationships/image" Target="../media/image117.png"/><Relationship Id="rId4" Type="http://schemas.openxmlformats.org/officeDocument/2006/relationships/image" Target="../media/image5.png"/><Relationship Id="rId9" Type="http://schemas.openxmlformats.org/officeDocument/2006/relationships/image" Target="../media/image11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2.png"/><Relationship Id="rId5" Type="http://schemas.openxmlformats.org/officeDocument/2006/relationships/image" Target="../media/image6.png"/><Relationship Id="rId10" Type="http://schemas.openxmlformats.org/officeDocument/2006/relationships/image" Target="../media/image121.png"/><Relationship Id="rId4" Type="http://schemas.openxmlformats.org/officeDocument/2006/relationships/image" Target="../media/image5.png"/><Relationship Id="rId9" Type="http://schemas.openxmlformats.org/officeDocument/2006/relationships/image" Target="../media/image1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25.png"/><Relationship Id="rId4" Type="http://schemas.openxmlformats.org/officeDocument/2006/relationships/image" Target="../media/image5.png"/><Relationship Id="rId9" Type="http://schemas.openxmlformats.org/officeDocument/2006/relationships/image" Target="../media/image12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9.png"/><Relationship Id="rId5" Type="http://schemas.openxmlformats.org/officeDocument/2006/relationships/image" Target="../media/image6.png"/><Relationship Id="rId10" Type="http://schemas.openxmlformats.org/officeDocument/2006/relationships/image" Target="../media/image128.png"/><Relationship Id="rId4" Type="http://schemas.openxmlformats.org/officeDocument/2006/relationships/image" Target="../media/image5.png"/><Relationship Id="rId9" Type="http://schemas.openxmlformats.org/officeDocument/2006/relationships/image" Target="../media/image12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33.png"/><Relationship Id="rId5" Type="http://schemas.openxmlformats.org/officeDocument/2006/relationships/image" Target="../media/image6.png"/><Relationship Id="rId10" Type="http://schemas.openxmlformats.org/officeDocument/2006/relationships/image" Target="../media/image132.png"/><Relationship Id="rId4" Type="http://schemas.openxmlformats.org/officeDocument/2006/relationships/image" Target="../media/image5.png"/><Relationship Id="rId9" Type="http://schemas.openxmlformats.org/officeDocument/2006/relationships/image" Target="../media/image13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37.png"/><Relationship Id="rId5" Type="http://schemas.openxmlformats.org/officeDocument/2006/relationships/image" Target="../media/image6.png"/><Relationship Id="rId10" Type="http://schemas.openxmlformats.org/officeDocument/2006/relationships/image" Target="../media/image136.png"/><Relationship Id="rId4" Type="http://schemas.openxmlformats.org/officeDocument/2006/relationships/image" Target="../media/image5.png"/><Relationship Id="rId9" Type="http://schemas.openxmlformats.org/officeDocument/2006/relationships/image" Target="../media/image13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41.png"/><Relationship Id="rId5" Type="http://schemas.openxmlformats.org/officeDocument/2006/relationships/image" Target="../media/image6.png"/><Relationship Id="rId10" Type="http://schemas.openxmlformats.org/officeDocument/2006/relationships/image" Target="../media/image140.png"/><Relationship Id="rId4" Type="http://schemas.openxmlformats.org/officeDocument/2006/relationships/image" Target="../media/image5.png"/><Relationship Id="rId9" Type="http://schemas.openxmlformats.org/officeDocument/2006/relationships/image" Target="../media/image13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45.png"/><Relationship Id="rId5" Type="http://schemas.openxmlformats.org/officeDocument/2006/relationships/image" Target="../media/image6.png"/><Relationship Id="rId10" Type="http://schemas.openxmlformats.org/officeDocument/2006/relationships/image" Target="../media/image144.png"/><Relationship Id="rId4" Type="http://schemas.openxmlformats.org/officeDocument/2006/relationships/image" Target="../media/image5.png"/><Relationship Id="rId9" Type="http://schemas.openxmlformats.org/officeDocument/2006/relationships/image" Target="../media/image14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49.png"/><Relationship Id="rId5" Type="http://schemas.openxmlformats.org/officeDocument/2006/relationships/image" Target="../media/image6.png"/><Relationship Id="rId10" Type="http://schemas.openxmlformats.org/officeDocument/2006/relationships/image" Target="../media/image148.png"/><Relationship Id="rId4" Type="http://schemas.openxmlformats.org/officeDocument/2006/relationships/image" Target="../media/image5.png"/><Relationship Id="rId9" Type="http://schemas.openxmlformats.org/officeDocument/2006/relationships/image" Target="../media/image14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53.png"/><Relationship Id="rId5" Type="http://schemas.openxmlformats.org/officeDocument/2006/relationships/image" Target="../media/image6.png"/><Relationship Id="rId10" Type="http://schemas.openxmlformats.org/officeDocument/2006/relationships/image" Target="../media/image152.png"/><Relationship Id="rId4" Type="http://schemas.openxmlformats.org/officeDocument/2006/relationships/image" Target="../media/image5.png"/><Relationship Id="rId9" Type="http://schemas.openxmlformats.org/officeDocument/2006/relationships/image" Target="../media/image15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58.png"/><Relationship Id="rId5" Type="http://schemas.openxmlformats.org/officeDocument/2006/relationships/image" Target="../media/image6.png"/><Relationship Id="rId10" Type="http://schemas.openxmlformats.org/officeDocument/2006/relationships/image" Target="../media/image157.png"/><Relationship Id="rId4" Type="http://schemas.openxmlformats.org/officeDocument/2006/relationships/image" Target="../media/image5.png"/><Relationship Id="rId9" Type="http://schemas.openxmlformats.org/officeDocument/2006/relationships/image" Target="../media/image15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62.png"/><Relationship Id="rId5" Type="http://schemas.openxmlformats.org/officeDocument/2006/relationships/image" Target="../media/image6.png"/><Relationship Id="rId10" Type="http://schemas.openxmlformats.org/officeDocument/2006/relationships/image" Target="../media/image161.png"/><Relationship Id="rId4" Type="http://schemas.openxmlformats.org/officeDocument/2006/relationships/image" Target="../media/image5.png"/><Relationship Id="rId9" Type="http://schemas.openxmlformats.org/officeDocument/2006/relationships/image" Target="../media/image16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66.png"/><Relationship Id="rId5" Type="http://schemas.openxmlformats.org/officeDocument/2006/relationships/image" Target="../media/image6.png"/><Relationship Id="rId10" Type="http://schemas.openxmlformats.org/officeDocument/2006/relationships/image" Target="../media/image165.png"/><Relationship Id="rId4" Type="http://schemas.openxmlformats.org/officeDocument/2006/relationships/image" Target="../media/image5.png"/><Relationship Id="rId9" Type="http://schemas.openxmlformats.org/officeDocument/2006/relationships/image" Target="../media/image16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4.jpeg"/><Relationship Id="rId7" Type="http://schemas.openxmlformats.org/officeDocument/2006/relationships/image" Target="../media/image16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7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jpg"/><Relationship Id="rId5" Type="http://schemas.openxmlformats.org/officeDocument/2006/relationships/image" Target="../media/image170.jpg"/><Relationship Id="rId4" Type="http://schemas.openxmlformats.org/officeDocument/2006/relationships/image" Target="../media/image169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7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jp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473" y="4829283"/>
            <a:ext cx="6720527" cy="3822397"/>
          </a:xfrm>
        </p:spPr>
        <p:txBody>
          <a:bodyPr>
            <a:noAutofit/>
          </a:bodyPr>
          <a:lstStyle/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Основатель дизайн студии «</a:t>
            </a:r>
            <a:r>
              <a:rPr lang="en-US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Более 19 лет​ создаю​ жилые и общественные интерьеры на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территории России, Испании,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Великобритании, Франции и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Ближнем Востоке.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- 12 лет опыта работы и реализации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сегменте ПРЕМИУМ класса.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en-US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en-US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</a:p>
          <a:p>
            <a:pPr marL="342900" indent="-34290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Вхожу в золотую сотню самых развивающихся дизайнеров.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в программе Доброе утро на первом канале в рубрике «Всякие хитрости» для дома.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137473" y="8225308"/>
            <a:ext cx="6572811" cy="12328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33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ctr" fontAlgn="base"/>
            <a:r>
              <a:rPr lang="ru-RU" sz="16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endParaRPr lang="ru-RU" sz="1000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F98CD713-F574-39B3-7C83-822E86DEB487}"/>
              </a:ext>
            </a:extLst>
          </p:cNvPr>
          <p:cNvSpPr txBox="1">
            <a:spLocks/>
          </p:cNvSpPr>
          <p:nvPr/>
        </p:nvSpPr>
        <p:spPr>
          <a:xfrm>
            <a:off x="-100671" y="2947313"/>
            <a:ext cx="6720527" cy="1049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НОВОГОДНЕЕ ДЕКОРИРОВАНИЕ ДОМА</a:t>
            </a:r>
          </a:p>
          <a:p>
            <a:pPr algn="ctr"/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4000" dirty="0"/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90B5A60E-4F15-FC7B-58D0-3052C7694501}"/>
              </a:ext>
            </a:extLst>
          </p:cNvPr>
          <p:cNvSpPr txBox="1">
            <a:spLocks/>
          </p:cNvSpPr>
          <p:nvPr/>
        </p:nvSpPr>
        <p:spPr>
          <a:xfrm>
            <a:off x="1680781" y="3999502"/>
            <a:ext cx="3688188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дизайнера интерьера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2061123" y="4320718"/>
            <a:ext cx="2489040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Полины </a:t>
            </a:r>
            <a:r>
              <a:rPr lang="ru-RU" sz="20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Чаплановой</a:t>
            </a:r>
            <a:endParaRPr lang="ru-RU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DF98B867-B298-C143-07C4-27532FD53A80}"/>
              </a:ext>
            </a:extLst>
          </p:cNvPr>
          <p:cNvSpPr txBox="1">
            <a:spLocks/>
          </p:cNvSpPr>
          <p:nvPr/>
        </p:nvSpPr>
        <p:spPr>
          <a:xfrm>
            <a:off x="2213815" y="2060669"/>
            <a:ext cx="2091557" cy="747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ГАЙД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31" y="-206752"/>
            <a:ext cx="1455290" cy="190429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20" y="106122"/>
            <a:ext cx="1801847" cy="179846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30E953D-3522-7ED0-498E-C4A2D3B3A4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959" y="-10122"/>
            <a:ext cx="3062854" cy="798016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5B137C1-B219-8958-A745-78DCB0DA5D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452" y="5008391"/>
            <a:ext cx="3001361" cy="289887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C625B70-EF59-7854-1800-E32FE1CE13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3" y="1288375"/>
            <a:ext cx="864541" cy="225253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624010" y="-10123"/>
            <a:ext cx="864541" cy="131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Любой новогодний декор начинается с ИДЕИ​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723611" y="991978"/>
            <a:ext cx="5578675" cy="889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Идея может быть подсказана гороскопом, тематикой вечеринки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(Великого Гэтсби, Стиляги и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т.д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фильмом, сказкой, детской темой,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темой СССР, щелкунчиком и т.д.</a:t>
            </a:r>
          </a:p>
          <a:p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1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BAAEFF4-EC45-C25E-FF30-88CAE79B44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" y="2151191"/>
            <a:ext cx="2628936" cy="262893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979B37D-C445-16C6-9339-37D3A99F9A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646" y="2151191"/>
            <a:ext cx="2716253" cy="381143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5FF27B-1FDC-519E-AEE8-9D7D95302B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97" y="5141673"/>
            <a:ext cx="2780747" cy="418098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5C1ECC5-6355-2F17-FC2F-F887FE73E13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5416" b="5305"/>
          <a:stretch/>
        </p:blipFill>
        <p:spPr>
          <a:xfrm>
            <a:off x="3567363" y="6131985"/>
            <a:ext cx="2687244" cy="3166937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AA21F51B-CB4A-DB3C-ED40-C67A18CD7494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3300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Любой новогодний декор начинается с ИДЕИ​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723611" y="991978"/>
            <a:ext cx="5578675" cy="889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Например: у Вас дома голубой и бежевый цвет. В этом году Вы можете сделать морскую елку. Это оригинально и не банально.</a:t>
            </a:r>
          </a:p>
          <a:p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1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41399A-FCF6-E200-2505-6038E13857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6982" y="6418448"/>
            <a:ext cx="1958891" cy="306769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876F8B4-2023-316E-A0BF-3342436B19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9316" y="1575553"/>
            <a:ext cx="1857706" cy="143181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132C364-B506-46A9-8744-9B83E767DC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5123" y="3157581"/>
            <a:ext cx="1079252" cy="185582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97A4916-ECC8-B21E-F969-097BA600295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5489"/>
          <a:stretch/>
        </p:blipFill>
        <p:spPr>
          <a:xfrm>
            <a:off x="430704" y="3240871"/>
            <a:ext cx="2682118" cy="445996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3322C09-038A-0376-EBC5-B984A03A0B8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0705" y="7862396"/>
            <a:ext cx="3013212" cy="158670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F63BBC0-F7AF-8A25-B10B-8DF1533858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78648" y="1542593"/>
            <a:ext cx="1809121" cy="146902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DA757DF-80CD-7FA1-11AB-2B9CE08E25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7434" y="1533517"/>
            <a:ext cx="1611353" cy="152405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5B62693-F03E-D694-2FA6-6418E7A8F3E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-15156" b="28161"/>
          <a:stretch/>
        </p:blipFill>
        <p:spPr>
          <a:xfrm>
            <a:off x="3918572" y="4899093"/>
            <a:ext cx="2228850" cy="136724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9541CEF-9037-D212-41F2-4BE4C357147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62529" y="3214266"/>
            <a:ext cx="2348968" cy="1776406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3895240-2CD6-8548-F783-6ED0285E6BA7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47761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338797" y="1387554"/>
            <a:ext cx="6519203" cy="3846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Цвет вашего дома - точка отсчета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Выделите 3 основных цвета, на которых построен Ваш интерьер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Оттенки декора должны дополнять уже существующие в доме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Традиционные цвета красный, зеленый не всегда смотрится гармонично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современных домах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 работе с цветом не упустите основную идею</a:t>
            </a:r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33FB85-C342-8185-7C90-BE53F4518D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96" y="4678179"/>
            <a:ext cx="2827080" cy="41102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F038578-CB52-A706-98FA-F75D964D07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916" y="4666646"/>
            <a:ext cx="3095068" cy="4110294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62CFEC0-A684-6FEF-A743-31D5EA33FB2D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91721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FD267DB-83A7-5915-CFE0-EC836F1E15A2}"/>
              </a:ext>
            </a:extLst>
          </p:cNvPr>
          <p:cNvSpPr txBox="1">
            <a:spLocks/>
          </p:cNvSpPr>
          <p:nvPr/>
        </p:nvSpPr>
        <p:spPr>
          <a:xfrm>
            <a:off x="44171" y="1191526"/>
            <a:ext cx="6519203" cy="309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Примеры гармоничных сочетаний:</a:t>
            </a:r>
            <a:endParaRPr lang="ru-RU" sz="16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D1D68EA-02CB-78F8-D8F4-581765D53D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68" y="4152190"/>
            <a:ext cx="2125328" cy="212121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3067DB-F28D-47AD-2EE7-49C9C713EC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5854" y="4166187"/>
            <a:ext cx="2146178" cy="216738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A1FDB43-9404-E6B0-EB8B-9FCA18B1B3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51843" y="6742183"/>
            <a:ext cx="2173370" cy="218615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12ACCE7-883C-1FCC-4089-198218EA1D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6996" y="6763028"/>
            <a:ext cx="2182147" cy="218214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768E190-525D-ABD1-7ABF-42AB90A482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01872" y="4166756"/>
            <a:ext cx="2146178" cy="213772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BF90711-8362-0594-987F-E78AC2C78C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941" y="6768741"/>
            <a:ext cx="2129442" cy="21377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EB1944AF-9326-58DF-E560-1ADD0F14C107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9712ADE-9481-852A-50D7-2863E52AA4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369" y="1607625"/>
            <a:ext cx="2136696" cy="218956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39B1C19-5DE8-3F27-D0A2-2CAF7274340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89434" y="1608476"/>
            <a:ext cx="2163379" cy="215962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CBF2755-E4FC-C22B-18E3-31FBF00ABA8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22828" y="1670996"/>
            <a:ext cx="2189204" cy="21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66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33FB85-C342-8185-7C90-BE53F4518D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35" y="4390899"/>
            <a:ext cx="2827080" cy="41102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F038578-CB52-A706-98FA-F75D964D07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860" y="4336587"/>
            <a:ext cx="3095068" cy="4110294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6E27381-9C82-670E-AB3C-4D8AF2BF1242}"/>
              </a:ext>
            </a:extLst>
          </p:cNvPr>
          <p:cNvSpPr txBox="1">
            <a:spLocks/>
          </p:cNvSpPr>
          <p:nvPr/>
        </p:nvSpPr>
        <p:spPr>
          <a:xfrm>
            <a:off x="338797" y="1062698"/>
            <a:ext cx="6519203" cy="1662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Вы знали почему традиционные цвета на новый год зеленый и красный?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Красный - возбуждает, приковывает взгляд, блокирует логику.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Зеленый - снимает напряжение, успокаивает, но не расслабляет. Под действием зеленого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Человек готов к общению и доверию.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Зеленый с сочетанием с красным – отключает логику, но оставляет  дружелюбие и стремление к общению –вот он дух НОВОГО ГОДА!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B50BA3C5-0BC5-ACB1-B38F-E4E78953CDBC}"/>
              </a:ext>
            </a:extLst>
          </p:cNvPr>
          <p:cNvSpPr txBox="1">
            <a:spLocks/>
          </p:cNvSpPr>
          <p:nvPr/>
        </p:nvSpPr>
        <p:spPr>
          <a:xfrm>
            <a:off x="338797" y="8537348"/>
            <a:ext cx="6519203" cy="1662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Совет: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Вы не знаете какие у Вас главные цвета в интерьере, сделайте фото, найдите программу в интернете  по определению  основных цветов и вуаля, Вы их теперь знаете.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6886609-6397-9AD6-BD57-A04B78BC0A8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46922" b="7157"/>
          <a:stretch/>
        </p:blipFill>
        <p:spPr>
          <a:xfrm>
            <a:off x="1750216" y="2919563"/>
            <a:ext cx="3316166" cy="1154545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87D6F314-61E3-6624-C830-89F121D06BAA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99682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38D5BD-B0BC-F390-E576-37278C52E5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32" y="1288643"/>
            <a:ext cx="2746593" cy="366435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D4ED6DD-7343-A91C-B791-FECB83A511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257" y="1288643"/>
            <a:ext cx="2442905" cy="366435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4122403-20E5-7294-467C-3A2158B2A5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8" y="5294566"/>
            <a:ext cx="2841058" cy="386699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C8BED5F-B8C9-BB05-B902-625B7A73064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"/>
          <a:stretch/>
        </p:blipFill>
        <p:spPr>
          <a:xfrm>
            <a:off x="3745257" y="5294566"/>
            <a:ext cx="2844389" cy="3866996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7331330E-F3F4-B52D-2175-42973D90A12F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19388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364621" y="1028612"/>
            <a:ext cx="6109628" cy="2702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стоит украшать все элементы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интерьера  (стены, двери, окна, зеркала, камин) и доставать все игрушки и гирлянды которые у вас есть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Выделяйте что-то главное и делайте на этом акцент (как правило это елка)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Используйте законы композиции и не забывайте про масштаб, симметрию, золотое сечение</a:t>
            </a:r>
          </a:p>
          <a:p>
            <a:pPr marL="171450" indent="-171450" algn="l">
              <a:buFontTx/>
              <a:buChar char="-"/>
            </a:pP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Не превращайте дом в новогоднюю ярмарку</a:t>
            </a:r>
          </a:p>
          <a:p>
            <a:pPr marL="171450" indent="-171450" algn="l">
              <a:buFontTx/>
              <a:buChar char="-"/>
            </a:pPr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DC80AC71-5392-65B5-CD40-7D797D26C9C8}"/>
              </a:ext>
            </a:extLst>
          </p:cNvPr>
          <p:cNvSpPr txBox="1">
            <a:spLocks/>
          </p:cNvSpPr>
          <p:nvPr/>
        </p:nvSpPr>
        <p:spPr>
          <a:xfrm>
            <a:off x="359928" y="3264566"/>
            <a:ext cx="6109628" cy="2003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200" dirty="0"/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01076028-E803-57B4-AA4F-A5D81DB4F75F}"/>
              </a:ext>
            </a:extLst>
          </p:cNvPr>
          <p:cNvSpPr txBox="1">
            <a:spLocks/>
          </p:cNvSpPr>
          <p:nvPr/>
        </p:nvSpPr>
        <p:spPr>
          <a:xfrm>
            <a:off x="301238" y="8181149"/>
            <a:ext cx="3162473" cy="2003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Правило масштаба или правило трех: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мелкий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    средний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большой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5BBACB35-9AAC-B363-D4E7-1CADDBB5936C}"/>
              </a:ext>
            </a:extLst>
          </p:cNvPr>
          <p:cNvSpPr txBox="1">
            <a:spLocks/>
          </p:cNvSpPr>
          <p:nvPr/>
        </p:nvSpPr>
        <p:spPr>
          <a:xfrm>
            <a:off x="3763815" y="8159858"/>
            <a:ext cx="3162473" cy="12001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Пример: декоративный набор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Берем   большой предмет, пару средних и несколько маленьких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147EA7-017F-2A1F-653E-452D0FF3A0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602" y="3839022"/>
            <a:ext cx="5715729" cy="4075971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0BD66E38-EEAC-6B4A-7F6E-1019FE347B98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28811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59D4AF-24ED-C094-F409-20FEED28D5E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6" b="14534"/>
          <a:stretch/>
        </p:blipFill>
        <p:spPr>
          <a:xfrm>
            <a:off x="220509" y="5272627"/>
            <a:ext cx="2931766" cy="328882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BAE100-A0DC-1184-50CA-4F8D2AC70F8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65" b="7332"/>
          <a:stretch/>
        </p:blipFill>
        <p:spPr>
          <a:xfrm>
            <a:off x="261989" y="959666"/>
            <a:ext cx="2931766" cy="411608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E17FEA7-EE2F-6DE3-7F71-2CF2C6877E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899" y="976851"/>
            <a:ext cx="3091177" cy="411608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1708EB9-B0C1-2722-CB4A-294D9D2DE4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9000" y="5218952"/>
            <a:ext cx="3289036" cy="3243536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B3F6E5D9-D447-0FB4-5504-418638C24761}"/>
              </a:ext>
            </a:extLst>
          </p:cNvPr>
          <p:cNvSpPr txBox="1">
            <a:spLocks/>
          </p:cNvSpPr>
          <p:nvPr/>
        </p:nvSpPr>
        <p:spPr>
          <a:xfrm>
            <a:off x="458136" y="8792413"/>
            <a:ext cx="6109628" cy="2702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Дальше приведу примеры стилей в интерьере, которые встречаются наиболее часто в моей практике.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l">
              <a:buFontTx/>
              <a:buChar char="-"/>
            </a:pPr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4FE10521-EFC3-2456-C995-CBBC5A0FFC8B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87558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678D3CE-06CC-8A50-B1C1-DA712364DE3B}"/>
              </a:ext>
            </a:extLst>
          </p:cNvPr>
          <p:cNvSpPr txBox="1">
            <a:spLocks/>
          </p:cNvSpPr>
          <p:nvPr/>
        </p:nvSpPr>
        <p:spPr>
          <a:xfrm>
            <a:off x="2092219" y="810683"/>
            <a:ext cx="2950287" cy="317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cap="all" dirty="0">
                <a:solidFill>
                  <a:srgbClr val="6666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СКАНДИНАВСКИЙ СТИЛЬ</a:t>
            </a:r>
          </a:p>
          <a:p>
            <a:pPr algn="l"/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dirty="0"/>
              <a:t>00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4544BD5-F20D-8F31-AF78-3D2BA1A634F2}"/>
              </a:ext>
            </a:extLst>
          </p:cNvPr>
          <p:cNvSpPr txBox="1">
            <a:spLocks/>
          </p:cNvSpPr>
          <p:nvPr/>
        </p:nvSpPr>
        <p:spPr>
          <a:xfrm>
            <a:off x="2800187" y="1516914"/>
            <a:ext cx="3809290" cy="1770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Скандинавский стиль — лаконичный, функциональный, уютный и самый демократичный. Интерьер сдержан, помещения наполнены светом и воздухом, в отделке и мебели используются преимущественно натуральные материалы: дерево, камень, ткани, стекло.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84983C5-E5D0-9E8B-8650-A123C8B017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6239" y="3748794"/>
            <a:ext cx="3841013" cy="466022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8590CA6-C78C-FBFD-FBC3-11EF042D90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028" y="1521525"/>
            <a:ext cx="1871123" cy="203785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20488F4-5E3B-FD00-AAE0-7B4C1BB640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120" y="4089265"/>
            <a:ext cx="1907550" cy="215867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FCC1406-35C0-CD1F-F4CF-244392D8E7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879" y="6871604"/>
            <a:ext cx="1907550" cy="2194092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073AF07-34D5-8BCC-B4F8-4A75CE9232CE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68284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678D3CE-06CC-8A50-B1C1-DA712364DE3B}"/>
              </a:ext>
            </a:extLst>
          </p:cNvPr>
          <p:cNvSpPr txBox="1">
            <a:spLocks/>
          </p:cNvSpPr>
          <p:nvPr/>
        </p:nvSpPr>
        <p:spPr>
          <a:xfrm>
            <a:off x="2092219" y="810683"/>
            <a:ext cx="2950287" cy="317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0" i="0" cap="all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СТИЛЬ ЛОФТ</a:t>
            </a:r>
          </a:p>
          <a:p>
            <a:pPr algn="l"/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dirty="0"/>
              <a:t>00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4544BD5-F20D-8F31-AF78-3D2BA1A634F2}"/>
              </a:ext>
            </a:extLst>
          </p:cNvPr>
          <p:cNvSpPr txBox="1">
            <a:spLocks/>
          </p:cNvSpPr>
          <p:nvPr/>
        </p:nvSpPr>
        <p:spPr>
          <a:xfrm>
            <a:off x="2800187" y="1458299"/>
            <a:ext cx="3809290" cy="2037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5252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Лофт - это просторное открытое помещение с промышленным характером, брутальное, немного грубоватое в оформлении, вместе с тем оригинальное и уютное. Дизайн в стиле лофт характеризуется не только общими чертами крупногабаритного помещения, но и особой цветовой гаммой, расстановкой мебели, особенностями декорирования, способами отделки поверхностей. Основные материалы: кирпич, бетон, металл, дерево</a:t>
            </a:r>
            <a:br>
              <a:rPr lang="ru-RU" sz="1400" dirty="0">
                <a:solidFill>
                  <a:srgbClr val="52525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rgbClr val="52525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67A5F2C-F054-D4EA-A339-78C3ED7923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9014" y="4128087"/>
            <a:ext cx="3522348" cy="49672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F018B3-8626-E840-82F6-69B28F7C2B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523" y="1434450"/>
            <a:ext cx="2502148" cy="210920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9967F4A-242D-0CA6-CA66-EC18AB442E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545" y="3857997"/>
            <a:ext cx="2103925" cy="280802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E80BF1D-ADB4-C7B1-03E0-510AF79E70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267" y="6987968"/>
            <a:ext cx="1727538" cy="2158366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988B5BC6-9C45-5A58-3864-E4B4B0E11C7A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14315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678D3CE-06CC-8A50-B1C1-DA712364DE3B}"/>
              </a:ext>
            </a:extLst>
          </p:cNvPr>
          <p:cNvSpPr txBox="1">
            <a:spLocks/>
          </p:cNvSpPr>
          <p:nvPr/>
        </p:nvSpPr>
        <p:spPr>
          <a:xfrm>
            <a:off x="1681914" y="810683"/>
            <a:ext cx="3698981" cy="317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0" i="0" cap="all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СОВРЕМЕННАЯ КЛАССИКА</a:t>
            </a:r>
          </a:p>
          <a:p>
            <a:pPr algn="l"/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dirty="0"/>
              <a:t>00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4544BD5-F20D-8F31-AF78-3D2BA1A634F2}"/>
              </a:ext>
            </a:extLst>
          </p:cNvPr>
          <p:cNvSpPr txBox="1">
            <a:spLocks/>
          </p:cNvSpPr>
          <p:nvPr/>
        </p:nvSpPr>
        <p:spPr>
          <a:xfrm>
            <a:off x="2800187" y="1341068"/>
            <a:ext cx="3809290" cy="25895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основе колористического решения в стиле </a:t>
            </a:r>
            <a:r>
              <a:rPr lang="ru-RU" sz="1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современная классика </a:t>
            </a:r>
            <a:r>
              <a:rPr lang="ru-RU" sz="1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лежат светлые тона: кремовый, светло-серый, бежевый, оливковый, светло-песочный. Дополняют их темные благородные оттенки: коричневый, натуральное дерево, темно-серый.</a:t>
            </a:r>
          </a:p>
          <a:p>
            <a:pPr algn="l"/>
            <a:r>
              <a:rPr lang="ru-RU" sz="1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Сочетание классических элементов таких как лепнина и современных (например) мебель , свет  делает этот стиль интересным и одним из самых популярных .</a:t>
            </a:r>
            <a:br>
              <a:rPr lang="ru-RU" sz="1400" dirty="0">
                <a:solidFill>
                  <a:srgbClr val="52525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rgbClr val="52525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035EC71-708D-AFE8-6979-E9630A4836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5065" y="3816960"/>
            <a:ext cx="4200525" cy="503872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D7904F2-3F9F-10F1-8784-7408667B51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523" y="4355812"/>
            <a:ext cx="2196245" cy="204942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53C057E-D320-CBCB-5EE1-F0953E38AF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058" y="1283408"/>
            <a:ext cx="2001942" cy="246171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E6730BF-CDC4-C09D-0E33-B8959E2C37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275" y="6906530"/>
            <a:ext cx="1990725" cy="193833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FEF72BC1-36EE-0622-D0B5-2BEB32316EF0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07877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Елка - главная на празднике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283975" y="873657"/>
            <a:ext cx="6519203" cy="8898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Выберите место для елки. Оптимально большой холл, гостиная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Соотнесите размер комнаты и елку. Елка должна смотреться гармонично и в масштабе помещения.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В небольших помещениях ель лучше располагать у стены, в большой комнате - 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с возможностью обойти и закрутить хоровод.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Настоящая или искусственная -решать Вам. Но живая елка главная, на искусственной главный декор.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Учитывайте цветовую гамму общую стилистику. Соберите базовые цвета на каждый год (например золото, серебро, белый). Остальные игрушки докупайте по тематике и идеи.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Для красивого сочетания используйте теплые и холодные тона игрушек. </a:t>
            </a:r>
          </a:p>
          <a:p>
            <a:pPr marL="171450" indent="-171450" algn="l">
              <a:buFontTx/>
              <a:buChar char="-"/>
            </a:pPr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От цвета и декора выбираем температуру гирлянды (холодная или теплая)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Если подходит по идею то цветную.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Последовательность украшения елки: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гирлянды  и верхушка, бусы, ленты, шары , дорогие игрушки ( лучше вверху)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Украшения на елку начинаем с больших к маленьким, желательно не менее 3 размеров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Убедитесь в безопасности. Если есть дети и животные используйте небьющиеся игрушки и декор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Чем пушистей дерево тем меньше игрушек</a:t>
            </a:r>
          </a:p>
          <a:p>
            <a:pPr marL="171450" indent="-171450" algn="l">
              <a:buFontTx/>
              <a:buChar char="-"/>
            </a:pPr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Выбирайте место для елки, где есть источник питания. 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-Удлинитель - не самая лучшая и безопасная идея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C79EA68-B9FC-658B-8545-5BE43618FF68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15218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3376151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Елка - главная на празднике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B247DA80-C961-80D9-A364-2D1CCA989EE5}"/>
              </a:ext>
            </a:extLst>
          </p:cNvPr>
          <p:cNvSpPr txBox="1">
            <a:spLocks/>
          </p:cNvSpPr>
          <p:nvPr/>
        </p:nvSpPr>
        <p:spPr>
          <a:xfrm>
            <a:off x="1981259" y="781597"/>
            <a:ext cx="2925314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Схемы декорирования елки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/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E67E8843-CFA5-2B19-93D3-57F973756014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0068E5C8-70D3-B98E-4887-A9F4F4EE144B}"/>
              </a:ext>
            </a:extLst>
          </p:cNvPr>
          <p:cNvSpPr txBox="1">
            <a:spLocks/>
          </p:cNvSpPr>
          <p:nvPr/>
        </p:nvSpPr>
        <p:spPr>
          <a:xfrm>
            <a:off x="2634437" y="1183249"/>
            <a:ext cx="2115751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Ориентировочно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/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4E6CA984-6BB3-67FF-F355-8173D042C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331853"/>
              </p:ext>
            </p:extLst>
          </p:nvPr>
        </p:nvGraphicFramePr>
        <p:xfrm>
          <a:off x="489637" y="1584901"/>
          <a:ext cx="5911163" cy="3098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87040">
                  <a:extLst>
                    <a:ext uri="{9D8B030D-6E8A-4147-A177-3AD203B41FA5}">
                      <a16:colId xmlns:a16="http://schemas.microsoft.com/office/drawing/2014/main" val="311205477"/>
                    </a:ext>
                  </a:extLst>
                </a:gridCol>
                <a:gridCol w="2553735">
                  <a:extLst>
                    <a:ext uri="{9D8B030D-6E8A-4147-A177-3AD203B41FA5}">
                      <a16:colId xmlns:a16="http://schemas.microsoft.com/office/drawing/2014/main" val="1150253389"/>
                    </a:ext>
                  </a:extLst>
                </a:gridCol>
                <a:gridCol w="1970388">
                  <a:extLst>
                    <a:ext uri="{9D8B030D-6E8A-4147-A177-3AD203B41FA5}">
                      <a16:colId xmlns:a16="http://schemas.microsoft.com/office/drawing/2014/main" val="420657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Высота </a:t>
                      </a:r>
                      <a:r>
                        <a:rPr lang="ru-RU" dirty="0" err="1"/>
                        <a:t>елки,м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Декор (шары, банты, цветы и </a:t>
                      </a:r>
                      <a:r>
                        <a:rPr lang="ru-RU" dirty="0" err="1"/>
                        <a:t>т.д</a:t>
                      </a:r>
                      <a:r>
                        <a:rPr lang="ru-RU" dirty="0"/>
                        <a:t>) </a:t>
                      </a:r>
                      <a:r>
                        <a:rPr lang="ru-RU" dirty="0" err="1"/>
                        <a:t>шт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Гирлянд </a:t>
                      </a:r>
                    </a:p>
                    <a:p>
                      <a:r>
                        <a:rPr lang="ru-RU" dirty="0"/>
                        <a:t> (светодиоды). </a:t>
                      </a:r>
                      <a:r>
                        <a:rPr lang="ru-RU" dirty="0" err="1"/>
                        <a:t>шт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58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40-80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250-500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70-140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500-1000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09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90-180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600-1200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34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160-320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700-1600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49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250-500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1300-2600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31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280-550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2600-5200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69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325-650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3250-6500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572558"/>
                  </a:ext>
                </a:extLst>
              </a:tr>
            </a:tbl>
          </a:graphicData>
        </a:graphic>
      </p:graphicFrame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27D6CB7-DFCD-2BE8-888E-78C03526B5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3"/>
          <a:stretch/>
        </p:blipFill>
        <p:spPr>
          <a:xfrm>
            <a:off x="238110" y="4976438"/>
            <a:ext cx="3143809" cy="424401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D693629-176B-81FA-69CA-65A5F68A00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4711" y="4989126"/>
            <a:ext cx="2943225" cy="136207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5BBC673-B2CF-CFF4-F38E-1C35A59267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4711" y="6450886"/>
            <a:ext cx="3028950" cy="138112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CBF5444-F0E5-E33D-AD09-F312753220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31622" y="7931696"/>
            <a:ext cx="2457450" cy="1171575"/>
          </a:xfrm>
          <a:prstGeom prst="rect">
            <a:avLst/>
          </a:prstGeom>
        </p:spPr>
      </p:pic>
      <p:sp>
        <p:nvSpPr>
          <p:cNvPr id="31" name="Подзаголовок 2">
            <a:extLst>
              <a:ext uri="{FF2B5EF4-FFF2-40B4-BE49-F238E27FC236}">
                <a16:creationId xmlns:a16="http://schemas.microsoft.com/office/drawing/2014/main" id="{8A46D835-2EF6-6C3C-DEAE-7B3A7AF35FA7}"/>
              </a:ext>
            </a:extLst>
          </p:cNvPr>
          <p:cNvSpPr txBox="1">
            <a:spLocks/>
          </p:cNvSpPr>
          <p:nvPr/>
        </p:nvSpPr>
        <p:spPr>
          <a:xfrm>
            <a:off x="489637" y="4678179"/>
            <a:ext cx="4416936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Примечание: гирлянды все разные расчет для </a:t>
            </a:r>
            <a:r>
              <a:rPr lang="en-US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LED</a:t>
            </a: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095379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3376151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Елка - главная на празднике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7386C2B-46E5-C00C-28F4-944E60E7D4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637" y="1058516"/>
            <a:ext cx="2552912" cy="37118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3FA963-C400-A079-C854-A74E3F0F02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964" y="983565"/>
            <a:ext cx="2618146" cy="369461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064711C-5D61-C150-FB94-74BEB646E3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8110" y="5132686"/>
            <a:ext cx="3074298" cy="384287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39A7A98-0413-65FB-AC45-EB06DCD6DE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6911" y="5184429"/>
            <a:ext cx="3063172" cy="382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6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3376151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Елка - главная на празднике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8ECE7B4B-1D93-DD24-7398-52E67B4DE287}"/>
              </a:ext>
            </a:extLst>
          </p:cNvPr>
          <p:cNvSpPr txBox="1">
            <a:spLocks/>
          </p:cNvSpPr>
          <p:nvPr/>
        </p:nvSpPr>
        <p:spPr>
          <a:xfrm>
            <a:off x="1755840" y="860565"/>
            <a:ext cx="3376151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Интересные факты про Елку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/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5BAF873B-2DB8-6E3B-589C-3AAC40EDA6FC}"/>
              </a:ext>
            </a:extLst>
          </p:cNvPr>
          <p:cNvSpPr txBox="1">
            <a:spLocks/>
          </p:cNvSpPr>
          <p:nvPr/>
        </p:nvSpPr>
        <p:spPr>
          <a:xfrm>
            <a:off x="489637" y="1504107"/>
            <a:ext cx="6002603" cy="48242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sz="1600" b="0" i="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Первая новогодняя ёлка в мире появилась в Северной Европе в 1510 году.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ru-RU" sz="1600" b="0" i="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Первая новогодняя ёлка на Руси появилась в 1669 году благодаря Петру I.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ru-RU" sz="1600" b="0" i="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В древности новогодние ёлки делали из деревянных чурбаков, а в качестве украшения использовали раскрашенные гусиные перья.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4"/>
            </a:pPr>
            <a:r>
              <a:rPr lang="ru-RU" sz="1600" b="0" i="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Первым украсил ёлку восковыми свечами теолог Мартин Лютер.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5"/>
            </a:pPr>
            <a:r>
              <a:rPr lang="ru-RU" sz="1600" b="0" i="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Для обеспечения пожаробезопасности возле ёлки обязательно ставили ведро с водой.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</a:pPr>
            <a:r>
              <a:rPr lang="ru-RU" sz="1600" b="0" i="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Среднестатистическая новогодняя ёлка растёт в среднем 7–10 лет.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7"/>
            </a:pPr>
            <a:r>
              <a:rPr lang="ru-RU" sz="1600" b="0" i="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Искусственные ели разлагаются столетиями.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8"/>
            </a:pPr>
            <a:r>
              <a:rPr lang="ru-RU" sz="1600" b="0" i="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Самой высокой в Европе живой елкой до недавнего времени считалось 40-етровое дерево в Беловежской пуще в Беларуси.</a:t>
            </a:r>
          </a:p>
          <a:p>
            <a:pPr algn="l">
              <a:spcBef>
                <a:spcPts val="600"/>
              </a:spcBef>
              <a:spcAft>
                <a:spcPts val="300"/>
              </a:spcAft>
              <a:buFont typeface="+mj-lt"/>
              <a:buAutoNum type="arabicPeriod" startAt="9"/>
            </a:pPr>
            <a:r>
              <a:rPr lang="ru-RU" sz="1600" b="0" i="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В России самой высокой новогодней </a:t>
            </a:r>
            <a:r>
              <a:rPr lang="ru-RU" sz="1600" dirty="0">
                <a:solidFill>
                  <a:srgbClr val="33333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елью считается 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ёлка, установленная в 2013 году в Москве на Поклонной горе. Высота ёлки — 46,5 метров.</a:t>
            </a:r>
          </a:p>
          <a:p>
            <a:pPr algn="l">
              <a:spcBef>
                <a:spcPts val="600"/>
              </a:spcBef>
              <a:spcAft>
                <a:spcPts val="300"/>
              </a:spcAft>
              <a:buFont typeface="+mj-lt"/>
              <a:buAutoNum type="arabicPeriod" startAt="9"/>
            </a:pPr>
            <a:r>
              <a:rPr lang="ru-RU" sz="1600" dirty="0">
                <a:solidFill>
                  <a:srgbClr val="33333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Искусство ёлочных игрушек. В России в 18-м веке зародилось искусство создания стеклянных ёлочных игрушек. Город Клин до сих пор славится своими изделиями, украшающими ели по всему миру.</a:t>
            </a:r>
          </a:p>
          <a:p>
            <a:pPr algn="l">
              <a:spcBef>
                <a:spcPts val="600"/>
              </a:spcBef>
              <a:spcAft>
                <a:spcPts val="300"/>
              </a:spcAft>
              <a:buFont typeface="+mj-lt"/>
              <a:buAutoNum type="arabicPeriod" startAt="9"/>
            </a:pPr>
            <a:r>
              <a:rPr lang="ru-RU" sz="1600" dirty="0">
                <a:solidFill>
                  <a:srgbClr val="33333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Вкусные иголки. Иголки ели съедобны и содержат много витамина C. Они могут использоваться для приготовления чая, сиропа или даже варенья.</a:t>
            </a:r>
          </a:p>
          <a:p>
            <a:pPr algn="l">
              <a:spcBef>
                <a:spcPts val="600"/>
              </a:spcBef>
              <a:spcAft>
                <a:spcPts val="300"/>
              </a:spcAft>
              <a:buFont typeface="+mj-lt"/>
              <a:buAutoNum type="arabicPeriod" startAt="9"/>
            </a:pPr>
            <a:r>
              <a:rPr lang="ru-RU" sz="1600" dirty="0">
                <a:solidFill>
                  <a:srgbClr val="33333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Благодаря ёлкам мы дышим. В среднем, взрослое дерево за год производит около 120 кг кислорода, что достаточно для дыхания двух человек.</a:t>
            </a:r>
          </a:p>
          <a:p>
            <a:pPr algn="l">
              <a:spcBef>
                <a:spcPts val="600"/>
              </a:spcBef>
              <a:spcAft>
                <a:spcPts val="300"/>
              </a:spcAft>
              <a:buFont typeface="+mj-lt"/>
              <a:buAutoNum type="arabicPeriod" startAt="9"/>
            </a:pPr>
            <a:endParaRPr lang="ru-RU" sz="1200" dirty="0">
              <a:solidFill>
                <a:srgbClr val="333333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10499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67765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 - как разный сценарий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238110" y="1017462"/>
            <a:ext cx="6519203" cy="53275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chemeClr val="bg1"/>
                </a:solidFill>
              </a:rPr>
              <a:t>- Новый год - это атмосфера, наполненная теплым светом: свечи, гирлянды, фонари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Продумывайте разные сценарии для новогодней ночи, для уютного вечера, для танцев, для просмотра новогодних фильмов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используйте преимущественно теплый свет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Используйте подсветку горизонтальных поверхностей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Стеклянный декор с гирляндой 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4DBF83-03C1-4B1E-5AF6-AF0C2D8A8AD0}"/>
              </a:ext>
            </a:extLst>
          </p:cNvPr>
          <p:cNvSpPr txBox="1"/>
          <p:nvPr/>
        </p:nvSpPr>
        <p:spPr>
          <a:xfrm>
            <a:off x="620281" y="6082013"/>
            <a:ext cx="575485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rgbClr val="FF0000"/>
                </a:solidFill>
                <a:latin typeface="YS Text"/>
              </a:rPr>
              <a:t>При создании дома мечты 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YS Text"/>
              </a:rPr>
              <a:t>позаботьтесь заранее где у вас будет стоять елка и предусмотрите туда розетку.</a:t>
            </a:r>
          </a:p>
          <a:p>
            <a:pPr algn="l"/>
            <a:endParaRPr lang="ru-RU" sz="1400" dirty="0">
              <a:solidFill>
                <a:srgbClr val="FF0000"/>
              </a:solidFill>
              <a:latin typeface="YS Text"/>
            </a:endParaRPr>
          </a:p>
          <a:p>
            <a:pPr algn="l"/>
            <a:r>
              <a:rPr lang="ru-RU" sz="1400" dirty="0">
                <a:solidFill>
                  <a:srgbClr val="FF0000"/>
                </a:solidFill>
                <a:latin typeface="YS Text"/>
              </a:rPr>
              <a:t>На окнах в откосах так же предусмотрите розетки для гирлянд.</a:t>
            </a:r>
          </a:p>
          <a:p>
            <a:pPr algn="l"/>
            <a:endParaRPr lang="ru-RU" sz="1600" dirty="0">
              <a:solidFill>
                <a:srgbClr val="FF0000"/>
              </a:solidFill>
              <a:latin typeface="YS Text"/>
            </a:endParaRPr>
          </a:p>
          <a:p>
            <a:pPr algn="l"/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2BBB82E-056D-36AF-EC24-E48DD6AE0DE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965"/>
          <a:stretch/>
        </p:blipFill>
        <p:spPr>
          <a:xfrm>
            <a:off x="1307919" y="7155705"/>
            <a:ext cx="3995163" cy="22379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58E76D-64B6-0EA0-97CD-93138E7F3A1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241"/>
          <a:stretch/>
        </p:blipFill>
        <p:spPr>
          <a:xfrm>
            <a:off x="747841" y="2896272"/>
            <a:ext cx="2419350" cy="29796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E05AD1-389C-290A-157D-FE1E10DEE1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3916" y="2896272"/>
            <a:ext cx="2341098" cy="3043427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A8AF08C2-EE9F-8840-68F7-F4BD7C458B01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30416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67765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 - как разный сценарий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F23180-E147-F83F-E8C6-80D2F957C8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977" y="1000124"/>
            <a:ext cx="2668598" cy="32861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CD05127-0E80-291D-96E1-B67258E878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8977" y="1014703"/>
            <a:ext cx="2916601" cy="32861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0B10D0B-B9B7-2879-8123-6A6B70B00B8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980" r="4908"/>
          <a:stretch/>
        </p:blipFill>
        <p:spPr>
          <a:xfrm>
            <a:off x="402855" y="4964931"/>
            <a:ext cx="3021024" cy="383924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1C3804E-029A-6164-21AA-7C4237ADC2F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6793" b="2623"/>
          <a:stretch/>
        </p:blipFill>
        <p:spPr>
          <a:xfrm>
            <a:off x="3620103" y="4964932"/>
            <a:ext cx="2835042" cy="3839244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6819A18-D4FA-9BD5-17A7-07AF3B83E4B7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79339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E907E427-128E-029E-EAB3-7D7C4AB65C71}"/>
              </a:ext>
            </a:extLst>
          </p:cNvPr>
          <p:cNvSpPr txBox="1">
            <a:spLocks/>
          </p:cNvSpPr>
          <p:nvPr/>
        </p:nvSpPr>
        <p:spPr>
          <a:xfrm>
            <a:off x="489637" y="1228724"/>
            <a:ext cx="6214601" cy="52725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/>
                </a:solidFill>
              </a:rPr>
              <a:t>1. Ретро-елка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ru-RU" sz="1800" dirty="0">
                <a:solidFill>
                  <a:schemeClr val="bg1"/>
                </a:solidFill>
              </a:rPr>
              <a:t>(винтаж)</a:t>
            </a:r>
          </a:p>
          <a:p>
            <a:pPr algn="l"/>
            <a:endParaRPr lang="ru-RU" sz="1800" dirty="0">
              <a:solidFill>
                <a:schemeClr val="bg1"/>
              </a:solidFill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</a:rPr>
              <a:t>2.  Авангардная (молодежная) елка</a:t>
            </a:r>
          </a:p>
          <a:p>
            <a:pPr algn="l"/>
            <a:endParaRPr lang="ru-RU" sz="1800" dirty="0">
              <a:solidFill>
                <a:schemeClr val="bg1"/>
              </a:solidFill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</a:rPr>
              <a:t>3. Сканди-елки</a:t>
            </a:r>
          </a:p>
          <a:p>
            <a:pPr algn="l"/>
            <a:endParaRPr lang="ru-RU" sz="1800" dirty="0">
              <a:solidFill>
                <a:schemeClr val="bg1"/>
              </a:solidFill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</a:rPr>
              <a:t>4. Эко-ель</a:t>
            </a:r>
          </a:p>
          <a:p>
            <a:pPr algn="l"/>
            <a:endParaRPr lang="ru-RU" sz="1800" dirty="0">
              <a:solidFill>
                <a:schemeClr val="bg1"/>
              </a:solidFill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</a:rPr>
              <a:t>5. Елка зеленая</a:t>
            </a:r>
          </a:p>
          <a:p>
            <a:pPr algn="l"/>
            <a:endParaRPr lang="ru-RU" sz="1800" dirty="0">
              <a:solidFill>
                <a:schemeClr val="bg1"/>
              </a:solidFill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</a:rPr>
              <a:t>6. Барби елка с бантами</a:t>
            </a:r>
          </a:p>
          <a:p>
            <a:pPr algn="l"/>
            <a:endParaRPr lang="ru-RU" sz="1800" dirty="0">
              <a:solidFill>
                <a:schemeClr val="bg1"/>
              </a:solidFill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</a:rPr>
              <a:t>7. Диско-елка </a:t>
            </a:r>
          </a:p>
          <a:p>
            <a:pPr algn="l"/>
            <a:endParaRPr lang="ru-RU" sz="1800" dirty="0">
              <a:solidFill>
                <a:schemeClr val="bg1"/>
              </a:solidFill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</a:rPr>
              <a:t>8 . Народная фольклорная елка </a:t>
            </a:r>
          </a:p>
          <a:p>
            <a:pPr algn="l"/>
            <a:r>
              <a:rPr lang="ru-RU" sz="1100" dirty="0">
                <a:solidFill>
                  <a:schemeClr val="bg1"/>
                </a:solidFill>
              </a:rPr>
              <a:t>(елка  из игрушек из фетра и сделанных своими руками)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F299A4E2-88EF-8BC9-2F16-0E89B2E09FCE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725B7B7-AB9D-8E50-D72F-1E90701CA44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254" t="23480" r="254" b="-3861"/>
          <a:stretch/>
        </p:blipFill>
        <p:spPr>
          <a:xfrm>
            <a:off x="1218511" y="6808776"/>
            <a:ext cx="4473463" cy="260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35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230285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Ретро-елка</a:t>
            </a:r>
            <a:endParaRPr lang="ru-RU" sz="12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CCC586F-EC38-A4AF-5773-78AD3255FA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297" y="1450197"/>
            <a:ext cx="2295265" cy="383592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7F0E8E1-27D9-1181-6273-A8E59BF1C3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363" y="1467205"/>
            <a:ext cx="2946057" cy="383592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B8F25C0-AA18-1AD7-CC5E-23D0128773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6297" y="5419951"/>
            <a:ext cx="2372847" cy="3856584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D8F6AC82-05C7-650E-C989-228D20704617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39B250-574D-98DC-82E6-9884419C27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2242" y="5404502"/>
            <a:ext cx="23241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34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230285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Авангардная елка</a:t>
            </a:r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0E33F8ED-EDFC-15A0-1576-2E086D094BFD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35242A8-E9A6-900B-1EB7-F845FC8526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355" y="1573494"/>
            <a:ext cx="2470839" cy="349740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C74F3FB-5DF1-1CCF-0C87-CA7716CA79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1642" y="1514790"/>
            <a:ext cx="2194855" cy="364927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8F67F2F-7850-D8B4-D2DE-62E2CFE02F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940" y="5239986"/>
            <a:ext cx="2674475" cy="393356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131775A-6C3B-6D41-47CF-9090703855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1123" y="5310030"/>
            <a:ext cx="2596881" cy="368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124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230285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Сканди-елка</a:t>
            </a:r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1EE7BD-BB40-FA9E-2798-532A47D0F4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341" y="1591025"/>
            <a:ext cx="2660109" cy="364331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14A592F-713C-1005-88A3-683B6A6B89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6895" y="1602624"/>
            <a:ext cx="2092979" cy="35759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A34D6C4-77FA-9806-6BE6-CE102490DE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844" y="5518460"/>
            <a:ext cx="2788504" cy="3733370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BD290BEE-0AFF-A51E-6D35-E531559838AB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30D6C69-F83E-7BEA-2B3F-8F1500C53D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9053" y="5523356"/>
            <a:ext cx="2551118" cy="371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60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230285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Эко-елка</a:t>
            </a:r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C189D3F-82C3-D8C6-DF61-DA41D08F3D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403" y="1525743"/>
            <a:ext cx="2602303" cy="36271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27363C4-E2BC-B230-122B-95D79A7C8A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3109" y="1553216"/>
            <a:ext cx="2630420" cy="363844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11C55D0-1F07-D1BC-A148-264A566527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403" y="5558623"/>
            <a:ext cx="2511507" cy="327080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D8DB80D-ECBC-FE41-57F9-5639CF88DB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74289" y="5558623"/>
            <a:ext cx="2257181" cy="3270800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BE33FDA5-E20A-7470-9F0F-5965D2E6D0F4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88195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568899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Елка зеленая 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(зеленая деревянная змея)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751FF13-A569-3FDC-248B-03194901C2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464" y="1436663"/>
            <a:ext cx="2914650" cy="43624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4430301-D133-E624-AFA3-3C3777E985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6554" y="1416014"/>
            <a:ext cx="2583029" cy="436244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F2BB741-AE79-7189-DC59-B4B1FBA3E2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045" y="5912791"/>
            <a:ext cx="1888090" cy="344387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9DE8C63-6653-DB2D-D0ED-B28CEB752F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4023" y="5924426"/>
            <a:ext cx="1925228" cy="3432241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6609F66-3AA5-1225-140E-2DA6D12DC7B3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17553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312151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Барби елка и банты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087869-FDC5-D15A-3BEF-1E5EF0B7E1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893" y="1404543"/>
            <a:ext cx="2466975" cy="3962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B70BF6-20CC-DBE8-F73F-7356EFD8CA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2705" y="1350238"/>
            <a:ext cx="3409950" cy="4000500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129ED3A-F2EE-50C9-80CD-BAEE5B805DEF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E842B9-444C-91F8-5C71-106F3186AD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034" y="5641605"/>
            <a:ext cx="3173688" cy="37235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BE75BE1-F4E0-4DA6-73DD-45E0281896F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3456"/>
          <a:stretch/>
        </p:blipFill>
        <p:spPr>
          <a:xfrm>
            <a:off x="3838649" y="5694048"/>
            <a:ext cx="2638425" cy="369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31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Диско – елка 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 с диско шарами)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87C494ED-3AE6-35DB-1D9C-8F3CFEBE788C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D20A1F-1C9C-F8A2-EE8F-FF98F52A72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919" y="1360666"/>
            <a:ext cx="2896762" cy="42951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29B2891-FB9F-2A75-5C50-A868E019D3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5967" y="1345278"/>
            <a:ext cx="2720706" cy="433664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DF1DA69-CA6E-DB16-97AF-742949B5B1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9535" y="5780776"/>
            <a:ext cx="2199761" cy="358826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4A10957-BC6E-A8B8-DC78-AD875E1B5A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43916" y="5764607"/>
            <a:ext cx="2720706" cy="363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97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-80937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2025</a:t>
            </a:r>
          </a:p>
          <a:p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Народная фольклорная елка</a:t>
            </a:r>
          </a:p>
          <a:p>
            <a:pPr algn="l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(елка  из игрушек из фетра и сделанных своими руками)</a:t>
            </a: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928408BF-0357-56E2-1A3F-B4776439616D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B334B1A-F2B9-5C91-6E91-C874BBCB4D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705" y="5572206"/>
            <a:ext cx="2513539" cy="37396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C62AD0-016C-097E-83CE-7308EC0A05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7" y="1753002"/>
            <a:ext cx="2834397" cy="36627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CAC73A4-6094-B2D1-C678-CD00ED61C8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7629" y="1753002"/>
            <a:ext cx="2413426" cy="368759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37C07E7-D3B7-67D7-9EEA-57B67D753C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43916" y="5604174"/>
            <a:ext cx="2944852" cy="37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19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4378" y="79645"/>
            <a:ext cx="39190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Заменители елки ( креативные идеи)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C7D739D-D61F-40D5-8743-EAF5037C74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99" y="1167514"/>
            <a:ext cx="2641418" cy="396212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FC2C591-EB4D-3603-D09B-CF3A5F7B7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39455" y="1300727"/>
            <a:ext cx="2082293" cy="3695700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0B3CF095-2FC9-7623-8C6C-874AAAFC569E}"/>
              </a:ext>
            </a:extLst>
          </p:cNvPr>
          <p:cNvSpPr txBox="1">
            <a:spLocks/>
          </p:cNvSpPr>
          <p:nvPr/>
        </p:nvSpPr>
        <p:spPr>
          <a:xfrm>
            <a:off x="519428" y="648022"/>
            <a:ext cx="6348816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Подвесная, на стене, угловая, ткань на стене</a:t>
            </a:r>
            <a:endParaRPr lang="ru-RU" sz="14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D8EA8A-3B32-4ED7-8531-42AC0E47DD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36" y="5290078"/>
            <a:ext cx="2669613" cy="373461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BD2EC6D-B8F4-2D25-88FC-F570F4633A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726" y="5376271"/>
            <a:ext cx="2849786" cy="356223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6E4CC2A9-F434-A4D2-0199-B183F02FF8CE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8412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4378" y="79645"/>
            <a:ext cx="39190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Заменители елки ( креативные идеи)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0B3CF095-2FC9-7623-8C6C-874AAAFC569E}"/>
              </a:ext>
            </a:extLst>
          </p:cNvPr>
          <p:cNvSpPr txBox="1">
            <a:spLocks/>
          </p:cNvSpPr>
          <p:nvPr/>
        </p:nvSpPr>
        <p:spPr>
          <a:xfrm>
            <a:off x="301267" y="669189"/>
            <a:ext cx="6348816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Элементы в виде елки</a:t>
            </a:r>
            <a:endParaRPr lang="ru-RU" sz="14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0CC5AE2-23B3-9B1D-89B6-78C8A39672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221" y="1286881"/>
            <a:ext cx="2648679" cy="3202357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D65BD5C-A1C1-7AC2-4352-8BC5DBF579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7" y="5019048"/>
            <a:ext cx="2434953" cy="365552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163219A-C92E-7DEF-1B49-ED01C59C44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8554" y="5027280"/>
            <a:ext cx="2656972" cy="3678017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66B5262D-D92A-C38A-CF4E-7BFF61851FB2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AE5598-E2D8-59FB-5465-F1452AA08A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52291" y="1142261"/>
            <a:ext cx="2595793" cy="359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8063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9625" y="219116"/>
            <a:ext cx="1148011" cy="364817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5735C44-10C3-2A0E-411B-F22294B2076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237"/>
          <a:stretch/>
        </p:blipFill>
        <p:spPr>
          <a:xfrm>
            <a:off x="410991" y="1847850"/>
            <a:ext cx="2822639" cy="384392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42D7BA68-44A6-B3EC-4F6C-4687CF551548}"/>
              </a:ext>
            </a:extLst>
          </p:cNvPr>
          <p:cNvSpPr txBox="1">
            <a:spLocks/>
          </p:cNvSpPr>
          <p:nvPr/>
        </p:nvSpPr>
        <p:spPr>
          <a:xfrm>
            <a:off x="519428" y="724435"/>
            <a:ext cx="6348816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Подарки под елкой должны соответствовать цветовой гамме и идеи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Новогоднего декора вашего дома</a:t>
            </a:r>
            <a:endParaRPr lang="ru-RU" sz="14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D8CCB28-ED20-A244-6D4B-E8B63A5A727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84" b="2466"/>
          <a:stretch/>
        </p:blipFill>
        <p:spPr>
          <a:xfrm>
            <a:off x="3491113" y="6099244"/>
            <a:ext cx="2905608" cy="312856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6F54124-2904-2B36-E1C7-05CCFB64F1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9428" y="6070929"/>
            <a:ext cx="2488968" cy="315687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65BE16B-EB27-2F39-46AF-13BEA4B4D6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55128" y="2397902"/>
            <a:ext cx="3381375" cy="2867025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957D82A2-B350-9795-8144-C62732D47765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539411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подарки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25208" y="1122301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их вручаете отдельно 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5D7EFA1F-066F-B26B-4E61-AC8763B3C67F}"/>
              </a:ext>
            </a:extLst>
          </p:cNvPr>
          <p:cNvSpPr txBox="1">
            <a:spLocks/>
          </p:cNvSpPr>
          <p:nvPr/>
        </p:nvSpPr>
        <p:spPr>
          <a:xfrm>
            <a:off x="441560" y="1523659"/>
            <a:ext cx="6284309" cy="2191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Упаковка с использование натуральных материалов.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Это: 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крафт бумага (+черный крафт)  и пакеты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растения, специи, шишки, ягоды, корица, туя, бадьян, фрукты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джутовые веревки, бусы, перья, кружево, ленты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Маркеры, печатки, серпантин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9B5644D-DF95-B5A8-CD22-0F56475544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779" y="3443674"/>
            <a:ext cx="2767913" cy="305424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789266B-FFBD-DFBD-4429-39A926A26E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8787" y="3062056"/>
            <a:ext cx="2418405" cy="381748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7429F7A-C9DB-3555-C671-D800697D9E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637" y="6643886"/>
            <a:ext cx="2767913" cy="256353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4C16B33-B880-E875-6356-8E385B5450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55009" y="7075731"/>
            <a:ext cx="2386880" cy="2213844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3C708DBF-F1FE-A909-733D-9D39EDE56B9A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217322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4413" y="10123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подарки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EA028C96-5052-59B6-3A5A-79F4C0E69E14}"/>
              </a:ext>
            </a:extLst>
          </p:cNvPr>
          <p:cNvSpPr txBox="1">
            <a:spLocks/>
          </p:cNvSpPr>
          <p:nvPr/>
        </p:nvSpPr>
        <p:spPr>
          <a:xfrm>
            <a:off x="301761" y="1153381"/>
            <a:ext cx="5580055" cy="751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Упаковка с эффектом воздушности, шика и гламура: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Перья, ленточки, розовый цвет, золото.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C2EBB3C-7CA0-C0D1-84BE-C2819AF007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865" y="1963994"/>
            <a:ext cx="3184052" cy="423601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6F7665F-9681-1308-917A-B26D77113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8407" y="2332375"/>
            <a:ext cx="2659132" cy="292349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1B1C542-9A86-B11D-90AD-77D094CCB4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637" y="6793532"/>
            <a:ext cx="5697994" cy="2134828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E2EA43C2-8031-E714-5959-C3B6FAB4C26C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86322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384" y="262120"/>
            <a:ext cx="1720990" cy="448249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2E5CB7DF-4C53-34B4-AA33-22BEC456D5F4}"/>
              </a:ext>
            </a:extLst>
          </p:cNvPr>
          <p:cNvSpPr txBox="1">
            <a:spLocks/>
          </p:cNvSpPr>
          <p:nvPr/>
        </p:nvSpPr>
        <p:spPr>
          <a:xfrm>
            <a:off x="370795" y="710369"/>
            <a:ext cx="6284309" cy="29281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Виньетка в интерьере 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небольшая композиция из нескольких предметов, которая отражает стиль и характер интерьера. Предметы могут быть не практичными с точки зрения быта, но сочетаться между собой по цвету или тону и наполнять комнату особым настроением.   </a:t>
            </a: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Виньетку размещают на разных поверхностях , например журнальном столе, комоде, подоконнике.</a:t>
            </a: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Новогодняя виньетка делается по принципу трех масштабов: высокое больше, низкое  пару, что-то маленькое  и свечи (гирлянды)  </a:t>
            </a: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75E6F1-0E29-868F-0277-A888D71F32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795" y="3790304"/>
            <a:ext cx="2448605" cy="2400237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80F6EB9B-05A4-8EAD-F8CC-3CF73B9949F7}"/>
              </a:ext>
            </a:extLst>
          </p:cNvPr>
          <p:cNvSpPr txBox="1">
            <a:spLocks/>
          </p:cNvSpPr>
          <p:nvPr/>
        </p:nvSpPr>
        <p:spPr>
          <a:xfrm>
            <a:off x="3190196" y="3712016"/>
            <a:ext cx="2448606" cy="20982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использовать: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шишки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шарики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растения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506164E-1EB4-4101-6638-444A94567C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7177" y="6602206"/>
            <a:ext cx="2448605" cy="26622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1AA581F-3E19-6638-59B6-EAB4C4C9CA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820" y="6516489"/>
            <a:ext cx="3021920" cy="2571498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39E4AF2-C818-CA8B-FAC0-7067FEC353C4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C3F1EA4-6E00-0C43-20F6-A754FA1EAC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6848" y="4251497"/>
            <a:ext cx="2433268" cy="230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062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384" y="262120"/>
            <a:ext cx="1720990" cy="448249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D6F3E91-2C75-7A72-C387-63583BA44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5990" y="1106734"/>
            <a:ext cx="2805954" cy="310012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6B26C62-1146-E5CC-C927-A6EE891A61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5587" y="4753130"/>
            <a:ext cx="2495550" cy="3771900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E85585FE-7A6D-E262-53DE-11A8EA940BE4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38264D-D786-96AB-964F-95F7CBF1D2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851" y="4782540"/>
            <a:ext cx="3295650" cy="363855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4355E25-AB67-9EE3-D428-E1930310885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13207"/>
          <a:stretch/>
        </p:blipFill>
        <p:spPr>
          <a:xfrm>
            <a:off x="320163" y="1106735"/>
            <a:ext cx="2800350" cy="3100127"/>
          </a:xfrm>
          <a:prstGeom prst="rect">
            <a:avLst/>
          </a:prstGeom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17AD8536-A046-BD9B-9579-786B5DA366C9}"/>
              </a:ext>
            </a:extLst>
          </p:cNvPr>
          <p:cNvSpPr txBox="1">
            <a:spLocks/>
          </p:cNvSpPr>
          <p:nvPr/>
        </p:nvSpPr>
        <p:spPr>
          <a:xfrm>
            <a:off x="637501" y="576193"/>
            <a:ext cx="5664443" cy="6647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Декорируйте дом согласно выбранному стилю (классический ( красный зеленый), эко, ретро, авангард,  диско, русский стиль) и </a:t>
            </a:r>
            <a:r>
              <a:rPr lang="ru-RU" sz="1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2704245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384" y="262120"/>
            <a:ext cx="1720990" cy="448249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E85585FE-7A6D-E262-53DE-11A8EA940BE4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6F0969-5C25-A722-65DF-F476A73F43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803" y="1284705"/>
            <a:ext cx="2566998" cy="3219338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E4623211-6BEB-1DD2-C510-0DBFD09E8057}"/>
              </a:ext>
            </a:extLst>
          </p:cNvPr>
          <p:cNvSpPr txBox="1">
            <a:spLocks/>
          </p:cNvSpPr>
          <p:nvPr/>
        </p:nvSpPr>
        <p:spPr>
          <a:xfrm>
            <a:off x="813365" y="621332"/>
            <a:ext cx="5664443" cy="448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Декорируйте дом согласно выбранному стилю (классический ( красный зеленый), эко, ретро, авангард,  диско, русский стиль) и </a:t>
            </a:r>
            <a:r>
              <a:rPr lang="ru-RU" sz="11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sz="11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6A7A30A-1DD0-8C29-77B7-E9BED3B9F0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6526" y="4953000"/>
            <a:ext cx="2665605" cy="3940459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45E8DBAA-BC67-03D6-1D9C-68E27D589BC5}"/>
              </a:ext>
            </a:extLst>
          </p:cNvPr>
          <p:cNvSpPr txBox="1">
            <a:spLocks/>
          </p:cNvSpPr>
          <p:nvPr/>
        </p:nvSpPr>
        <p:spPr>
          <a:xfrm>
            <a:off x="680728" y="9014076"/>
            <a:ext cx="5664443" cy="448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 актуальна тема декор своими руками и на подарки так же.</a:t>
            </a:r>
            <a:endParaRPr lang="ru-RU" sz="14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A7397A7-939B-756D-48B8-34C9FD1EE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3177" y="4852315"/>
            <a:ext cx="2696624" cy="398842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A6887D5-6CD3-085A-C593-D379D47CB8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9952" y="1310977"/>
            <a:ext cx="3105246" cy="318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10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384" y="262120"/>
            <a:ext cx="1720990" cy="661805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DBFF16-2D18-FA8C-883B-FDE121CC76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602" y="1716097"/>
            <a:ext cx="1975745" cy="29409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B86F21D-C452-46FF-4C42-920AA9C1FA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1202" y="2060343"/>
            <a:ext cx="2333625" cy="3171825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58232D9C-90CA-30FF-76F3-2EC45E8B2334}"/>
              </a:ext>
            </a:extLst>
          </p:cNvPr>
          <p:cNvSpPr txBox="1">
            <a:spLocks/>
          </p:cNvSpPr>
          <p:nvPr/>
        </p:nvSpPr>
        <p:spPr>
          <a:xfrm>
            <a:off x="749873" y="933304"/>
            <a:ext cx="5041327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используем: стекло, воду, плавающие свечи, растительный декор</a:t>
            </a:r>
            <a:endParaRPr lang="ru-RU" sz="1400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4FAD2982-D6E5-A561-BC47-E04D73CBFE16}"/>
              </a:ext>
            </a:extLst>
          </p:cNvPr>
          <p:cNvSpPr txBox="1">
            <a:spLocks/>
          </p:cNvSpPr>
          <p:nvPr/>
        </p:nvSpPr>
        <p:spPr>
          <a:xfrm>
            <a:off x="775117" y="9061373"/>
            <a:ext cx="6507233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Осторожно огонь, соблюдаем технику безопасности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FC58E35-7E30-0E94-C93B-78A3852BB3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2506" y="5504289"/>
            <a:ext cx="1639935" cy="280592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8EE5DE2-D6DC-B15C-6516-3D1F85FAA3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8593" y="6158237"/>
            <a:ext cx="2536971" cy="2100107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A6FCD4A-C121-5573-5C2C-C8607A2AD1F8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58473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Композиции со стеклом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84DF2531-8AA4-8B8B-70AD-78B9A12EA5D8}"/>
              </a:ext>
            </a:extLst>
          </p:cNvPr>
          <p:cNvSpPr txBox="1">
            <a:spLocks/>
          </p:cNvSpPr>
          <p:nvPr/>
        </p:nvSpPr>
        <p:spPr>
          <a:xfrm>
            <a:off x="3565766" y="1946954"/>
            <a:ext cx="3016009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используем: стекло, воду, крупную соль, клей </a:t>
            </a:r>
            <a:endParaRPr lang="ru-RU" sz="14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F119EF7-5606-14FA-6C4C-5E0A828566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605" y="992731"/>
            <a:ext cx="2473120" cy="331622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681FA2C-25A7-FBA6-F323-707C83E163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9" y="4753130"/>
            <a:ext cx="2432046" cy="390308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A672DE7-EAE3-BC17-9173-DFD2B1F941C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55"/>
          <a:stretch/>
        </p:blipFill>
        <p:spPr>
          <a:xfrm>
            <a:off x="3416567" y="2608759"/>
            <a:ext cx="3134129" cy="35122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D29A18-8798-E351-CB10-F964352FA9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577" y="6351787"/>
            <a:ext cx="2129234" cy="2876581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0F220590-47AD-B4CB-3210-2B01D24D6D7E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196841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Лестницы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18FF6C-48DF-29F1-EBEF-8FCABFBD8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908" y="1699442"/>
            <a:ext cx="2790396" cy="27051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F68EC1C-BEE4-56BA-1624-36BB4054513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1" r="3848"/>
          <a:stretch/>
        </p:blipFill>
        <p:spPr>
          <a:xfrm>
            <a:off x="765289" y="5108930"/>
            <a:ext cx="2273185" cy="32876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5191A63-0AAC-3C20-CF24-A8A14920BD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6136" y="5779556"/>
            <a:ext cx="2422538" cy="3117747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AE4DC72C-1619-3F49-3BE9-A67995270B60}"/>
              </a:ext>
            </a:extLst>
          </p:cNvPr>
          <p:cNvSpPr txBox="1">
            <a:spLocks/>
          </p:cNvSpPr>
          <p:nvPr/>
        </p:nvSpPr>
        <p:spPr>
          <a:xfrm>
            <a:off x="747806" y="976062"/>
            <a:ext cx="5662519" cy="362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Цветовую гамму соблюдайте с общей новогодней стилистикой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Подумать о безопасности детей и животных</a:t>
            </a: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5661B7-FCC5-E363-FF12-0078A1C590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4398" y="1697383"/>
            <a:ext cx="2253696" cy="3720724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076F3217-97E1-28B9-4F00-927EEF5459BA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637992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593" y="133915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Камины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AE4DC72C-1619-3F49-3BE9-A67995270B60}"/>
              </a:ext>
            </a:extLst>
          </p:cNvPr>
          <p:cNvSpPr txBox="1">
            <a:spLocks/>
          </p:cNvSpPr>
          <p:nvPr/>
        </p:nvSpPr>
        <p:spPr>
          <a:xfrm>
            <a:off x="747806" y="976062"/>
            <a:ext cx="5662519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063446-CD9E-D509-079A-A9550C8DD2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1321" y="1637867"/>
            <a:ext cx="2779998" cy="330685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39A2087-75A2-BD42-BDF4-218C5F3DCB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3978" y="5319279"/>
            <a:ext cx="2809005" cy="35569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510D6DD-E210-D3E3-2780-4D3FC84433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226" y="6619214"/>
            <a:ext cx="2985027" cy="2471283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E7BDE7FC-9C16-C4D4-F9B8-74100E6D8663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0017DD3-7144-8AEC-B709-DB37D369FE9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814" t="11120" r="-1814" b="4264"/>
          <a:stretch/>
        </p:blipFill>
        <p:spPr>
          <a:xfrm>
            <a:off x="344289" y="3539491"/>
            <a:ext cx="2800350" cy="294178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DA5BB22-B4A0-6A67-FF5A-1A85D52FB3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0130" y="989147"/>
            <a:ext cx="3112482" cy="220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58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Текстиль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84DF2531-8AA4-8B8B-70AD-78B9A12EA5D8}"/>
              </a:ext>
            </a:extLst>
          </p:cNvPr>
          <p:cNvSpPr txBox="1">
            <a:spLocks/>
          </p:cNvSpPr>
          <p:nvPr/>
        </p:nvSpPr>
        <p:spPr>
          <a:xfrm>
            <a:off x="747806" y="976062"/>
            <a:ext cx="5662519" cy="362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Используйте разный масштаб рисунка: большой, средний, маленький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Количество орнаментов не более 5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Растительный хорошо сочетается с геометрией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делайте весь текстиль новогодний, пару акцентов в виде подушек и пледа будет достаточно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Цветовую гамму соблюдайте с общей новогодней стилистикой</a:t>
            </a: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7C54640-CD00-71DA-9145-4438589ED9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880" y="5929525"/>
            <a:ext cx="3009190" cy="320291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AA3B019-F0C1-0126-809A-0F9B3AA925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2166" y="6333761"/>
            <a:ext cx="3037917" cy="24086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C48B7A-9EFC-4C12-072D-8917504F2E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7070" y="2971678"/>
            <a:ext cx="2644436" cy="2636249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A214287-CF69-F76D-C8B1-121DD331C3EA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3118BF0-9346-ECAC-1EE7-F3A8557715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7880" y="2914190"/>
            <a:ext cx="284797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415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Текстиль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881FC3-2F1D-C5AC-DCFF-A1D5026FE6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666" y="940449"/>
            <a:ext cx="2972926" cy="307910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6CDFF1A-BCD0-69D6-DD82-D1658276EA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0404" y="5426810"/>
            <a:ext cx="2880710" cy="36195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A3D2D73-51C4-07F3-B96A-4548463F21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672" y="5003809"/>
            <a:ext cx="2769822" cy="305487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3E68C7D-C041-679C-5F89-69115FFC98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91686" y="1490285"/>
            <a:ext cx="2730536" cy="3039961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23EF1514-ECF7-EDAE-B652-79D7E6FE0EE2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043063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стол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C431E249-A4FD-AB20-77F3-B7EAD7F82719}"/>
              </a:ext>
            </a:extLst>
          </p:cNvPr>
          <p:cNvSpPr txBox="1">
            <a:spLocks/>
          </p:cNvSpPr>
          <p:nvPr/>
        </p:nvSpPr>
        <p:spPr>
          <a:xfrm>
            <a:off x="452856" y="976062"/>
            <a:ext cx="6172215" cy="362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Идея заложенная в общую  концепцию новогоднего декора  диктует и  стиль сервировки, выбор посуды, аксессуаров и цветовую гамму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Композиция на столе очень важна, она как правило располагается в центре стола. Помните, что законы композиции везде одинаковые.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Сочетайте разную посуду и разных сервизов это придаст  оригинальность вашей идеи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забывайте про то, что еда тоже играет важную роль на столе и имеет свой цвет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Белая посуда универсальная, яркость можно добавить за счет декора</a:t>
            </a: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DF9035-98DB-9D72-CD06-6544FCA1B7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250" y="3535179"/>
            <a:ext cx="2311665" cy="285035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9AAC01E-2865-6B8A-0B7C-C3941AB810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643" y="6708114"/>
            <a:ext cx="2863785" cy="237873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152A35-BD57-DA39-90E4-97644AC866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74087" y="3291083"/>
            <a:ext cx="2646659" cy="3037831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4DDC4CA-798F-1D30-F8A3-A36DDE5BD00A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09B824F-BD11-80BC-902A-65E4EFFDD3F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11928"/>
          <a:stretch/>
        </p:blipFill>
        <p:spPr>
          <a:xfrm>
            <a:off x="3899816" y="6442007"/>
            <a:ext cx="2363328" cy="285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743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360" y="-126429"/>
            <a:ext cx="6267004" cy="1203356"/>
          </a:xfrm>
        </p:spPr>
        <p:txBody>
          <a:bodyPr>
            <a:noAutofit/>
          </a:bodyPr>
          <a:lstStyle/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 новогоднего декорирования из Наших проектов.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4B49396-7A2C-76A4-0818-AE553A36259A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4673737-8238-648C-640A-F6A967F81D0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C32264-9708-39E0-366F-8250A9689A9A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00BA004-A343-ECA9-B5D4-CE3539B94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EA0DCE7-DCA7-EB5F-FA08-4946E4F48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096236D-86EA-1807-753A-88FCD2778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AA9D15E1-B474-587F-0A18-B6AC5E5AA3A9}"/>
              </a:ext>
            </a:extLst>
          </p:cNvPr>
          <p:cNvSpPr txBox="1">
            <a:spLocks/>
          </p:cNvSpPr>
          <p:nvPr/>
        </p:nvSpPr>
        <p:spPr>
          <a:xfrm>
            <a:off x="1193889" y="9405456"/>
            <a:ext cx="4473463" cy="329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9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носят информативный характер и взяты  из открытого источника интернет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BE3601C8-9D55-E5F5-80DF-AE24B9A708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1B43D25-06D4-699C-55B0-7458D66492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" t="3348" r="1436" b="2270"/>
          <a:stretch/>
        </p:blipFill>
        <p:spPr>
          <a:xfrm>
            <a:off x="326742" y="611768"/>
            <a:ext cx="6148576" cy="424313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6426F2D-EB86-1B31-91CB-3154D8339C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2" y="4921184"/>
            <a:ext cx="6148576" cy="434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784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E071A5F-30F1-985D-2501-626F90DDFFD6}"/>
              </a:ext>
            </a:extLst>
          </p:cNvPr>
          <p:cNvSpPr txBox="1">
            <a:spLocks/>
          </p:cNvSpPr>
          <p:nvPr/>
        </p:nvSpPr>
        <p:spPr>
          <a:xfrm>
            <a:off x="207917" y="52483"/>
            <a:ext cx="6650083" cy="270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Вывод:  Украшения дома к новому году это всегда магия и неиссякаемый источник вдохновения.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Украшайте дом с удовольствием! </a:t>
            </a:r>
          </a:p>
          <a:p>
            <a:pPr algn="l"/>
            <a:r>
              <a:rPr lang="ru-RU" sz="18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если у Вас нет времени или вдохновение еще не пришло, но Вы хотите СКАЗКУ,  Вы всегда можете обратиться к Нам! </a:t>
            </a:r>
          </a:p>
          <a:p>
            <a:pPr algn="l"/>
            <a:r>
              <a:rPr lang="ru-RU" sz="18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поможем Вам подобрать  новогодний декор и сделать</a:t>
            </a:r>
          </a:p>
          <a:p>
            <a:pPr algn="l"/>
            <a:r>
              <a:rPr lang="ru-RU" sz="18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 дом мечты сказочным к самому волшебному  празднику!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13D9866-EC92-E4CF-7601-7505596B0F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Подзаголовок 15">
            <a:extLst>
              <a:ext uri="{FF2B5EF4-FFF2-40B4-BE49-F238E27FC236}">
                <a16:creationId xmlns:a16="http://schemas.microsoft.com/office/drawing/2014/main" id="{CCEF1562-139E-3129-8D82-4C3CEA6718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92C382B0-6098-E06D-48BA-87BAC52BB771}"/>
              </a:ext>
            </a:extLst>
          </p:cNvPr>
          <p:cNvSpPr txBox="1">
            <a:spLocks/>
          </p:cNvSpPr>
          <p:nvPr/>
        </p:nvSpPr>
        <p:spPr>
          <a:xfrm>
            <a:off x="1167905" y="2394984"/>
            <a:ext cx="5323684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Услуги студии </a:t>
            </a:r>
            <a:r>
              <a:rPr lang="en-US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600" b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b="1" dirty="0"/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EE659869-B254-BEA7-D812-A00F41CB9EF1}"/>
              </a:ext>
            </a:extLst>
          </p:cNvPr>
          <p:cNvSpPr txBox="1">
            <a:spLocks/>
          </p:cNvSpPr>
          <p:nvPr/>
        </p:nvSpPr>
        <p:spPr>
          <a:xfrm>
            <a:off x="194928" y="2788667"/>
            <a:ext cx="6411973" cy="639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Мы предлагаем полный спектр услуг по новогоднему </a:t>
            </a:r>
          </a:p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оформлению под ключ: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1" name="Подзаголовок 2">
            <a:extLst>
              <a:ext uri="{FF2B5EF4-FFF2-40B4-BE49-F238E27FC236}">
                <a16:creationId xmlns:a16="http://schemas.microsoft.com/office/drawing/2014/main" id="{B58F6FA4-8A75-2235-BDD2-4DE62BF11931}"/>
              </a:ext>
            </a:extLst>
          </p:cNvPr>
          <p:cNvSpPr txBox="1">
            <a:spLocks/>
          </p:cNvSpPr>
          <p:nvPr/>
        </p:nvSpPr>
        <p:spPr>
          <a:xfrm>
            <a:off x="224989" y="3594243"/>
            <a:ext cx="1810674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Украшения елки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6A3C6D7B-F4CE-BD57-8DD3-377D6209B6FE}"/>
              </a:ext>
            </a:extLst>
          </p:cNvPr>
          <p:cNvSpPr txBox="1">
            <a:spLocks/>
          </p:cNvSpPr>
          <p:nvPr/>
        </p:nvSpPr>
        <p:spPr>
          <a:xfrm>
            <a:off x="202063" y="4055625"/>
            <a:ext cx="3845604" cy="1414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Привезем установим пышную живую или искусственную ель,  украсим новогодними игрушками и декором и создадим атмосферу волшебства и уюта.</a:t>
            </a:r>
            <a:endParaRPr lang="ru-RU" sz="1200" dirty="0"/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BA85D9AB-82BE-EF1C-9392-1A7D79B688E8}"/>
              </a:ext>
            </a:extLst>
          </p:cNvPr>
          <p:cNvSpPr txBox="1">
            <a:spLocks/>
          </p:cNvSpPr>
          <p:nvPr/>
        </p:nvSpPr>
        <p:spPr>
          <a:xfrm>
            <a:off x="224989" y="5275516"/>
            <a:ext cx="1810674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Освещение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0C670DEB-EC70-347F-8F04-136169241900}"/>
              </a:ext>
            </a:extLst>
          </p:cNvPr>
          <p:cNvSpPr txBox="1">
            <a:spLocks/>
          </p:cNvSpPr>
          <p:nvPr/>
        </p:nvSpPr>
        <p:spPr>
          <a:xfrm>
            <a:off x="174763" y="5683769"/>
            <a:ext cx="3845604" cy="1414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Новогоднее освещение один из ключевых аспектов новогодним оформлением.  Мы предлагаем разнообразные варианты цветового оформления, которое добавит иллюзий и волшебства ваше помещение.</a:t>
            </a:r>
            <a:endParaRPr lang="ru-RU" sz="1200" dirty="0"/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967EB0A5-1E32-D75B-E3FF-7BACD536D725}"/>
              </a:ext>
            </a:extLst>
          </p:cNvPr>
          <p:cNvSpPr txBox="1">
            <a:spLocks/>
          </p:cNvSpPr>
          <p:nvPr/>
        </p:nvSpPr>
        <p:spPr>
          <a:xfrm>
            <a:off x="174763" y="7179742"/>
            <a:ext cx="3567179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Новогоднее декорирование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6" name="Подзаголовок 2">
            <a:extLst>
              <a:ext uri="{FF2B5EF4-FFF2-40B4-BE49-F238E27FC236}">
                <a16:creationId xmlns:a16="http://schemas.microsoft.com/office/drawing/2014/main" id="{53DE909F-91DE-8876-5A7F-915E413FBB7E}"/>
              </a:ext>
            </a:extLst>
          </p:cNvPr>
          <p:cNvSpPr txBox="1">
            <a:spLocks/>
          </p:cNvSpPr>
          <p:nvPr/>
        </p:nvSpPr>
        <p:spPr>
          <a:xfrm>
            <a:off x="174763" y="7582812"/>
            <a:ext cx="3845604" cy="734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Новогодние композиции, хвойные гирлянды, венки, сервировка стола, текстиль  прекрасное дополнение к  праздничной обстановке.</a:t>
            </a:r>
            <a:endParaRPr lang="ru-RU" sz="1200" dirty="0"/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792636B3-B7D0-A11F-460D-BE3809E3F9FE}"/>
              </a:ext>
            </a:extLst>
          </p:cNvPr>
          <p:cNvSpPr txBox="1">
            <a:spLocks/>
          </p:cNvSpPr>
          <p:nvPr/>
        </p:nvSpPr>
        <p:spPr>
          <a:xfrm>
            <a:off x="224774" y="8507793"/>
            <a:ext cx="3567179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Мастер- классы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D48BA518-7527-C2FD-604D-C301F2979864}"/>
              </a:ext>
            </a:extLst>
          </p:cNvPr>
          <p:cNvSpPr txBox="1">
            <a:spLocks/>
          </p:cNvSpPr>
          <p:nvPr/>
        </p:nvSpPr>
        <p:spPr>
          <a:xfrm>
            <a:off x="174763" y="8928478"/>
            <a:ext cx="3845604" cy="734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chemeClr val="bg1"/>
                </a:solidFill>
              </a:rPr>
              <a:t>Проводим новогодние мастер - классы по изготовлению зимних композиции, рождественских венков, декоративных елок, декора для дома.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9932240-933A-94CB-16E1-ABBDE509D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9" b="11424"/>
          <a:stretch/>
        </p:blipFill>
        <p:spPr>
          <a:xfrm>
            <a:off x="3784818" y="3170081"/>
            <a:ext cx="2865265" cy="291521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3D656D4-6F26-BA82-0028-E0D1EC12FA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361" y="6283242"/>
            <a:ext cx="2750332" cy="206274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A3F12E9-F038-FBC9-C987-503A888582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3" b="6081"/>
          <a:stretch/>
        </p:blipFill>
        <p:spPr>
          <a:xfrm>
            <a:off x="5435296" y="8502789"/>
            <a:ext cx="1265312" cy="1432277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F326CA7-BF21-02F2-C26E-905D789786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542" y="8481614"/>
            <a:ext cx="1772920" cy="13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676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5834143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689" y="99837"/>
            <a:ext cx="6160446" cy="1136631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 новый год принесет Вам только хорошее! </a:t>
            </a:r>
          </a:p>
          <a:p>
            <a:pPr algn="ctr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ваш красивый и уютный дом соберет все самые яркие воспоминания и эмоции от этого светлого праздника!</a:t>
            </a:r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2E2C49E2-232C-8C00-4971-30870FCDC68A}"/>
              </a:ext>
            </a:extLst>
          </p:cNvPr>
          <p:cNvSpPr txBox="1">
            <a:spLocks/>
          </p:cNvSpPr>
          <p:nvPr/>
        </p:nvSpPr>
        <p:spPr>
          <a:xfrm>
            <a:off x="1332183" y="4503921"/>
            <a:ext cx="4310714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Верьте в чудеса, чудите сами!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B5FA89C2-6107-16F9-5970-7CE829B973EF}"/>
              </a:ext>
            </a:extLst>
          </p:cNvPr>
          <p:cNvSpPr txBox="1">
            <a:spLocks/>
          </p:cNvSpPr>
          <p:nvPr/>
        </p:nvSpPr>
        <p:spPr>
          <a:xfrm>
            <a:off x="748313" y="4899092"/>
            <a:ext cx="5730378" cy="1085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</a:p>
          <a:p>
            <a:pPr algn="ctr"/>
            <a:r>
              <a:rPr lang="en-US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всей души Поздравляет Вас с наступающим годом!</a:t>
            </a:r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5727207-F254-8A7B-8193-3AD18B65E2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026" y="5977609"/>
            <a:ext cx="1801847" cy="179846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88FF561-782F-6317-88E6-71C7BA44AC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579" y="5670021"/>
            <a:ext cx="1455290" cy="190429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FBAB81-884F-F575-310C-7F21C0861427}"/>
              </a:ext>
            </a:extLst>
          </p:cNvPr>
          <p:cNvSpPr txBox="1"/>
          <p:nvPr/>
        </p:nvSpPr>
        <p:spPr>
          <a:xfrm>
            <a:off x="343656" y="7082097"/>
            <a:ext cx="6160445" cy="26697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01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связи:</a:t>
            </a: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сайт: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почта: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тел: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соц. сети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3B5E1C4-D59A-122F-1206-FDDAB351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530" y="7675067"/>
            <a:ext cx="2146701" cy="21467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CA27D9-00CD-2884-0F96-8C451DE2E3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183" y="1379934"/>
            <a:ext cx="4504153" cy="300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9921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4762</TotalTime>
  <Words>3225</Words>
  <Application>Microsoft Office PowerPoint</Application>
  <PresentationFormat>Лист A4 (210x297 мм)</PresentationFormat>
  <Paragraphs>529</Paragraphs>
  <Slides>45</Slides>
  <Notes>45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4" baseType="lpstr">
      <vt:lpstr>Arial</vt:lpstr>
      <vt:lpstr>Calibri</vt:lpstr>
      <vt:lpstr>Calibri Light</vt:lpstr>
      <vt:lpstr>Mojito Web</vt:lpstr>
      <vt:lpstr>Museo Sans Cyrl 500</vt:lpstr>
      <vt:lpstr>Roboto</vt:lpstr>
      <vt:lpstr>Trebuchet MS</vt:lpstr>
      <vt:lpstr>YS Text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156</cp:revision>
  <dcterms:created xsi:type="dcterms:W3CDTF">2020-09-07T19:51:05Z</dcterms:created>
  <dcterms:modified xsi:type="dcterms:W3CDTF">2024-11-15T12:29:36Z</dcterms:modified>
</cp:coreProperties>
</file>