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embeddedFontLst>
    <p:embeddedFont>
      <p:font typeface="Abadi" panose="020B0604020104020204" pitchFamily="34" charset="0"/>
      <p:regular r:id="rId13"/>
      <p:bold r:id="rId1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0643" autoAdjust="0"/>
  </p:normalViewPr>
  <p:slideViewPr>
    <p:cSldViewPr snapToGrid="0" snapToObjects="1">
      <p:cViewPr>
        <p:scale>
          <a:sx n="100" d="100"/>
          <a:sy n="100" d="100"/>
        </p:scale>
        <p:origin x="95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4195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svg"/><Relationship Id="rId3" Type="http://schemas.openxmlformats.org/officeDocument/2006/relationships/image" Target="../media/image7.jpg"/><Relationship Id="rId7" Type="http://schemas.openxmlformats.org/officeDocument/2006/relationships/image" Target="../media/image11.sv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sv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sv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svg"/><Relationship Id="rId4" Type="http://schemas.openxmlformats.org/officeDocument/2006/relationships/image" Target="../media/image24.svg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EEFA80A-5312-29DC-6369-17199D1368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5516" y="2924"/>
            <a:ext cx="12227516" cy="68829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523294" y="1067594"/>
            <a:ext cx="5571291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ВОКРУГ ДИЗАЙНА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5523294" y="1971278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Авторская радиопрограмма </a:t>
            </a:r>
            <a:r>
              <a:rPr lang="en-US" sz="1450" b="1" dirty="0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Полины Чаплановой</a:t>
            </a:r>
            <a:endParaRPr lang="en-US" sz="1450" dirty="0">
              <a:solidFill>
                <a:schemeClr val="bg1"/>
              </a:solidFill>
            </a:endParaRPr>
          </a:p>
        </p:txBody>
      </p:sp>
      <p:sp>
        <p:nvSpPr>
          <p:cNvPr id="5" name="Shape 2"/>
          <p:cNvSpPr/>
          <p:nvPr/>
        </p:nvSpPr>
        <p:spPr>
          <a:xfrm>
            <a:off x="5523294" y="2486323"/>
            <a:ext cx="3053877" cy="1708745"/>
          </a:xfrm>
          <a:prstGeom prst="roundRect">
            <a:avLst>
              <a:gd name="adj" fmla="val 1659"/>
            </a:avLst>
          </a:prstGeom>
          <a:solidFill>
            <a:schemeClr val="bg1"/>
          </a:solidFill>
          <a:ln/>
        </p:spPr>
      </p:sp>
      <p:sp>
        <p:nvSpPr>
          <p:cNvPr id="6" name="Text 3"/>
          <p:cNvSpPr/>
          <p:nvPr/>
        </p:nvSpPr>
        <p:spPr>
          <a:xfrm>
            <a:off x="5712301" y="2675334"/>
            <a:ext cx="248080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Гости программы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5712301" y="3098800"/>
            <a:ext cx="26758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Предприниматели, эксперты и руководители компаний из разных сфер бизнеса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8766178" y="2486323"/>
            <a:ext cx="3053976" cy="1708745"/>
          </a:xfrm>
          <a:prstGeom prst="roundRect">
            <a:avLst>
              <a:gd name="adj" fmla="val 1659"/>
            </a:avLst>
          </a:prstGeom>
          <a:solidFill>
            <a:schemeClr val="bg1"/>
          </a:solidFill>
          <a:ln/>
        </p:spPr>
      </p:sp>
      <p:sp>
        <p:nvSpPr>
          <p:cNvPr id="9" name="Text 6"/>
          <p:cNvSpPr/>
          <p:nvPr/>
        </p:nvSpPr>
        <p:spPr>
          <a:xfrm>
            <a:off x="8955185" y="2675334"/>
            <a:ext cx="248080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Живой эфир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8955185" y="3098800"/>
            <a:ext cx="2675962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В центре Москвы — в нескольких минутах от Арбата и Кремля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5523294" y="4384080"/>
            <a:ext cx="6296860" cy="1406327"/>
          </a:xfrm>
          <a:prstGeom prst="roundRect">
            <a:avLst>
              <a:gd name="adj" fmla="val 2016"/>
            </a:avLst>
          </a:prstGeom>
          <a:solidFill>
            <a:schemeClr val="bg1"/>
          </a:solidFill>
          <a:ln/>
        </p:spPr>
      </p:sp>
      <p:sp>
        <p:nvSpPr>
          <p:cNvPr id="12" name="Text 9"/>
          <p:cNvSpPr/>
          <p:nvPr/>
        </p:nvSpPr>
        <p:spPr>
          <a:xfrm>
            <a:off x="5712301" y="4573091"/>
            <a:ext cx="248080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Платформа</a:t>
            </a:r>
            <a:endParaRPr lang="en-US" sz="1950" dirty="0"/>
          </a:p>
        </p:txBody>
      </p:sp>
      <p:sp>
        <p:nvSpPr>
          <p:cNvPr id="13" name="Text 10"/>
          <p:cNvSpPr/>
          <p:nvPr/>
        </p:nvSpPr>
        <p:spPr>
          <a:xfrm>
            <a:off x="5712301" y="4996557"/>
            <a:ext cx="59188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Международное женское lifestyle-радио </a:t>
            </a:r>
            <a:r>
              <a:rPr lang="en-US" sz="1450" b="1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Smooth Lifestyle</a:t>
            </a:r>
            <a:r>
              <a:rPr lang="en-US" sz="145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 — без монтажа и редактирования</a:t>
            </a:r>
            <a:endParaRPr lang="en-US" sz="1450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D0A9554-DF3F-F050-EDAA-84AB2380FD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5516" y="0"/>
            <a:ext cx="5143500" cy="6858000"/>
          </a:xfrm>
          <a:prstGeom prst="rect">
            <a:avLst/>
          </a:prstGeom>
        </p:spPr>
      </p:pic>
      <p:sp>
        <p:nvSpPr>
          <p:cNvPr id="23" name="Text 0">
            <a:extLst>
              <a:ext uri="{FF2B5EF4-FFF2-40B4-BE49-F238E27FC236}">
                <a16:creationId xmlns:a16="http://schemas.microsoft.com/office/drawing/2014/main" id="{4A293EC7-7F5A-D487-1D60-6B683C9306DA}"/>
              </a:ext>
            </a:extLst>
          </p:cNvPr>
          <p:cNvSpPr/>
          <p:nvPr/>
        </p:nvSpPr>
        <p:spPr>
          <a:xfrm>
            <a:off x="10593381" y="216127"/>
            <a:ext cx="1339179" cy="304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chemeClr val="bg1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ВОКРУГ ДИЗАЙНА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48EB839-63EC-A721-8BE7-7A575CCC2B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24730"/>
            <a:ext cx="12227199" cy="688273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766621" y="508529"/>
            <a:ext cx="10868547" cy="992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00" dirty="0">
                <a:solidFill>
                  <a:schemeClr val="bg1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Почему сегодня экспертам стало сложнее быть услышанными</a:t>
            </a:r>
            <a:endParaRPr lang="en-US" sz="31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673356" y="1481295"/>
            <a:ext cx="5249830" cy="2158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spcAft>
                <a:spcPts val="850"/>
              </a:spcAft>
              <a:buNone/>
            </a:pP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Сегодня недостаточно быть хорошим специалистом, иметь опыт и реальные результаты. </a:t>
            </a:r>
            <a:endParaRPr lang="ru-RU" sz="1400" dirty="0">
              <a:solidFill>
                <a:schemeClr val="bg1"/>
              </a:solidFill>
              <a:latin typeface="Abadi" panose="020B0604020104020204" pitchFamily="34" charset="0"/>
              <a:ea typeface="DM Sans" pitchFamily="34" charset="-122"/>
              <a:cs typeface="DM Sans" pitchFamily="34" charset="-120"/>
            </a:endParaRPr>
          </a:p>
          <a:p>
            <a:pPr marL="0" indent="0" algn="l">
              <a:lnSpc>
                <a:spcPct val="120000"/>
              </a:lnSpc>
              <a:spcAft>
                <a:spcPts val="850"/>
              </a:spcAft>
              <a:buNone/>
            </a:pPr>
            <a:r>
              <a:rPr lang="en-US" sz="1400" dirty="0" err="1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Рынок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 стал перегруженным. Экспертов много. </a:t>
            </a:r>
            <a:endParaRPr lang="ru-RU" sz="1400" dirty="0">
              <a:solidFill>
                <a:schemeClr val="bg1"/>
              </a:solidFill>
              <a:latin typeface="Abadi" panose="020B0604020104020204" pitchFamily="34" charset="0"/>
              <a:ea typeface="DM Sans" pitchFamily="34" charset="-122"/>
              <a:cs typeface="DM Sans" pitchFamily="34" charset="-120"/>
            </a:endParaRPr>
          </a:p>
          <a:p>
            <a:pPr marL="0" indent="0" algn="l">
              <a:lnSpc>
                <a:spcPct val="120000"/>
              </a:lnSpc>
              <a:spcAft>
                <a:spcPts val="850"/>
              </a:spcAft>
              <a:buNone/>
            </a:pPr>
            <a:r>
              <a:rPr lang="en-US" sz="1400" dirty="0" err="1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Похожих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 предложений — ещё </a:t>
            </a:r>
            <a:r>
              <a:rPr lang="en-US" sz="1400" dirty="0" err="1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больше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.</a:t>
            </a:r>
            <a:endParaRPr lang="ru-RU" sz="1400" dirty="0">
              <a:solidFill>
                <a:schemeClr val="bg1"/>
              </a:solidFill>
              <a:latin typeface="Abadi" panose="020B0604020104020204" pitchFamily="34" charset="0"/>
              <a:ea typeface="DM Sans" pitchFamily="34" charset="-122"/>
              <a:cs typeface="DM Sans" pitchFamily="34" charset="-120"/>
            </a:endParaRPr>
          </a:p>
          <a:p>
            <a:pPr marL="0" indent="0" algn="l">
              <a:lnSpc>
                <a:spcPct val="120000"/>
              </a:lnSpc>
              <a:spcAft>
                <a:spcPts val="850"/>
              </a:spcAft>
              <a:buNone/>
            </a:pPr>
            <a:endParaRPr lang="en-US" sz="1400" dirty="0">
              <a:solidFill>
                <a:schemeClr val="bg1"/>
              </a:solidFill>
            </a:endParaRPr>
          </a:p>
          <a:p>
            <a:pPr marL="0" indent="0" algn="l">
              <a:lnSpc>
                <a:spcPct val="120000"/>
              </a:lnSpc>
              <a:buNone/>
            </a:pP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И в этой ситуации возникает ключевая проблема: </a:t>
            </a:r>
            <a:endParaRPr lang="ru-RU" sz="1400" dirty="0">
              <a:solidFill>
                <a:schemeClr val="bg1"/>
              </a:solidFill>
              <a:latin typeface="Abadi" panose="020B0604020104020204" pitchFamily="34" charset="0"/>
              <a:ea typeface="DM Sans" pitchFamily="34" charset="-122"/>
              <a:cs typeface="DM Sans" pitchFamily="34" charset="-120"/>
            </a:endParaRPr>
          </a:p>
          <a:p>
            <a:pPr marL="0" indent="0" algn="l">
              <a:lnSpc>
                <a:spcPct val="120000"/>
              </a:lnSpc>
              <a:buNone/>
            </a:pPr>
            <a:r>
              <a:rPr lang="en-US" sz="1400" b="1" u="sng" dirty="0" err="1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люди</a:t>
            </a:r>
            <a:r>
              <a:rPr lang="en-US" sz="1400" b="1" u="sng" dirty="0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 перестают различать специалистов между </a:t>
            </a:r>
            <a:r>
              <a:rPr lang="en-US" sz="1400" b="1" u="sng" dirty="0" err="1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собой</a:t>
            </a:r>
            <a:r>
              <a:rPr lang="en-US" sz="1400" u="sng" dirty="0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 </a:t>
            </a:r>
            <a:endParaRPr lang="ru-RU" sz="1400" u="sng" dirty="0">
              <a:solidFill>
                <a:schemeClr val="bg1"/>
              </a:solidFill>
              <a:latin typeface="Abadi" panose="020B0604020104020204" pitchFamily="34" charset="0"/>
              <a:ea typeface="DM Sans" pitchFamily="34" charset="-122"/>
              <a:cs typeface="DM Sans" pitchFamily="34" charset="-120"/>
            </a:endParaRPr>
          </a:p>
          <a:p>
            <a:pPr marL="0" indent="0" algn="l">
              <a:lnSpc>
                <a:spcPct val="120000"/>
              </a:lnSpc>
              <a:buNone/>
            </a:pP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— если они не видят человека за его профессией.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655529" y="4581426"/>
            <a:ext cx="5249830" cy="946348"/>
          </a:xfrm>
          <a:prstGeom prst="roundRect">
            <a:avLst>
              <a:gd name="adj" fmla="val 2397"/>
            </a:avLst>
          </a:prstGeom>
          <a:solidFill>
            <a:schemeClr val="bg1"/>
          </a:solidFill>
          <a:ln/>
        </p:spPr>
      </p:sp>
      <p:sp>
        <p:nvSpPr>
          <p:cNvPr id="6" name="Text 3"/>
          <p:cNvSpPr/>
          <p:nvPr/>
        </p:nvSpPr>
        <p:spPr>
          <a:xfrm>
            <a:off x="830297" y="4644653"/>
            <a:ext cx="4923858" cy="7997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400" dirty="0"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Сегодня люди выбирают не просто услугу или компанию. Они выбирают </a:t>
            </a:r>
            <a:r>
              <a:rPr lang="en-US" sz="1400" b="1" dirty="0"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человека</a:t>
            </a:r>
            <a:r>
              <a:rPr lang="en-US" sz="1400" dirty="0"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 — его голос, мышление, позицию и историю.</a:t>
            </a:r>
            <a:endParaRPr lang="en-US" sz="14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78603" y="1552070"/>
            <a:ext cx="226808" cy="22681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913369" y="1547457"/>
            <a:ext cx="198462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chemeClr val="bg1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Сильная экспертиза</a:t>
            </a:r>
            <a:endParaRPr lang="en-US" sz="1550" dirty="0">
              <a:solidFill>
                <a:schemeClr val="bg1"/>
              </a:solidFill>
            </a:endParaRPr>
          </a:p>
        </p:txBody>
      </p:sp>
      <p:sp>
        <p:nvSpPr>
          <p:cNvPr id="9" name="Text 5"/>
          <p:cNvSpPr/>
          <p:nvPr/>
        </p:nvSpPr>
        <p:spPr>
          <a:xfrm>
            <a:off x="6913369" y="1916451"/>
            <a:ext cx="4758412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Но о ней знают только текущие клиенты и узкий круг</a:t>
            </a:r>
            <a:endParaRPr lang="en-US" sz="1150" dirty="0">
              <a:solidFill>
                <a:schemeClr val="bg1"/>
              </a:solidFill>
            </a:endParaRPr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78603" y="2380646"/>
            <a:ext cx="226808" cy="22681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913369" y="2376032"/>
            <a:ext cx="198462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chemeClr val="bg1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Проекты и кейсы</a:t>
            </a:r>
            <a:endParaRPr lang="en-US" sz="1550" dirty="0">
              <a:solidFill>
                <a:schemeClr val="bg1"/>
              </a:solidFill>
            </a:endParaRPr>
          </a:p>
        </p:txBody>
      </p:sp>
      <p:sp>
        <p:nvSpPr>
          <p:cNvPr id="12" name="Text 7"/>
          <p:cNvSpPr/>
          <p:nvPr/>
        </p:nvSpPr>
        <p:spPr>
          <a:xfrm>
            <a:off x="6913369" y="2745027"/>
            <a:ext cx="4758412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Но нет формата, где можно раскрыть их глубоко и спокойно</a:t>
            </a:r>
            <a:endParaRPr lang="en-US" sz="1150" dirty="0">
              <a:solidFill>
                <a:schemeClr val="bg1"/>
              </a:solidFill>
            </a:endParaRPr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78603" y="3209222"/>
            <a:ext cx="226808" cy="22681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913369" y="3204608"/>
            <a:ext cx="198462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chemeClr val="bg1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Знания и опыт</a:t>
            </a:r>
            <a:endParaRPr lang="en-US" sz="1550" dirty="0">
              <a:solidFill>
                <a:schemeClr val="bg1"/>
              </a:solidFill>
            </a:endParaRPr>
          </a:p>
        </p:txBody>
      </p:sp>
      <p:sp>
        <p:nvSpPr>
          <p:cNvPr id="15" name="Text 9"/>
          <p:cNvSpPr/>
          <p:nvPr/>
        </p:nvSpPr>
        <p:spPr>
          <a:xfrm>
            <a:off x="6913369" y="3573603"/>
            <a:ext cx="4758412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Но они теряются в потоке короткого контента и постов</a:t>
            </a:r>
            <a:endParaRPr lang="en-US" sz="1150" dirty="0">
              <a:solidFill>
                <a:schemeClr val="bg1"/>
              </a:solidFill>
            </a:endParaRPr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78603" y="4037798"/>
            <a:ext cx="226808" cy="226814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6913369" y="4033184"/>
            <a:ext cx="3187620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chemeClr val="bg1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Желание развивать личный бренд</a:t>
            </a:r>
            <a:endParaRPr lang="en-US" sz="1550" dirty="0">
              <a:solidFill>
                <a:schemeClr val="bg1"/>
              </a:solidFill>
            </a:endParaRPr>
          </a:p>
        </p:txBody>
      </p:sp>
      <p:sp>
        <p:nvSpPr>
          <p:cNvPr id="18" name="Text 11"/>
          <p:cNvSpPr/>
          <p:nvPr/>
        </p:nvSpPr>
        <p:spPr>
          <a:xfrm>
            <a:off x="6913369" y="4402178"/>
            <a:ext cx="4758412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Но нет пространства, где можно говорить «по-настоящему», а не фрагментами</a:t>
            </a:r>
            <a:endParaRPr lang="en-US" sz="1150" dirty="0">
              <a:solidFill>
                <a:schemeClr val="bg1"/>
              </a:solidFill>
            </a:endParaRPr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78603" y="5084059"/>
            <a:ext cx="226808" cy="226814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6913369" y="5079446"/>
            <a:ext cx="2163708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chemeClr val="bg1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Потребность в доверии</a:t>
            </a:r>
            <a:endParaRPr lang="en-US" sz="1550" dirty="0">
              <a:solidFill>
                <a:schemeClr val="bg1"/>
              </a:solidFill>
            </a:endParaRPr>
          </a:p>
        </p:txBody>
      </p:sp>
      <p:sp>
        <p:nvSpPr>
          <p:cNvPr id="21" name="Text 13"/>
          <p:cNvSpPr/>
          <p:nvPr/>
        </p:nvSpPr>
        <p:spPr>
          <a:xfrm>
            <a:off x="6913369" y="5448440"/>
            <a:ext cx="4758412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Не продавать напрямую, а выстраивать доверие через личность и диалог</a:t>
            </a:r>
            <a:endParaRPr lang="en-US" sz="1150" dirty="0">
              <a:solidFill>
                <a:schemeClr val="bg1"/>
              </a:solidFill>
            </a:endParaRPr>
          </a:p>
        </p:txBody>
      </p:sp>
      <p:sp>
        <p:nvSpPr>
          <p:cNvPr id="25" name="Text 0">
            <a:extLst>
              <a:ext uri="{FF2B5EF4-FFF2-40B4-BE49-F238E27FC236}">
                <a16:creationId xmlns:a16="http://schemas.microsoft.com/office/drawing/2014/main" id="{BB647F7A-011F-8485-DBC4-E53097F96C6F}"/>
              </a:ext>
            </a:extLst>
          </p:cNvPr>
          <p:cNvSpPr/>
          <p:nvPr/>
        </p:nvSpPr>
        <p:spPr>
          <a:xfrm>
            <a:off x="10593381" y="216127"/>
            <a:ext cx="1339179" cy="304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chemeClr val="bg1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ВОКРУГ ДИЗАЙНА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7C05579-7546-AE97-BEBA-952DEA90F6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24730"/>
            <a:ext cx="12227199" cy="688273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661574" y="545703"/>
            <a:ext cx="6718330" cy="5891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chemeClr val="bg1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Что такое «Вокруг дизайна»</a:t>
            </a:r>
            <a:endParaRPr lang="en-US" sz="37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661574" y="1475978"/>
            <a:ext cx="10868547" cy="8402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«Вокруг дизайна» — это авторская радиопрограмма Полины Чаплановой, построенная на </a:t>
            </a:r>
            <a:r>
              <a:rPr lang="en-US" sz="1400" b="1" dirty="0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живом разговоре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 с экспертами, предпринимателями и руководителями компаний. Это формат, где человек раскрывается не через презентацию или подготовленный текст, а через естественный диалог в эфире.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661574" y="2508151"/>
            <a:ext cx="10868547" cy="2463403"/>
          </a:xfrm>
          <a:prstGeom prst="roundRect">
            <a:avLst>
              <a:gd name="adj" fmla="val 1093"/>
            </a:avLst>
          </a:prstGeom>
          <a:solidFill>
            <a:srgbClr val="F2EEEE"/>
          </a:solidFill>
          <a:ln/>
        </p:spPr>
      </p:sp>
      <p:sp>
        <p:nvSpPr>
          <p:cNvPr id="5" name="Shape 3"/>
          <p:cNvSpPr/>
          <p:nvPr/>
        </p:nvSpPr>
        <p:spPr>
          <a:xfrm>
            <a:off x="661574" y="2508151"/>
            <a:ext cx="5434273" cy="2463403"/>
          </a:xfrm>
          <a:prstGeom prst="rect">
            <a:avLst/>
          </a:prstGeom>
          <a:solidFill>
            <a:schemeClr val="bg1"/>
          </a:solidFill>
          <a:ln/>
        </p:spPr>
      </p:sp>
      <p:sp>
        <p:nvSpPr>
          <p:cNvPr id="6" name="Text 4"/>
          <p:cNvSpPr/>
          <p:nvPr/>
        </p:nvSpPr>
        <p:spPr>
          <a:xfrm>
            <a:off x="841056" y="2687638"/>
            <a:ext cx="5254792" cy="6016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 </a:t>
            </a:r>
            <a:r>
              <a:rPr lang="en-US" sz="1850" b="1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Для тех, кто впервые выходит в публичное поле</a:t>
            </a:r>
            <a:endParaRPr lang="en-US" sz="1850" b="1" dirty="0"/>
          </a:p>
        </p:txBody>
      </p:sp>
      <p:sp>
        <p:nvSpPr>
          <p:cNvPr id="7" name="Text 5"/>
          <p:cNvSpPr/>
          <p:nvPr/>
        </p:nvSpPr>
        <p:spPr>
          <a:xfrm>
            <a:off x="841056" y="3237011"/>
            <a:ext cx="5075309" cy="14004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Формат мягкого входа в медийность — без сцены, без давления, без необходимости быть идеальным спикером. Живой радиоэфир позволяет спокойно и естественно рассказать о себе, своём опыте и своей работе в формате диалога.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095848" y="2508151"/>
            <a:ext cx="5434273" cy="2463403"/>
          </a:xfrm>
          <a:prstGeom prst="rect">
            <a:avLst/>
          </a:prstGeom>
          <a:solidFill>
            <a:schemeClr val="bg1"/>
          </a:solidFill>
          <a:ln/>
        </p:spPr>
      </p:sp>
      <p:sp>
        <p:nvSpPr>
          <p:cNvPr id="9" name="Shape 7"/>
          <p:cNvSpPr/>
          <p:nvPr/>
        </p:nvSpPr>
        <p:spPr>
          <a:xfrm>
            <a:off x="6095848" y="2508151"/>
            <a:ext cx="25399" cy="2463403"/>
          </a:xfrm>
          <a:prstGeom prst="roundRect">
            <a:avLst>
              <a:gd name="adj" fmla="val 106048"/>
            </a:avLst>
          </a:prstGeom>
          <a:solidFill>
            <a:srgbClr val="D8D4D4"/>
          </a:solidFill>
          <a:ln/>
        </p:spPr>
      </p:sp>
      <p:sp>
        <p:nvSpPr>
          <p:cNvPr id="10" name="Text 8"/>
          <p:cNvSpPr/>
          <p:nvPr/>
        </p:nvSpPr>
        <p:spPr>
          <a:xfrm>
            <a:off x="6275330" y="2687638"/>
            <a:ext cx="3672093" cy="307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8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 </a:t>
            </a:r>
            <a:r>
              <a:rPr lang="en-US" sz="18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 </a:t>
            </a:r>
            <a:r>
              <a:rPr lang="en-US" sz="1850" b="1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Для практикующих экспертов</a:t>
            </a:r>
            <a:endParaRPr lang="en-US" sz="1850" b="1" dirty="0"/>
          </a:p>
        </p:txBody>
      </p:sp>
      <p:sp>
        <p:nvSpPr>
          <p:cNvPr id="11" name="Text 9"/>
          <p:cNvSpPr/>
          <p:nvPr/>
        </p:nvSpPr>
        <p:spPr>
          <a:xfrm>
            <a:off x="6297802" y="3193157"/>
            <a:ext cx="5075309" cy="14004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Дополнительная медийная площадка, которая усиливает узнаваемость, доверие и экспертный статус. Эфир помогает расширить присутствие в публичном поле и дать аудитории более глубокое понимание человека и его деятельности.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61574" y="5163443"/>
            <a:ext cx="10868547" cy="956866"/>
          </a:xfrm>
          <a:prstGeom prst="roundRect">
            <a:avLst>
              <a:gd name="adj" fmla="val 2815"/>
            </a:avLst>
          </a:prstGeom>
          <a:noFill/>
          <a:ln>
            <a:solidFill>
              <a:schemeClr val="bg1"/>
            </a:solidFill>
          </a:ln>
        </p:spPr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056" y="5414863"/>
            <a:ext cx="224427" cy="179487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244966" y="5361781"/>
            <a:ext cx="10105673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«Вокруг дизайна» — это не просто интервью и не просто разговор. Это </a:t>
            </a:r>
            <a:r>
              <a:rPr lang="en-US" sz="1400" b="1" dirty="0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формат публичного присутствия эксперта</a:t>
            </a:r>
            <a:r>
              <a:rPr lang="en-US" sz="1400" dirty="0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, где раскрывается не только профессиональная сторона, но и личность.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591AB66-96F5-B278-DA3A-AA2A545D51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9372"/>
            <a:ext cx="12191999" cy="6897372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2798058" y="374998"/>
            <a:ext cx="7795323" cy="5407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00" dirty="0">
                <a:solidFill>
                  <a:schemeClr val="bg1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Кто может стать гостем программы</a:t>
            </a:r>
            <a:endParaRPr lang="en-US" sz="34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893710" y="1229172"/>
            <a:ext cx="11622140" cy="7402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250" dirty="0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Программа «Вокруг дизайна» открыта для экспертов и специалистов из разных профессиональных сфер. </a:t>
            </a:r>
            <a:endParaRPr lang="ru-RU" sz="1250" dirty="0">
              <a:solidFill>
                <a:schemeClr val="bg1"/>
              </a:solidFill>
              <a:latin typeface="Abadi" panose="020B0604020104020204" pitchFamily="34" charset="0"/>
              <a:ea typeface="DM Sans" pitchFamily="34" charset="-122"/>
              <a:cs typeface="DM Sans" pitchFamily="34" charset="-120"/>
            </a:endParaRPr>
          </a:p>
          <a:p>
            <a:pPr marL="0" indent="0" algn="l">
              <a:lnSpc>
                <a:spcPct val="125000"/>
              </a:lnSpc>
              <a:buNone/>
            </a:pPr>
            <a:r>
              <a:rPr lang="en-US" sz="1250" b="1" u="sng" dirty="0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Г</a:t>
            </a:r>
            <a:r>
              <a:rPr lang="ru-RU" sz="1250" b="1" u="sng" dirty="0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лавный</a:t>
            </a:r>
            <a:r>
              <a:rPr lang="en-US" sz="1250" b="1" u="sng" dirty="0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 принцип простой:</a:t>
            </a:r>
            <a:r>
              <a:rPr lang="en-US" sz="1250" u="sng" dirty="0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250" dirty="0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если ваша деятельность связана с человеком, домом, бизнесом или </a:t>
            </a:r>
            <a:r>
              <a:rPr lang="en-US" sz="1250" dirty="0" err="1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средой</a:t>
            </a:r>
            <a:r>
              <a:rPr lang="en-US" sz="1250" dirty="0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 — она может стать основой полноценного эфира.</a:t>
            </a:r>
            <a:endParaRPr lang="en-US" sz="1250" dirty="0">
              <a:solidFill>
                <a:schemeClr val="bg1"/>
              </a:solidFill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1432" y="2301478"/>
            <a:ext cx="411946" cy="41195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422960" y="2301478"/>
            <a:ext cx="2475446" cy="270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chemeClr val="bg1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Строительство и ремонт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1422960" y="2657971"/>
            <a:ext cx="2798296" cy="17272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250" dirty="0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Строительные компании, подрядчики, производители материалов, мебельные производства, специалисты по освещению, камню, кухонным решениям, инженерным системам, фасадам и отделке</a:t>
            </a:r>
            <a:endParaRPr lang="en-US" sz="1250" dirty="0">
              <a:solidFill>
                <a:schemeClr val="bg1"/>
              </a:solidFill>
            </a:endParaRPr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00837" y="2301478"/>
            <a:ext cx="411946" cy="41195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992364" y="2301478"/>
            <a:ext cx="2162915" cy="270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chemeClr val="bg1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Недвижимость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9" name="Text 5"/>
          <p:cNvSpPr/>
          <p:nvPr/>
        </p:nvSpPr>
        <p:spPr>
          <a:xfrm>
            <a:off x="4992364" y="2657971"/>
            <a:ext cx="2798395" cy="9870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250" dirty="0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Риелторы, брокеры, агентства недвижимости, девелоперы, специалисты по инвестициям в недвижимость</a:t>
            </a:r>
            <a:endParaRPr lang="en-US" sz="1250" dirty="0">
              <a:solidFill>
                <a:schemeClr val="bg1"/>
              </a:solidFill>
            </a:endParaRPr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970340" y="2301478"/>
            <a:ext cx="411946" cy="41195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561868" y="2301478"/>
            <a:ext cx="2526046" cy="270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chemeClr val="bg1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Пространство и эстетика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12" name="Text 7"/>
          <p:cNvSpPr/>
          <p:nvPr/>
        </p:nvSpPr>
        <p:spPr>
          <a:xfrm>
            <a:off x="8561868" y="2657971"/>
            <a:ext cx="2798395" cy="12337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250" dirty="0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Ландшафтные дизайнеры, хоумстейджеры, организаторы пространства, декораторы, специалисты по озеленению, интерьерные фотографы</a:t>
            </a:r>
            <a:endParaRPr lang="en-US" sz="1250" dirty="0">
              <a:solidFill>
                <a:schemeClr val="bg1"/>
              </a:solidFill>
            </a:endParaRPr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31432" y="4672608"/>
            <a:ext cx="411946" cy="41195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422960" y="4672608"/>
            <a:ext cx="2798296" cy="5407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chemeClr val="bg1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Бизнес и предпринимательство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15" name="Text 9"/>
          <p:cNvSpPr/>
          <p:nvPr/>
        </p:nvSpPr>
        <p:spPr>
          <a:xfrm>
            <a:off x="1422960" y="5299472"/>
            <a:ext cx="2798296" cy="9870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250" dirty="0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Владельцы бизнеса, руководители компаний, авторы проектов, эксперты, развивающие собственные продукты и бренды</a:t>
            </a:r>
            <a:endParaRPr lang="en-US" sz="1250" dirty="0">
              <a:solidFill>
                <a:schemeClr val="bg1"/>
              </a:solidFill>
            </a:endParaRPr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400837" y="4672608"/>
            <a:ext cx="411946" cy="411956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4992364" y="4672608"/>
            <a:ext cx="2658301" cy="270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chemeClr val="bg1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Человек и качество жизни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18" name="Text 11"/>
          <p:cNvSpPr/>
          <p:nvPr/>
        </p:nvSpPr>
        <p:spPr>
          <a:xfrm>
            <a:off x="4992364" y="5029101"/>
            <a:ext cx="2798395" cy="12337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250" dirty="0">
                <a:solidFill>
                  <a:schemeClr val="bg1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Психологи, врачи, юристы, эксперты по Васту, специалисты по среде, энергии пространства и другим направлениям, влияющим на жизнь человека</a:t>
            </a:r>
            <a:endParaRPr lang="en-US" sz="1250" dirty="0">
              <a:solidFill>
                <a:schemeClr val="bg1"/>
              </a:solidFill>
            </a:endParaRPr>
          </a:p>
        </p:txBody>
      </p:sp>
      <p:sp>
        <p:nvSpPr>
          <p:cNvPr id="25" name="Text 0">
            <a:extLst>
              <a:ext uri="{FF2B5EF4-FFF2-40B4-BE49-F238E27FC236}">
                <a16:creationId xmlns:a16="http://schemas.microsoft.com/office/drawing/2014/main" id="{687989BB-A0BB-FA11-9D99-904ABAFE5F15}"/>
              </a:ext>
            </a:extLst>
          </p:cNvPr>
          <p:cNvSpPr/>
          <p:nvPr/>
        </p:nvSpPr>
        <p:spPr>
          <a:xfrm>
            <a:off x="10593381" y="216127"/>
            <a:ext cx="1339179" cy="304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chemeClr val="bg1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ВОКРУГ ДИЗАЙНА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6019CE8-969B-5C9F-EF10-E53026F9E7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" y="0"/>
            <a:ext cx="12191058" cy="68580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1086120" y="531118"/>
            <a:ext cx="8305691" cy="4859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50" dirty="0">
                <a:solidFill>
                  <a:schemeClr val="bg1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Почему гости выбирают «Вокруг дизайна»</a:t>
            </a:r>
            <a:endParaRPr lang="en-US" sz="3050" dirty="0">
              <a:solidFill>
                <a:schemeClr val="bg1"/>
              </a:solidFill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7071" y="1249164"/>
            <a:ext cx="3281479" cy="258653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10349" y="1416248"/>
            <a:ext cx="2871120" cy="4921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🎙</a:t>
            </a:r>
            <a:r>
              <a:rPr lang="en-US" sz="150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 Живой эфир, а не записанный формат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310349" y="1977926"/>
            <a:ext cx="2871120" cy="16906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Живой диалог в моменте — без монтажа, склеек и возможности переписать сказанное. Аудитория слышит не отредактированную версию, а живого человека в реальном разговоре. Именно это создаёт главный эффект присутствия и доверия.</a:t>
            </a:r>
            <a:endParaRPr lang="en-US" sz="11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45484" y="1249164"/>
            <a:ext cx="3281578" cy="258653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688762" y="1416248"/>
            <a:ext cx="2871220" cy="4921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🔥</a:t>
            </a:r>
            <a:r>
              <a:rPr lang="en-US" sz="150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 Подлинность формирует доверие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4688762" y="1977926"/>
            <a:ext cx="2871220" cy="1479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Эксперт звучит не как «подготовленный образ», а как реальный человек — с интонацией и реакцией, с живым мышлением, с настоящими формулировками в моменте. Доверие возникает не через идеальность, а через подлинность.</a:t>
            </a:r>
            <a:endParaRPr lang="en-US" sz="11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23996" y="1249164"/>
            <a:ext cx="3281578" cy="258653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67275" y="1416248"/>
            <a:ext cx="2871220" cy="4921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🧭</a:t>
            </a:r>
            <a:r>
              <a:rPr lang="en-US" sz="150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 Диалог с ведущей, которая внутри индустрии</a:t>
            </a:r>
            <a:endParaRPr lang="en-US" sz="1500" dirty="0"/>
          </a:p>
        </p:txBody>
      </p:sp>
      <p:sp>
        <p:nvSpPr>
          <p:cNvPr id="11" name="Text 6"/>
          <p:cNvSpPr/>
          <p:nvPr/>
        </p:nvSpPr>
        <p:spPr>
          <a:xfrm>
            <a:off x="8067275" y="1977926"/>
            <a:ext cx="2871220" cy="126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Разговор ведёт Полина Чапланова — практикующий дизайнер интерьера с более чем 20-летним опытом. Диалог идёт не с внешним журналистом, а с человеком, который сам работает в этой сфере и понимает её изнутри.</a:t>
            </a:r>
            <a:endParaRPr lang="en-US" sz="11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7071" y="3951684"/>
            <a:ext cx="3281479" cy="237519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310349" y="4118769"/>
            <a:ext cx="2871120" cy="4921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💬</a:t>
            </a:r>
            <a:r>
              <a:rPr lang="en-US" sz="150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 Формат, где можно говорить о своём бизнесе</a:t>
            </a:r>
            <a:endParaRPr lang="en-US" sz="1500" dirty="0"/>
          </a:p>
        </p:txBody>
      </p:sp>
      <p:sp>
        <p:nvSpPr>
          <p:cNvPr id="14" name="Text 8"/>
          <p:cNvSpPr/>
          <p:nvPr/>
        </p:nvSpPr>
        <p:spPr>
          <a:xfrm>
            <a:off x="1310349" y="4680446"/>
            <a:ext cx="2871120" cy="1479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В эфире можно спокойно рассказывать о компании и услугах, проектах и опыте, продуктах и подходе, профессиональном пути и кейсах. Это живое публичное выступление в формате разговора, где у эксперта есть время раскрыться.</a:t>
            </a:r>
            <a:endParaRPr lang="en-US" sz="11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45484" y="3951684"/>
            <a:ext cx="3281578" cy="2375198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4688762" y="4118769"/>
            <a:ext cx="2871220" cy="4921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📻</a:t>
            </a:r>
            <a:r>
              <a:rPr lang="en-US" sz="150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 Один эфир = полноценное медийное присутствие</a:t>
            </a:r>
            <a:endParaRPr lang="en-US" sz="1500" dirty="0"/>
          </a:p>
        </p:txBody>
      </p:sp>
      <p:sp>
        <p:nvSpPr>
          <p:cNvPr id="17" name="Text 10"/>
          <p:cNvSpPr/>
          <p:nvPr/>
        </p:nvSpPr>
        <p:spPr>
          <a:xfrm>
            <a:off x="4688762" y="4680446"/>
            <a:ext cx="2871220" cy="126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Целый час эфирного времени, чтобы выстроить полноценную историю о себе и своей деятельности. Фактически — это персональный эфир, где эксперт становится главным героем разговора.</a:t>
            </a:r>
            <a:endParaRPr lang="en-US" sz="1150" dirty="0"/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66A0AB64-3550-A8A5-72B2-5DF3895083B1}"/>
              </a:ext>
            </a:extLst>
          </p:cNvPr>
          <p:cNvSpPr/>
          <p:nvPr/>
        </p:nvSpPr>
        <p:spPr>
          <a:xfrm>
            <a:off x="10593381" y="216127"/>
            <a:ext cx="1339179" cy="304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chemeClr val="bg1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ВОКРУГ ДИЗАЙНА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6262" y="531316"/>
            <a:ext cx="5102197" cy="5615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00" dirty="0">
                <a:solidFill>
                  <a:srgbClr val="020202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Что получает гость</a:t>
            </a:r>
            <a:endParaRPr lang="en-US" sz="3500" dirty="0"/>
          </a:p>
        </p:txBody>
      </p:sp>
      <p:sp>
        <p:nvSpPr>
          <p:cNvPr id="3" name="Text 1"/>
          <p:cNvSpPr/>
          <p:nvPr/>
        </p:nvSpPr>
        <p:spPr>
          <a:xfrm>
            <a:off x="916262" y="1402755"/>
            <a:ext cx="10968656" cy="2608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b="1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1 эфир = полноценный медийный пакет</a:t>
            </a:r>
            <a:r>
              <a:rPr lang="en-US" sz="130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, который продолжает работать после выхода программы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916262" y="1837928"/>
            <a:ext cx="3349740" cy="2166938"/>
          </a:xfrm>
          <a:prstGeom prst="roundRect">
            <a:avLst>
              <a:gd name="adj" fmla="val 1185"/>
            </a:avLst>
          </a:prstGeom>
          <a:solidFill>
            <a:srgbClr val="F2EEEE"/>
          </a:solidFill>
          <a:ln/>
        </p:spPr>
      </p:sp>
      <p:sp>
        <p:nvSpPr>
          <p:cNvPr id="5" name="Shape 3"/>
          <p:cNvSpPr/>
          <p:nvPr/>
        </p:nvSpPr>
        <p:spPr>
          <a:xfrm>
            <a:off x="1087410" y="2009080"/>
            <a:ext cx="513444" cy="513457"/>
          </a:xfrm>
          <a:prstGeom prst="roundRect">
            <a:avLst>
              <a:gd name="adj" fmla="val 14839101"/>
            </a:avLst>
          </a:prstGeom>
          <a:solidFill>
            <a:srgbClr val="E04F00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28595" y="2150269"/>
            <a:ext cx="230975" cy="23098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87410" y="2677418"/>
            <a:ext cx="2246256" cy="2807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Участие в программе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1087410" y="3051175"/>
            <a:ext cx="3007444" cy="782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Часовой радиоэфир в центре Москвы в авторской программе «Вокруг дизайна»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420878" y="1837928"/>
            <a:ext cx="3349740" cy="2166938"/>
          </a:xfrm>
          <a:prstGeom prst="roundRect">
            <a:avLst>
              <a:gd name="adj" fmla="val 1185"/>
            </a:avLst>
          </a:prstGeom>
          <a:solidFill>
            <a:srgbClr val="F2EEEE"/>
          </a:solidFill>
          <a:ln/>
        </p:spPr>
      </p:sp>
      <p:sp>
        <p:nvSpPr>
          <p:cNvPr id="10" name="Shape 7"/>
          <p:cNvSpPr/>
          <p:nvPr/>
        </p:nvSpPr>
        <p:spPr>
          <a:xfrm>
            <a:off x="4592027" y="2009080"/>
            <a:ext cx="513444" cy="513457"/>
          </a:xfrm>
          <a:prstGeom prst="roundRect">
            <a:avLst>
              <a:gd name="adj" fmla="val 14839101"/>
            </a:avLst>
          </a:prstGeom>
          <a:solidFill>
            <a:srgbClr val="E04F00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33211" y="2150269"/>
            <a:ext cx="230975" cy="23098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92027" y="2677418"/>
            <a:ext cx="2246256" cy="2807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Видео и аудио</a:t>
            </a:r>
            <a:endParaRPr lang="en-US" sz="1750" dirty="0"/>
          </a:p>
        </p:txBody>
      </p:sp>
      <p:sp>
        <p:nvSpPr>
          <p:cNvPr id="13" name="Text 9"/>
          <p:cNvSpPr/>
          <p:nvPr/>
        </p:nvSpPr>
        <p:spPr>
          <a:xfrm>
            <a:off x="4592027" y="3051175"/>
            <a:ext cx="3007444" cy="782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Видеозапись и аудиозапись эфира — готовые материалы в ваших руках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7925495" y="1837928"/>
            <a:ext cx="3349740" cy="2166938"/>
          </a:xfrm>
          <a:prstGeom prst="roundRect">
            <a:avLst>
              <a:gd name="adj" fmla="val 1185"/>
            </a:avLst>
          </a:prstGeom>
          <a:solidFill>
            <a:srgbClr val="F2EEEE"/>
          </a:solidFill>
          <a:ln/>
        </p:spPr>
      </p:sp>
      <p:sp>
        <p:nvSpPr>
          <p:cNvPr id="15" name="Shape 11"/>
          <p:cNvSpPr/>
          <p:nvPr/>
        </p:nvSpPr>
        <p:spPr>
          <a:xfrm>
            <a:off x="8096643" y="2009080"/>
            <a:ext cx="513444" cy="513457"/>
          </a:xfrm>
          <a:prstGeom prst="roundRect">
            <a:avLst>
              <a:gd name="adj" fmla="val 14839101"/>
            </a:avLst>
          </a:prstGeom>
          <a:solidFill>
            <a:srgbClr val="E04F00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37828" y="2150269"/>
            <a:ext cx="230975" cy="230981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096643" y="2677418"/>
            <a:ext cx="2246256" cy="2807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Афиша и анонс</a:t>
            </a:r>
            <a:endParaRPr lang="en-US" sz="1750" dirty="0"/>
          </a:p>
        </p:txBody>
      </p:sp>
      <p:sp>
        <p:nvSpPr>
          <p:cNvPr id="18" name="Text 13"/>
          <p:cNvSpPr/>
          <p:nvPr/>
        </p:nvSpPr>
        <p:spPr>
          <a:xfrm>
            <a:off x="8096643" y="3051175"/>
            <a:ext cx="3007444" cy="521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Афиша программы с анонсом гостя и сохранённая трансляция в VK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916262" y="4159746"/>
            <a:ext cx="5101998" cy="2166938"/>
          </a:xfrm>
          <a:prstGeom prst="roundRect">
            <a:avLst>
              <a:gd name="adj" fmla="val 1185"/>
            </a:avLst>
          </a:prstGeom>
          <a:solidFill>
            <a:srgbClr val="F2EEEE"/>
          </a:solidFill>
          <a:ln/>
        </p:spPr>
      </p:sp>
      <p:sp>
        <p:nvSpPr>
          <p:cNvPr id="20" name="Shape 15"/>
          <p:cNvSpPr/>
          <p:nvPr/>
        </p:nvSpPr>
        <p:spPr>
          <a:xfrm>
            <a:off x="1087410" y="4330898"/>
            <a:ext cx="513444" cy="513457"/>
          </a:xfrm>
          <a:prstGeom prst="roundRect">
            <a:avLst>
              <a:gd name="adj" fmla="val 14839101"/>
            </a:avLst>
          </a:prstGeom>
          <a:solidFill>
            <a:srgbClr val="E04F00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28595" y="4472087"/>
            <a:ext cx="230975" cy="230981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087410" y="4999236"/>
            <a:ext cx="2278799" cy="2807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Контент для соцсетей</a:t>
            </a:r>
            <a:endParaRPr lang="en-US" sz="1750" dirty="0"/>
          </a:p>
        </p:txBody>
      </p:sp>
      <p:sp>
        <p:nvSpPr>
          <p:cNvPr id="23" name="Text 17"/>
          <p:cNvSpPr/>
          <p:nvPr/>
        </p:nvSpPr>
        <p:spPr>
          <a:xfrm>
            <a:off x="1087410" y="5372993"/>
            <a:ext cx="4759702" cy="782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Готовые материалы для социальных сетей и возможность использовать эфир как экспертный контент</a:t>
            </a:r>
            <a:endParaRPr lang="en-US" sz="1300" dirty="0"/>
          </a:p>
        </p:txBody>
      </p:sp>
      <p:sp>
        <p:nvSpPr>
          <p:cNvPr id="24" name="Shape 18"/>
          <p:cNvSpPr/>
          <p:nvPr/>
        </p:nvSpPr>
        <p:spPr>
          <a:xfrm>
            <a:off x="6173137" y="4159746"/>
            <a:ext cx="5102097" cy="2166938"/>
          </a:xfrm>
          <a:prstGeom prst="roundRect">
            <a:avLst>
              <a:gd name="adj" fmla="val 1185"/>
            </a:avLst>
          </a:prstGeom>
          <a:solidFill>
            <a:srgbClr val="F2EEEE"/>
          </a:solidFill>
          <a:ln/>
        </p:spPr>
      </p:sp>
      <p:sp>
        <p:nvSpPr>
          <p:cNvPr id="25" name="Shape 19"/>
          <p:cNvSpPr/>
          <p:nvPr/>
        </p:nvSpPr>
        <p:spPr>
          <a:xfrm>
            <a:off x="6344285" y="4330898"/>
            <a:ext cx="513444" cy="513457"/>
          </a:xfrm>
          <a:prstGeom prst="roundRect">
            <a:avLst>
              <a:gd name="adj" fmla="val 14839101"/>
            </a:avLst>
          </a:prstGeom>
          <a:solidFill>
            <a:srgbClr val="E04F00"/>
          </a:solidFill>
          <a:ln/>
        </p:spPr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85470" y="4472087"/>
            <a:ext cx="230975" cy="230981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6344285" y="4999236"/>
            <a:ext cx="2246256" cy="2807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Личный бренд</a:t>
            </a:r>
            <a:endParaRPr lang="en-US" sz="1750" dirty="0"/>
          </a:p>
        </p:txBody>
      </p:sp>
      <p:sp>
        <p:nvSpPr>
          <p:cNvPr id="28" name="Text 21"/>
          <p:cNvSpPr/>
          <p:nvPr/>
        </p:nvSpPr>
        <p:spPr>
          <a:xfrm>
            <a:off x="6344285" y="5372993"/>
            <a:ext cx="4759801" cy="782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Дополнительная медийная площадка для развития личного бренда и нового опыта публичного выступления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549870"/>
            <a:ext cx="4578930" cy="496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00" dirty="0">
                <a:solidFill>
                  <a:srgbClr val="020202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Как проходит эфир</a:t>
            </a:r>
            <a:endParaRPr lang="en-US" sz="3100" dirty="0"/>
          </a:p>
        </p:txBody>
      </p:sp>
      <p:sp>
        <p:nvSpPr>
          <p:cNvPr id="3" name="Shape 1"/>
          <p:cNvSpPr/>
          <p:nvPr/>
        </p:nvSpPr>
        <p:spPr>
          <a:xfrm>
            <a:off x="661574" y="1287959"/>
            <a:ext cx="604822" cy="907256"/>
          </a:xfrm>
          <a:prstGeom prst="roundRect">
            <a:avLst>
              <a:gd name="adj" fmla="val 360022"/>
            </a:avLst>
          </a:prstGeom>
          <a:solidFill>
            <a:srgbClr val="F2EEEE"/>
          </a:solidFill>
          <a:ln/>
        </p:spPr>
      </p:sp>
      <p:sp>
        <p:nvSpPr>
          <p:cNvPr id="4" name="Text 2"/>
          <p:cNvSpPr/>
          <p:nvPr/>
        </p:nvSpPr>
        <p:spPr>
          <a:xfrm>
            <a:off x="850581" y="1599803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1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1387341" y="1439168"/>
            <a:ext cx="198462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Выбор темы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1387341" y="1759744"/>
            <a:ext cx="1014278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Гость предлагает тему, с которой хочет выступить и раскрыть свою экспертизу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661574" y="2316163"/>
            <a:ext cx="604822" cy="907256"/>
          </a:xfrm>
          <a:prstGeom prst="roundRect">
            <a:avLst>
              <a:gd name="adj" fmla="val 360022"/>
            </a:avLst>
          </a:prstGeom>
          <a:solidFill>
            <a:srgbClr val="F2EEEE"/>
          </a:solidFill>
          <a:ln/>
        </p:spPr>
      </p:sp>
      <p:sp>
        <p:nvSpPr>
          <p:cNvPr id="8" name="Text 6"/>
          <p:cNvSpPr/>
          <p:nvPr/>
        </p:nvSpPr>
        <p:spPr>
          <a:xfrm>
            <a:off x="850581" y="2628007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2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1387341" y="2467372"/>
            <a:ext cx="2083542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Подготовка структуры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387341" y="2787948"/>
            <a:ext cx="1014278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Формируется логика разговора и ключевые смысловые блоки будущего эфира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661574" y="3344366"/>
            <a:ext cx="604822" cy="907256"/>
          </a:xfrm>
          <a:prstGeom prst="roundRect">
            <a:avLst>
              <a:gd name="adj" fmla="val 360022"/>
            </a:avLst>
          </a:prstGeom>
          <a:solidFill>
            <a:srgbClr val="F2EEEE"/>
          </a:solidFill>
          <a:ln/>
        </p:spPr>
      </p:sp>
      <p:sp>
        <p:nvSpPr>
          <p:cNvPr id="12" name="Text 10"/>
          <p:cNvSpPr/>
          <p:nvPr/>
        </p:nvSpPr>
        <p:spPr>
          <a:xfrm>
            <a:off x="850581" y="3656211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3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1387341" y="3495576"/>
            <a:ext cx="198462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Прямой эфир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1387341" y="3816152"/>
            <a:ext cx="1014278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Живой разговор в студии длительностью около 1 часа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61574" y="4372570"/>
            <a:ext cx="604822" cy="907256"/>
          </a:xfrm>
          <a:prstGeom prst="roundRect">
            <a:avLst>
              <a:gd name="adj" fmla="val 360022"/>
            </a:avLst>
          </a:prstGeom>
          <a:solidFill>
            <a:srgbClr val="F2EEEE"/>
          </a:solidFill>
          <a:ln/>
        </p:spPr>
      </p:sp>
      <p:sp>
        <p:nvSpPr>
          <p:cNvPr id="16" name="Text 14"/>
          <p:cNvSpPr/>
          <p:nvPr/>
        </p:nvSpPr>
        <p:spPr>
          <a:xfrm>
            <a:off x="850581" y="4684415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4</a:t>
            </a:r>
            <a:endParaRPr lang="en-US" sz="1750" dirty="0"/>
          </a:p>
        </p:txBody>
      </p:sp>
      <p:sp>
        <p:nvSpPr>
          <p:cNvPr id="17" name="Text 15"/>
          <p:cNvSpPr/>
          <p:nvPr/>
        </p:nvSpPr>
        <p:spPr>
          <a:xfrm>
            <a:off x="1387341" y="4523780"/>
            <a:ext cx="198462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Сохранение записи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1387341" y="4844355"/>
            <a:ext cx="1014278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После эфира остаются аудио- и видеоматериалы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61574" y="5400774"/>
            <a:ext cx="604822" cy="907256"/>
          </a:xfrm>
          <a:prstGeom prst="roundRect">
            <a:avLst>
              <a:gd name="adj" fmla="val 360022"/>
            </a:avLst>
          </a:prstGeom>
          <a:solidFill>
            <a:srgbClr val="F2EEEE"/>
          </a:solidFill>
          <a:ln/>
        </p:spPr>
      </p:sp>
      <p:sp>
        <p:nvSpPr>
          <p:cNvPr id="20" name="Text 18"/>
          <p:cNvSpPr/>
          <p:nvPr/>
        </p:nvSpPr>
        <p:spPr>
          <a:xfrm>
            <a:off x="850581" y="5712619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5</a:t>
            </a:r>
            <a:endParaRPr lang="en-US" sz="1750" dirty="0"/>
          </a:p>
        </p:txBody>
      </p:sp>
      <p:sp>
        <p:nvSpPr>
          <p:cNvPr id="21" name="Text 19"/>
          <p:cNvSpPr/>
          <p:nvPr/>
        </p:nvSpPr>
        <p:spPr>
          <a:xfrm>
            <a:off x="1387341" y="5551984"/>
            <a:ext cx="2327812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Использование контента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1387341" y="5872559"/>
            <a:ext cx="1014278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Гость может использовать запись для социальных сетей, Reels, публикаций, подкастов и продвижения личного бренда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632123"/>
            <a:ext cx="6542718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dirty="0">
                <a:solidFill>
                  <a:srgbClr val="020202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Что остаётся после эфира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661574" y="1630363"/>
            <a:ext cx="1147813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Эфир длится всего один час, но его ценность и эффект сохраняются значительно дольше</a:t>
            </a:r>
            <a:endParaRPr lang="en-US" sz="14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574" y="2145407"/>
            <a:ext cx="558786" cy="558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456594" y="2145407"/>
            <a:ext cx="1744917" cy="6328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📹</a:t>
            </a:r>
            <a:r>
              <a:rPr lang="en-US" sz="19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 Видео и аудио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1456594" y="2891631"/>
            <a:ext cx="1744917" cy="21169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Видеозапись и аудиозапись эфира — полноценный медийный архив вашего выступления</a:t>
            </a:r>
            <a:endParaRPr lang="en-US" sz="14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7744" y="2145407"/>
            <a:ext cx="558786" cy="5588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232764" y="2145407"/>
            <a:ext cx="1744917" cy="6328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📢</a:t>
            </a:r>
            <a:r>
              <a:rPr lang="en-US" sz="19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 Трансляция в VK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4232764" y="2891631"/>
            <a:ext cx="1744917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Сохранённая трансляция в VK и фото из радиостудии для публикаций</a:t>
            </a:r>
            <a:endParaRPr lang="en-US" sz="14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3915" y="2145407"/>
            <a:ext cx="558786" cy="55880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008935" y="2145407"/>
            <a:ext cx="1744917" cy="9428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🎬</a:t>
            </a:r>
            <a:r>
              <a:rPr lang="en-US" sz="19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 Reels и короткие видео</a:t>
            </a:r>
            <a:endParaRPr lang="en-US" sz="1950" dirty="0"/>
          </a:p>
        </p:txBody>
      </p:sp>
      <p:sp>
        <p:nvSpPr>
          <p:cNvPr id="12" name="Text 7"/>
          <p:cNvSpPr/>
          <p:nvPr/>
        </p:nvSpPr>
        <p:spPr>
          <a:xfrm>
            <a:off x="7008935" y="3201690"/>
            <a:ext cx="1744917" cy="21169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Цитаты, экспертные фрагменты и материалы для Reels — готовый контент для продвижения</a:t>
            </a:r>
            <a:endParaRPr lang="en-US" sz="14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90085" y="2145407"/>
            <a:ext cx="558786" cy="55880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9785105" y="2145407"/>
            <a:ext cx="1745016" cy="9428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📱</a:t>
            </a:r>
            <a:r>
              <a:rPr lang="en-US" sz="19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 Контент на месяцы вперёд</a:t>
            </a:r>
            <a:endParaRPr lang="en-US" sz="1950" dirty="0"/>
          </a:p>
        </p:txBody>
      </p:sp>
      <p:sp>
        <p:nvSpPr>
          <p:cNvPr id="15" name="Text 9"/>
          <p:cNvSpPr/>
          <p:nvPr/>
        </p:nvSpPr>
        <p:spPr>
          <a:xfrm>
            <a:off x="9785105" y="3201690"/>
            <a:ext cx="1745016" cy="3024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Большинство гостей используют материалы эфира в течение нескольких месяцев для продвижения и экспертного позиционирования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628749"/>
            <a:ext cx="7788576" cy="465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dirty="0">
                <a:solidFill>
                  <a:srgbClr val="020202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Проект в цифрах и масштабе платформы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1332574" y="1377355"/>
            <a:ext cx="4025799" cy="467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6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1.5+</a:t>
            </a:r>
            <a:endParaRPr lang="en-US" sz="3650" dirty="0"/>
          </a:p>
        </p:txBody>
      </p:sp>
      <p:sp>
        <p:nvSpPr>
          <p:cNvPr id="4" name="Text 2"/>
          <p:cNvSpPr/>
          <p:nvPr/>
        </p:nvSpPr>
        <p:spPr>
          <a:xfrm>
            <a:off x="2415122" y="1995686"/>
            <a:ext cx="186060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Лет в эфире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661574" y="2291854"/>
            <a:ext cx="5367799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7000"/>
              </a:lnSpc>
              <a:buNone/>
            </a:pPr>
            <a:r>
              <a:rPr lang="en-US" sz="110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Стабильное еженедельное вещание каждый четверг в 12:00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833223" y="1377355"/>
            <a:ext cx="4025899" cy="467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6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65+</a:t>
            </a:r>
            <a:endParaRPr lang="en-US" sz="3650" dirty="0"/>
          </a:p>
        </p:txBody>
      </p:sp>
      <p:sp>
        <p:nvSpPr>
          <p:cNvPr id="7" name="Text 5"/>
          <p:cNvSpPr/>
          <p:nvPr/>
        </p:nvSpPr>
        <p:spPr>
          <a:xfrm>
            <a:off x="7894539" y="1995686"/>
            <a:ext cx="1903166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Выпусков программы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6162223" y="2291854"/>
            <a:ext cx="5367898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7000"/>
              </a:lnSpc>
              <a:buNone/>
            </a:pPr>
            <a:r>
              <a:rPr lang="en-US" sz="110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Более 30 из них — с приглашёнными гостями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332574" y="2773759"/>
            <a:ext cx="4025799" cy="467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6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85K+</a:t>
            </a:r>
            <a:endParaRPr lang="en-US" sz="3650" dirty="0"/>
          </a:p>
        </p:txBody>
      </p:sp>
      <p:sp>
        <p:nvSpPr>
          <p:cNvPr id="10" name="Text 8"/>
          <p:cNvSpPr/>
          <p:nvPr/>
        </p:nvSpPr>
        <p:spPr>
          <a:xfrm>
            <a:off x="2415122" y="3392091"/>
            <a:ext cx="186060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Общий охват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661574" y="3688259"/>
            <a:ext cx="5367799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7000"/>
              </a:lnSpc>
              <a:buNone/>
            </a:pPr>
            <a:r>
              <a:rPr lang="en-US" sz="110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16 000+ уникальных просмотров, 5 500+ постоянная аудитория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833223" y="2773759"/>
            <a:ext cx="4025899" cy="467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6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122</a:t>
            </a:r>
            <a:endParaRPr lang="en-US" sz="3650" dirty="0"/>
          </a:p>
        </p:txBody>
      </p:sp>
      <p:sp>
        <p:nvSpPr>
          <p:cNvPr id="13" name="Text 11"/>
          <p:cNvSpPr/>
          <p:nvPr/>
        </p:nvSpPr>
        <p:spPr>
          <a:xfrm>
            <a:off x="7915871" y="3392091"/>
            <a:ext cx="186060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Страны мира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6162223" y="3688259"/>
            <a:ext cx="5367898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7000"/>
              </a:lnSpc>
              <a:buNone/>
            </a:pPr>
            <a:r>
              <a:rPr lang="en-US" sz="110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Онлайн-радио без географических границ, 70+ городов России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61574" y="4112518"/>
            <a:ext cx="2694515" cy="2388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🌍</a:t>
            </a:r>
            <a:r>
              <a:rPr lang="en-US" sz="1450" dirty="0">
                <a:solidFill>
                  <a:srgbClr val="020202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 Платформа вещания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661574" y="4457601"/>
            <a:ext cx="5261339" cy="14847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Программа выходит на базе международного женского lifestyle-радио </a:t>
            </a:r>
            <a:r>
              <a:rPr lang="en-US" sz="1100" b="1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Smooth Lifestyle</a:t>
            </a:r>
            <a:r>
              <a:rPr lang="en-US" sz="110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 — существует с 2016 года и выросло в полноценную медиа-экосистему: радио, ТВ, журнал, онлайн-платформа и события.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✔</a:t>
            </a:r>
            <a:r>
              <a:rPr lang="en-US" sz="110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 Онлайн-эфиры через интернет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✔</a:t>
            </a:r>
            <a:r>
              <a:rPr lang="en-US" sz="110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 Видео + аудио формат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✔</a:t>
            </a:r>
            <a:r>
              <a:rPr lang="en-US" sz="110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 Доступ с телефона, компьютера и планшета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✔</a:t>
            </a:r>
            <a:r>
              <a:rPr lang="en-US" sz="110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 Эфиры доступны для просмотра после выхода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173038" y="4006255"/>
            <a:ext cx="5465527" cy="2222996"/>
          </a:xfrm>
          <a:prstGeom prst="roundRect">
            <a:avLst>
              <a:gd name="adj" fmla="val 957"/>
            </a:avLst>
          </a:prstGeom>
          <a:solidFill>
            <a:srgbClr val="E04F00"/>
          </a:solidFill>
          <a:ln/>
        </p:spPr>
      </p:sp>
      <p:sp>
        <p:nvSpPr>
          <p:cNvPr id="18" name="Text 16"/>
          <p:cNvSpPr/>
          <p:nvPr/>
        </p:nvSpPr>
        <p:spPr>
          <a:xfrm>
            <a:off x="6314719" y="4112518"/>
            <a:ext cx="2470187" cy="2388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👥</a:t>
            </a:r>
            <a:r>
              <a:rPr lang="en-US" sz="1450" dirty="0">
                <a:solidFill>
                  <a:srgbClr val="020202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 Аудитория радио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314719" y="4457601"/>
            <a:ext cx="5182165" cy="1676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Ядро аудитории: </a:t>
            </a:r>
            <a:r>
              <a:rPr lang="en-US" sz="1100" b="1" dirty="0">
                <a:solidFill>
                  <a:srgbClr val="000000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Москва и Санкт-Петербург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👩 Женщины — 70%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👨 Мужчины — 30%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Возраст: 21–45 лет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Средний возраст: </a:t>
            </a:r>
            <a:r>
              <a:rPr lang="en-US" sz="1100" b="1" dirty="0">
                <a:solidFill>
                  <a:srgbClr val="000000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38 лет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Это платёжеспособная, вовлечённая аудитория, ориентированная на развитие, карьеру и качество жизни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693440"/>
            <a:ext cx="4082749" cy="434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00" dirty="0">
                <a:solidFill>
                  <a:srgbClr val="020202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Полина Чапланова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661574" y="1312863"/>
            <a:ext cx="2440819" cy="223341"/>
          </a:xfrm>
          <a:prstGeom prst="roundRect">
            <a:avLst>
              <a:gd name="adj" fmla="val 7109"/>
            </a:avLst>
          </a:prstGeom>
          <a:solidFill>
            <a:srgbClr val="FFDECC"/>
          </a:solidFill>
          <a:ln/>
        </p:spPr>
      </p:sp>
      <p:sp>
        <p:nvSpPr>
          <p:cNvPr id="4" name="Text 2"/>
          <p:cNvSpPr/>
          <p:nvPr/>
        </p:nvSpPr>
        <p:spPr>
          <a:xfrm>
            <a:off x="740947" y="1352550"/>
            <a:ext cx="2891658" cy="1439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80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ВЕДУЩАЯ ПРОГРАММЫ «ВОКРУГ ДИЗАЙНА»</a:t>
            </a:r>
            <a:endParaRPr lang="en-US" sz="800" dirty="0"/>
          </a:p>
        </p:txBody>
      </p:sp>
      <p:sp>
        <p:nvSpPr>
          <p:cNvPr id="5" name="Shape 3"/>
          <p:cNvSpPr/>
          <p:nvPr/>
        </p:nvSpPr>
        <p:spPr>
          <a:xfrm>
            <a:off x="661574" y="1744563"/>
            <a:ext cx="297649" cy="297656"/>
          </a:xfrm>
          <a:prstGeom prst="roundRect">
            <a:avLst>
              <a:gd name="adj" fmla="val 6668"/>
            </a:avLst>
          </a:prstGeom>
          <a:solidFill>
            <a:srgbClr val="F2EEEE"/>
          </a:solidFill>
          <a:ln/>
        </p:spPr>
      </p:sp>
      <p:sp>
        <p:nvSpPr>
          <p:cNvPr id="6" name="Text 4"/>
          <p:cNvSpPr/>
          <p:nvPr/>
        </p:nvSpPr>
        <p:spPr>
          <a:xfrm>
            <a:off x="1051792" y="1790005"/>
            <a:ext cx="1736582" cy="216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Дизайнер интерьера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1051792" y="2099568"/>
            <a:ext cx="4882730" cy="539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Более 20 лет создаю и реализую жилые и общественные интерьеры в России и за рубежом: Италия, Испания, Великобритания, Франция, страны Ближнего Востока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61574" y="2824758"/>
            <a:ext cx="297649" cy="297656"/>
          </a:xfrm>
          <a:prstGeom prst="roundRect">
            <a:avLst>
              <a:gd name="adj" fmla="val 6668"/>
            </a:avLst>
          </a:prstGeom>
          <a:solidFill>
            <a:srgbClr val="F2EEEE"/>
          </a:solidFill>
          <a:ln/>
        </p:spPr>
      </p:sp>
      <p:sp>
        <p:nvSpPr>
          <p:cNvPr id="9" name="Text 7"/>
          <p:cNvSpPr/>
          <p:nvPr/>
        </p:nvSpPr>
        <p:spPr>
          <a:xfrm>
            <a:off x="1051792" y="2870200"/>
            <a:ext cx="4059037" cy="216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Основатель студии POLINA CHAPLANOVA DESIGN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1051792" y="3179763"/>
            <a:ext cx="4882730" cy="359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Реализовала проект салона красоты, получившего награду </a:t>
            </a:r>
            <a:r>
              <a:rPr lang="en-US" sz="1000" b="1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«Лучший салон красоты РФ класса LUX»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661574" y="3724970"/>
            <a:ext cx="297649" cy="297656"/>
          </a:xfrm>
          <a:prstGeom prst="roundRect">
            <a:avLst>
              <a:gd name="adj" fmla="val 6668"/>
            </a:avLst>
          </a:prstGeom>
          <a:solidFill>
            <a:srgbClr val="F2EEEE"/>
          </a:solidFill>
          <a:ln/>
        </p:spPr>
      </p:sp>
      <p:sp>
        <p:nvSpPr>
          <p:cNvPr id="12" name="Text 10"/>
          <p:cNvSpPr/>
          <p:nvPr/>
        </p:nvSpPr>
        <p:spPr>
          <a:xfrm>
            <a:off x="1051792" y="3770412"/>
            <a:ext cx="3253401" cy="216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Член Союза дизайнеров и архитекторов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1051792" y="4079974"/>
            <a:ext cx="4882730" cy="179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Наставник первого закрытого бизнес-клуба для дизайнеров «ГРАНИ»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61574" y="4445198"/>
            <a:ext cx="297649" cy="297656"/>
          </a:xfrm>
          <a:prstGeom prst="roundRect">
            <a:avLst>
              <a:gd name="adj" fmla="val 6668"/>
            </a:avLst>
          </a:prstGeom>
          <a:solidFill>
            <a:srgbClr val="F2EEEE"/>
          </a:solidFill>
          <a:ln/>
        </p:spPr>
      </p:sp>
      <p:sp>
        <p:nvSpPr>
          <p:cNvPr id="15" name="Text 13"/>
          <p:cNvSpPr/>
          <p:nvPr/>
        </p:nvSpPr>
        <p:spPr>
          <a:xfrm>
            <a:off x="1051792" y="4490641"/>
            <a:ext cx="1984722" cy="216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Преподаватель и спикер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1051792" y="4800203"/>
            <a:ext cx="4882730" cy="359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Преподаватель и наставник в нескольких школах дизайна интерьера, спикер образовательных программ и профессиональных конференций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61574" y="5345410"/>
            <a:ext cx="297649" cy="297656"/>
          </a:xfrm>
          <a:prstGeom prst="roundRect">
            <a:avLst>
              <a:gd name="adj" fmla="val 6668"/>
            </a:avLst>
          </a:prstGeom>
          <a:solidFill>
            <a:srgbClr val="F2EEEE"/>
          </a:solidFill>
          <a:ln/>
        </p:spPr>
      </p:sp>
      <p:sp>
        <p:nvSpPr>
          <p:cNvPr id="18" name="Text 16"/>
          <p:cNvSpPr/>
          <p:nvPr/>
        </p:nvSpPr>
        <p:spPr>
          <a:xfrm>
            <a:off x="1051792" y="5390852"/>
            <a:ext cx="2408773" cy="216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83838"/>
                </a:solidFill>
                <a:latin typeface="Abadi" panose="020F0502020204030204" pitchFamily="34" charset="0"/>
                <a:ea typeface="PT Serif" pitchFamily="34" charset="-122"/>
                <a:cs typeface="PT Serif" pitchFamily="34" charset="-120"/>
              </a:rPr>
              <a:t>Эксперт радио и телевидения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1051792" y="5700415"/>
            <a:ext cx="4882730" cy="359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Включая участие в программе «Доброе утро» на Первом канале. Участник крупных отраслевых выставок в Москве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461956" y="1827907"/>
            <a:ext cx="5074515" cy="539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383838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«Я веду этот эфир не как журналист со стороны, а как человек, который сам 20 лет работает в этой профессии. Поэтому разговор получается настоящим — предметным, глубоким и живым.»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6263523" y="2555379"/>
            <a:ext cx="5272948" cy="772716"/>
          </a:xfrm>
          <a:prstGeom prst="roundRect">
            <a:avLst>
              <a:gd name="adj" fmla="val 2568"/>
            </a:avLst>
          </a:prstGeom>
          <a:solidFill>
            <a:srgbClr val="B6FCB8"/>
          </a:solidFill>
          <a:ln/>
        </p:spPr>
      </p:sp>
      <p:pic>
        <p:nvPicPr>
          <p:cNvPr id="2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5778" y="2738239"/>
            <a:ext cx="165294" cy="132259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6693328" y="2671763"/>
            <a:ext cx="4710888" cy="539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badi" panose="020B0604020104020204" pitchFamily="34" charset="0"/>
                <a:ea typeface="DM Sans" pitchFamily="34" charset="-122"/>
                <a:cs typeface="DM Sans" pitchFamily="34" charset="-120"/>
              </a:rPr>
              <a:t>Радиоведущая авторской программы «Вокруг дизайна» на международном радио Smooth Lifestyle — живой эфир каждый четверг в 12:00 из центра Москвы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1306</Words>
  <Application>Microsoft Office PowerPoint</Application>
  <PresentationFormat>Широкоэкранный</PresentationFormat>
  <Paragraphs>150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Abadi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Полина Чапланова</dc:creator>
  <cp:lastModifiedBy>Полина Чапланова</cp:lastModifiedBy>
  <cp:revision>3</cp:revision>
  <dcterms:created xsi:type="dcterms:W3CDTF">2026-06-10T09:57:08Z</dcterms:created>
  <dcterms:modified xsi:type="dcterms:W3CDTF">2026-06-10T10:29:19Z</dcterms:modified>
</cp:coreProperties>
</file>