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77" r:id="rId2"/>
    <p:sldId id="276" r:id="rId3"/>
    <p:sldId id="257" r:id="rId4"/>
    <p:sldId id="258" r:id="rId5"/>
    <p:sldId id="259" r:id="rId6"/>
    <p:sldId id="260" r:id="rId7"/>
    <p:sldId id="261" r:id="rId8"/>
    <p:sldId id="278" r:id="rId9"/>
    <p:sldId id="262" r:id="rId10"/>
    <p:sldId id="263" r:id="rId11"/>
    <p:sldId id="264" r:id="rId12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00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A243-9AD5-6399-AD03-D2F3E07D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64A9B-ED48-B025-A30F-EA93A8D8C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B1B61-EE8B-801A-5457-005A177DF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F2D583-DEE5-21CB-9069-CAF9284FAC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69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730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9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10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11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11.jp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jpg"/><Relationship Id="rId14" Type="http://schemas.openxmlformats.org/officeDocument/2006/relationships/hyperlink" Target="https://vk.com/video-164011352_456244779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3.png"/><Relationship Id="rId18" Type="http://schemas.openxmlformats.org/officeDocument/2006/relationships/hyperlink" Target="https://vk.com/video-164011352_456244745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12" Type="http://schemas.openxmlformats.org/officeDocument/2006/relationships/image" Target="../media/image22.jpg"/><Relationship Id="rId17" Type="http://schemas.openxmlformats.org/officeDocument/2006/relationships/hyperlink" Target="https://vk.com/video-164011352_456244743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1.png"/><Relationship Id="rId5" Type="http://schemas.openxmlformats.org/officeDocument/2006/relationships/image" Target="../media/image19.png"/><Relationship Id="rId15" Type="http://schemas.openxmlformats.org/officeDocument/2006/relationships/image" Target="../media/image25.png"/><Relationship Id="rId10" Type="http://schemas.openxmlformats.org/officeDocument/2006/relationships/image" Target="../media/image5.png"/><Relationship Id="rId19" Type="http://schemas.openxmlformats.org/officeDocument/2006/relationships/hyperlink" Target="https://vk.com/video-164011352_456244772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4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4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svg"/><Relationship Id="rId11" Type="http://schemas.openxmlformats.org/officeDocument/2006/relationships/image" Target="../media/image2.png"/><Relationship Id="rId5" Type="http://schemas.openxmlformats.org/officeDocument/2006/relationships/image" Target="../media/image29.png"/><Relationship Id="rId15" Type="http://schemas.openxmlformats.org/officeDocument/2006/relationships/image" Target="../media/image35.jp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38.e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0.png"/><Relationship Id="rId7" Type="http://schemas.openxmlformats.org/officeDocument/2006/relationships/image" Target="../media/image3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11" Type="http://schemas.openxmlformats.org/officeDocument/2006/relationships/image" Target="../media/image44.emf"/><Relationship Id="rId5" Type="http://schemas.openxmlformats.org/officeDocument/2006/relationships/image" Target="../media/image42.png"/><Relationship Id="rId10" Type="http://schemas.openxmlformats.org/officeDocument/2006/relationships/image" Target="../media/image43.jpg"/><Relationship Id="rId4" Type="http://schemas.openxmlformats.org/officeDocument/2006/relationships/image" Target="../media/image41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38093" y="2680194"/>
            <a:ext cx="6407937" cy="1719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ru-RU" sz="3600" dirty="0">
                <a:solidFill>
                  <a:srgbClr val="2C3F42"/>
                </a:solidFill>
                <a:latin typeface="Arial" panose="020B0604020202020204" pitchFamily="34" charset="0"/>
                <a:ea typeface="Bitter Medium" pitchFamily="34" charset="-122"/>
                <a:cs typeface="Arial" panose="020B0604020202020204" pitchFamily="34" charset="0"/>
              </a:rPr>
              <a:t>ПРИГЛАШЕНИЕ ПАРТНЕРА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ru-RU" sz="3600" dirty="0">
                <a:solidFill>
                  <a:srgbClr val="2C3F42"/>
                </a:solidFill>
                <a:latin typeface="Arial" panose="020B0604020202020204" pitchFamily="34" charset="0"/>
                <a:ea typeface="Bitter Medium" pitchFamily="34" charset="-122"/>
                <a:cs typeface="Arial" panose="020B0604020202020204" pitchFamily="34" charset="0"/>
              </a:rPr>
              <a:t>НА ВЫСТАВКУ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ru-RU" sz="3600" dirty="0">
                <a:solidFill>
                  <a:srgbClr val="2C3F42"/>
                </a:solidFill>
                <a:latin typeface="Arial" panose="020B0604020202020204" pitchFamily="34" charset="0"/>
                <a:ea typeface="Bitter Medium" pitchFamily="34" charset="-122"/>
                <a:cs typeface="Arial" panose="020B0604020202020204" pitchFamily="34" charset="0"/>
              </a:rPr>
              <a:t>«РУССКИЙ ДОМ»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9027959" y="5569283"/>
            <a:ext cx="3028207" cy="920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ru-RU" sz="1750" dirty="0">
                <a:solidFill>
                  <a:srgbClr val="2B2E3C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КАПСУЛЬНАЯ КОЛЕКЦИЯ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ru-RU" sz="1750" dirty="0">
                <a:solidFill>
                  <a:srgbClr val="2B2E3C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2026</a:t>
            </a:r>
            <a:endParaRPr lang="en-US" sz="1750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5F4863B-1539-4C57-B0FB-4B938053D8C9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1985023-6060-8FE7-A588-19AB204C49F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844CD206-A05C-CA8A-B749-450FB426C1F3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9E08579E-0CA7-DE92-180C-CC86E5B477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7D67E2A4-195C-4BE0-B9FF-26FD4B31DBE4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FCC68B6E-2304-810A-5900-B1E7233E89EB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062013A5-AD68-5788-CE28-094B9A186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1470ECC5-35DB-7238-229D-6BCD0C3553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2ED5800A-4150-0754-6E63-C6E774178B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1DC160E-07F0-66A6-5902-E64E1B794A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968" y="352425"/>
            <a:ext cx="4226566" cy="19932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F86F3D5-C685-2716-7513-7573EA9B72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168" y="2892592"/>
            <a:ext cx="6698467" cy="29251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1936B-9BCC-2D1C-C1B2-B2490AB20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48BCEAC-7366-5C95-C017-EF3C4B5B17F2}"/>
              </a:ext>
            </a:extLst>
          </p:cNvPr>
          <p:cNvSpPr/>
          <p:nvPr/>
        </p:nvSpPr>
        <p:spPr>
          <a:xfrm>
            <a:off x="793790" y="104882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6E0EE11-F78B-48D6-3ECB-3D82A7037E14}"/>
              </a:ext>
            </a:extLst>
          </p:cNvPr>
          <p:cNvSpPr/>
          <p:nvPr/>
        </p:nvSpPr>
        <p:spPr>
          <a:xfrm>
            <a:off x="630414" y="1109602"/>
            <a:ext cx="5868268" cy="377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55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Основатель дизайн студии «POLINA CHAPLANOVA DESIGN»</a:t>
            </a: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424526F-8655-369B-1932-54527B4154E6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7EDD63D-A431-CD31-1B9E-DC44C5C8C2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6548C24-2336-2982-91A9-645A11778149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81990C27-9E41-6190-62DC-CACA4B71E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BB5B700B-E4D4-FFA7-BBBE-7B6D09539AF9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014DAA0-F89E-A09F-5F56-3B41FEB77DF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6C560CAD-E3CC-399B-1D9B-7802C54463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FA9FF387-42E7-C214-5EA1-5F2E8B693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7AC361E8-DCBC-448C-C3DB-0EEA5DA44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1" name="Text 1">
            <a:extLst>
              <a:ext uri="{FF2B5EF4-FFF2-40B4-BE49-F238E27FC236}">
                <a16:creationId xmlns:a16="http://schemas.microsoft.com/office/drawing/2014/main" id="{A00CE627-73D3-DE1E-E78C-15DA7316E36C}"/>
              </a:ext>
            </a:extLst>
          </p:cNvPr>
          <p:cNvSpPr/>
          <p:nvPr/>
        </p:nvSpPr>
        <p:spPr>
          <a:xfrm>
            <a:off x="537377" y="1673561"/>
            <a:ext cx="8119098" cy="4981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лет опыта работы и реализации в сегменте ПРЕМИУМ класса.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Член Союза Дизайнеров и Архитекторов.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Наставник в  бизнес-клубе для дизайнеров ГРАНИ.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Вхожу в золотую сотню самых развивающихся дизайнеров России.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-Спикер и преподаватель  образовательных программ.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-Эксперт на 1 канале в программе Доброе утро</a:t>
            </a:r>
          </a:p>
          <a:p>
            <a:pPr marL="685800" indent="-685800">
              <a:buFontTx/>
              <a:buChar char="-"/>
            </a:pP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Радиоведущая своей авторской передачи</a:t>
            </a:r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Вокруг дизайна</a:t>
            </a:r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Дизайнер капсульной коллекции на выставке «РУССКИЙ ДОМ» 2025</a:t>
            </a: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FB98086C-CED0-F47E-C704-142EF5341162}"/>
              </a:ext>
            </a:extLst>
          </p:cNvPr>
          <p:cNvSpPr/>
          <p:nvPr/>
        </p:nvSpPr>
        <p:spPr>
          <a:xfrm>
            <a:off x="543440" y="113308"/>
            <a:ext cx="12984091" cy="809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ru-RU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ПОЛИНА</a:t>
            </a:r>
            <a:r>
              <a:rPr lang="ru-RU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ЧАПЛАНОВА </a:t>
            </a:r>
          </a:p>
          <a:p>
            <a:pPr algn="ctr">
              <a:lnSpc>
                <a:spcPts val="2500"/>
              </a:lnSpc>
            </a:pPr>
            <a:r>
              <a:rPr lang="ru-RU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ДИЗАЙНЕР КАПСУЛЬНОЙ КОЛЕКЦИИ НА ВЫСТАВКЕ РУССКИЙ ДОМ 2025,2026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53503290-6087-8B13-D0B7-50B77AF0E048}"/>
              </a:ext>
            </a:extLst>
          </p:cNvPr>
          <p:cNvSpPr/>
          <p:nvPr/>
        </p:nvSpPr>
        <p:spPr>
          <a:xfrm>
            <a:off x="537377" y="6264139"/>
            <a:ext cx="8119098" cy="1154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испытывать.​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9D4006-4185-096A-F0B2-12E7CDCB6D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6872" y="851156"/>
            <a:ext cx="2612916" cy="46451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684C40-F695-8114-B810-76F7DA2092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400" y="2095630"/>
            <a:ext cx="3342208" cy="4168105"/>
          </a:xfrm>
          <a:prstGeom prst="rect">
            <a:avLst/>
          </a:prstGeom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9A56BEEE-09E7-D4FB-EEEE-BF2384DF7B81}"/>
              </a:ext>
            </a:extLst>
          </p:cNvPr>
          <p:cNvSpPr/>
          <p:nvPr/>
        </p:nvSpPr>
        <p:spPr>
          <a:xfrm>
            <a:off x="11995432" y="468172"/>
            <a:ext cx="1923228" cy="400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ru-RU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2025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668DDB85-5477-5B31-8ED5-F93994C30D8D}"/>
              </a:ext>
            </a:extLst>
          </p:cNvPr>
          <p:cNvSpPr/>
          <p:nvPr/>
        </p:nvSpPr>
        <p:spPr>
          <a:xfrm>
            <a:off x="8656475" y="1536049"/>
            <a:ext cx="2074494" cy="542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2026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4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5976" y="357426"/>
            <a:ext cx="13099494" cy="888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27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Почему «Русский дом» 2026 — </a:t>
            </a:r>
            <a:endParaRPr lang="ru-RU" sz="2750" dirty="0">
              <a:solidFill>
                <a:srgbClr val="0C0D0F"/>
              </a:solidFill>
              <a:latin typeface="Arial" panose="020B0604020202020204" pitchFamily="34" charset="0"/>
              <a:ea typeface="Inter" pitchFamily="34" charset="-122"/>
              <a:cs typeface="Arial" panose="020B0604020202020204" pitchFamily="34" charset="0"/>
            </a:endParaRPr>
          </a:p>
          <a:p>
            <a:pPr marL="0" indent="0" algn="ctr">
              <a:lnSpc>
                <a:spcPts val="3450"/>
              </a:lnSpc>
              <a:buNone/>
            </a:pPr>
            <a:r>
              <a:rPr lang="en-US" sz="2750" dirty="0" err="1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это</a:t>
            </a:r>
            <a:r>
              <a:rPr lang="en-US" sz="27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выставка, в которой нужно участвовать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773073" y="1268251"/>
            <a:ext cx="13099494" cy="1333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«Русский дом»</a:t>
            </a:r>
            <a:r>
              <a:rPr lang="en-US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— крупнейшая площадка для дизайнеров, архитекторов и B2B-партнёров. Выставка проходит </a:t>
            </a:r>
            <a:r>
              <a:rPr lang="en-US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третий раз на новой престижной площадке — Гостиный двор, 5 минут от Кремля</a:t>
            </a:r>
            <a:r>
              <a:rPr lang="en-US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. Это центр внимания профессионалов и СМИ.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7307580" y="2360652"/>
            <a:ext cx="15240" cy="3760351"/>
          </a:xfrm>
          <a:prstGeom prst="roundRect">
            <a:avLst>
              <a:gd name="adj" fmla="val 839604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744057" y="2512933"/>
            <a:ext cx="426482" cy="15240"/>
          </a:xfrm>
          <a:prstGeom prst="roundRect">
            <a:avLst>
              <a:gd name="adj" fmla="val 839604"/>
            </a:avLst>
          </a:prstGeom>
          <a:solidFill>
            <a:srgbClr val="FF7047"/>
          </a:solidFill>
          <a:ln/>
        </p:spPr>
      </p:sp>
      <p:sp>
        <p:nvSpPr>
          <p:cNvPr id="6" name="Shape 4"/>
          <p:cNvSpPr/>
          <p:nvPr/>
        </p:nvSpPr>
        <p:spPr>
          <a:xfrm>
            <a:off x="7155299" y="2360652"/>
            <a:ext cx="319802" cy="319802"/>
          </a:xfrm>
          <a:prstGeom prst="roundRect">
            <a:avLst>
              <a:gd name="adj" fmla="val 4001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08580" y="2387322"/>
            <a:ext cx="213241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827270" y="2409468"/>
            <a:ext cx="1777127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2024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год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65453" y="2716887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Более 20 000 посетителей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65453" y="2993946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150 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</a:rPr>
              <a:t>дизайнеров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интерьера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65453" y="3271004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35% B2B, 30% покупатели квартир бизнес-класса и выше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5453" y="3548063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Множество публикаций в СМИ и соцсетях, </a:t>
            </a:r>
            <a:r>
              <a:rPr lang="en-US" sz="14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поддержка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 algn="l">
              <a:lnSpc>
                <a:spcPts val="1750"/>
              </a:lnSpc>
              <a:buSzPct val="100000"/>
            </a:pPr>
            <a:r>
              <a:rPr lang="en-US" sz="14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профессиональных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союзов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459861" y="3365897"/>
            <a:ext cx="426482" cy="15240"/>
          </a:xfrm>
          <a:prstGeom prst="roundRect">
            <a:avLst>
              <a:gd name="adj" fmla="val 839604"/>
            </a:avLst>
          </a:prstGeom>
          <a:solidFill>
            <a:srgbClr val="FF7047"/>
          </a:solidFill>
          <a:ln/>
        </p:spPr>
      </p:sp>
      <p:sp>
        <p:nvSpPr>
          <p:cNvPr id="14" name="Shape 12"/>
          <p:cNvSpPr/>
          <p:nvPr/>
        </p:nvSpPr>
        <p:spPr>
          <a:xfrm>
            <a:off x="7155299" y="3213616"/>
            <a:ext cx="319802" cy="319802"/>
          </a:xfrm>
          <a:prstGeom prst="roundRect">
            <a:avLst>
              <a:gd name="adj" fmla="val 4001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208580" y="3240286"/>
            <a:ext cx="213241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8026003" y="3262432"/>
            <a:ext cx="1777127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2025 год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026003" y="3569851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Более 40 000 посетителей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026003" y="3846909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137 дизайнеров интерьера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026003" y="4123968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40% — практикующие дизайнеры бизнес+ и премиум-сегмента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026003" y="4401026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30% B2B, 30% покупатели премиум-класса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026003" y="4678085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Публикации на радио и ТВ, фотоконтент с выставки, рост интереса СМИ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744057" y="4353997"/>
            <a:ext cx="426482" cy="15240"/>
          </a:xfrm>
          <a:prstGeom prst="roundRect">
            <a:avLst>
              <a:gd name="adj" fmla="val 839604"/>
            </a:avLst>
          </a:prstGeom>
          <a:solidFill>
            <a:srgbClr val="FF7047"/>
          </a:solidFill>
          <a:ln/>
        </p:spPr>
      </p:sp>
      <p:sp>
        <p:nvSpPr>
          <p:cNvPr id="23" name="Shape 21"/>
          <p:cNvSpPr/>
          <p:nvPr/>
        </p:nvSpPr>
        <p:spPr>
          <a:xfrm>
            <a:off x="7155299" y="4201716"/>
            <a:ext cx="319802" cy="319802"/>
          </a:xfrm>
          <a:prstGeom prst="roundRect">
            <a:avLst>
              <a:gd name="adj" fmla="val 4001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08580" y="4228386"/>
            <a:ext cx="213241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3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4479965" y="4250531"/>
            <a:ext cx="2124432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2026 год (планируемое)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6" name="Text 24"/>
          <p:cNvSpPr/>
          <p:nvPr/>
        </p:nvSpPr>
        <p:spPr>
          <a:xfrm>
            <a:off x="765453" y="4557951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b="1" u="sng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Увеличение числа посетителей и участников</a:t>
            </a:r>
            <a:endParaRPr lang="en-US" sz="1400" b="1" u="sng" dirty="0">
              <a:solidFill>
                <a:srgbClr val="FF0000"/>
              </a:solidFill>
            </a:endParaRPr>
          </a:p>
        </p:txBody>
      </p:sp>
      <p:sp>
        <p:nvSpPr>
          <p:cNvPr id="27" name="Text 25"/>
          <p:cNvSpPr/>
          <p:nvPr/>
        </p:nvSpPr>
        <p:spPr>
          <a:xfrm>
            <a:off x="765453" y="4835009"/>
            <a:ext cx="5838944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b="1" u="sng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Центральная локация Гостиного двора, проход к красной дорожке деловой программы</a:t>
            </a:r>
            <a:endParaRPr lang="en-US" sz="1400" b="1" u="sng" dirty="0">
              <a:solidFill>
                <a:srgbClr val="FF0000"/>
              </a:solidFill>
            </a:endParaRPr>
          </a:p>
        </p:txBody>
      </p:sp>
      <p:sp>
        <p:nvSpPr>
          <p:cNvPr id="28" name="Text 26"/>
          <p:cNvSpPr/>
          <p:nvPr/>
        </p:nvSpPr>
        <p:spPr>
          <a:xfrm>
            <a:off x="765453" y="5339477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b="1" u="sng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Ещё больше B2B контактов и премиум-аудитории</a:t>
            </a:r>
            <a:endParaRPr lang="en-US" sz="1400" b="1" u="sng" dirty="0">
              <a:solidFill>
                <a:srgbClr val="FF0000"/>
              </a:solidFill>
            </a:endParaRPr>
          </a:p>
        </p:txBody>
      </p:sp>
      <p:sp>
        <p:nvSpPr>
          <p:cNvPr id="29" name="Text 27"/>
          <p:cNvSpPr/>
          <p:nvPr/>
        </p:nvSpPr>
        <p:spPr>
          <a:xfrm>
            <a:off x="765453" y="5616535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b="1" u="sng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Привлечение внимания профессиональных СМИ, медийное сопровождение</a:t>
            </a:r>
            <a:endParaRPr lang="en-US" sz="1400" b="1" u="sng" dirty="0">
              <a:solidFill>
                <a:srgbClr val="FF0000"/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765453" y="5893594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400" b="1" u="sng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Возможность участия через субсидии региональных центров «Мой Бизнес»</a:t>
            </a:r>
            <a:endParaRPr lang="en-US" sz="1400" b="1" u="sng" dirty="0">
              <a:solidFill>
                <a:srgbClr val="FF0000"/>
              </a:solidFill>
            </a:endParaRPr>
          </a:p>
        </p:txBody>
      </p:sp>
      <p:sp>
        <p:nvSpPr>
          <p:cNvPr id="31" name="Shape 29"/>
          <p:cNvSpPr/>
          <p:nvPr/>
        </p:nvSpPr>
        <p:spPr>
          <a:xfrm>
            <a:off x="765453" y="6280904"/>
            <a:ext cx="4271724" cy="1304449"/>
          </a:xfrm>
          <a:prstGeom prst="roundRect">
            <a:avLst>
              <a:gd name="adj" fmla="val 9809"/>
            </a:avLst>
          </a:prstGeom>
          <a:solidFill>
            <a:srgbClr val="F2F2F2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22853" y="6438305"/>
            <a:ext cx="1777127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Целевая аудитория</a:t>
            </a:r>
            <a:endParaRPr lang="en-US" sz="1400" b="1" dirty="0"/>
          </a:p>
        </p:txBody>
      </p:sp>
      <p:sp>
        <p:nvSpPr>
          <p:cNvPr id="33" name="Text 31"/>
          <p:cNvSpPr/>
          <p:nvPr/>
        </p:nvSpPr>
        <p:spPr>
          <a:xfrm>
            <a:off x="922853" y="6745724"/>
            <a:ext cx="3956923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Прямой доступ к дизайнерам, архитекторам, B2B-партнёрам и покупателям премиум-класса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179338" y="6280904"/>
            <a:ext cx="4271724" cy="1304449"/>
          </a:xfrm>
          <a:prstGeom prst="roundRect">
            <a:avLst>
              <a:gd name="adj" fmla="val 9809"/>
            </a:avLst>
          </a:prstGeom>
          <a:solidFill>
            <a:srgbClr val="F2F2F2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36738" y="6438305"/>
            <a:ext cx="1934647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Максимум видимости</a:t>
            </a:r>
            <a:endParaRPr lang="en-US" sz="1400" b="1" dirty="0"/>
          </a:p>
        </p:txBody>
      </p:sp>
      <p:sp>
        <p:nvSpPr>
          <p:cNvPr id="36" name="Text 34"/>
          <p:cNvSpPr/>
          <p:nvPr/>
        </p:nvSpPr>
        <p:spPr>
          <a:xfrm>
            <a:off x="5336738" y="6745724"/>
            <a:ext cx="3956923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Центр города + медийная активность = максимум видимости и PR для вашего бренда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9593223" y="6280904"/>
            <a:ext cx="4271724" cy="1304449"/>
          </a:xfrm>
          <a:prstGeom prst="roundRect">
            <a:avLst>
              <a:gd name="adj" fmla="val 9809"/>
            </a:avLst>
          </a:prstGeom>
          <a:solidFill>
            <a:srgbClr val="F2F2F2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750623" y="6438305"/>
            <a:ext cx="2180868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Проверенная платформа</a:t>
            </a:r>
            <a:endParaRPr lang="en-US" sz="1400" b="1" dirty="0"/>
          </a:p>
        </p:txBody>
      </p:sp>
      <p:sp>
        <p:nvSpPr>
          <p:cNvPr id="39" name="Text 37"/>
          <p:cNvSpPr/>
          <p:nvPr/>
        </p:nvSpPr>
        <p:spPr>
          <a:xfrm>
            <a:off x="9750623" y="6687348"/>
            <a:ext cx="3956923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Постоянный рост выставки — растущий интерес партнеров и посетителей, проверенная платформа для продаж и продвижения</a:t>
            </a:r>
            <a:endParaRPr lang="en-US" sz="1400" dirty="0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6C51A97D-7C96-90D3-BB87-6BE999FCAB18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409EA4A-6EF1-1401-1710-4180E3DB18D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6C8E8091-8858-787D-F959-23D1DBCAD0E6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15AD6E95-7575-FDDD-B886-C7F68D03D1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C194E25D-7F8F-E581-62EB-7A5E1CA99098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5E4E9F3-CBA3-2368-F650-AF565A2362E6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46" name="Рисунок 45">
                  <a:extLst>
                    <a:ext uri="{FF2B5EF4-FFF2-40B4-BE49-F238E27FC236}">
                      <a16:creationId xmlns:a16="http://schemas.microsoft.com/office/drawing/2014/main" id="{6344F176-6427-1F2C-BD5B-0D79551E08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7C664BC8-3B0B-C7F2-531E-97FA88D716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3BD0369A-DF1D-DC1A-59E7-5284DB79C9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2FF9C92-31FD-41EE-9D21-1A34B29A5E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34289"/>
            <a:ext cx="1955601" cy="6889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25509" y="63342"/>
            <a:ext cx="620529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Стенд 2025: «Нити судьбы»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3599276" y="487465"/>
            <a:ext cx="6205299" cy="453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Уникальность, впечатление и проверенный результат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4519" y="686267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Опыт</a:t>
            </a:r>
            <a:r>
              <a:rPr lang="en-US" sz="17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75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команды</a:t>
            </a:r>
            <a:endParaRPr lang="en-US" sz="1750" b="1" dirty="0"/>
          </a:p>
        </p:txBody>
      </p:sp>
      <p:sp>
        <p:nvSpPr>
          <p:cNvPr id="5" name="Text 3"/>
          <p:cNvSpPr/>
          <p:nvPr/>
        </p:nvSpPr>
        <p:spPr>
          <a:xfrm>
            <a:off x="634519" y="992182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Стенд 6 м², 6 ключевых поставщиков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34519" y="1345917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4 партнёра уже подтвердили участие в 2026 году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4519" y="1699651"/>
            <a:ext cx="6300073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Работа команды: ежедневные созвоны, согласование концепции, слаженная интеграция всех участников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4519" y="2441773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Медийность</a:t>
            </a:r>
            <a:endParaRPr lang="en-US" sz="1750" b="1" dirty="0"/>
          </a:p>
        </p:txBody>
      </p:sp>
      <p:sp>
        <p:nvSpPr>
          <p:cNvPr id="9" name="Text 7"/>
          <p:cNvSpPr/>
          <p:nvPr/>
        </p:nvSpPr>
        <p:spPr>
          <a:xfrm>
            <a:off x="634519" y="2906712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Фотоконтент, публикации в соцсетях, мини-интервью с партнёрами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4519" y="3260447"/>
            <a:ext cx="6300073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Каждый партнер получил реальный PR-эффект через материалы и фото с выставки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79642" y="3876156"/>
            <a:ext cx="363515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Концепция «Нити судьбы»</a:t>
            </a:r>
            <a:endParaRPr lang="en-US" sz="2000" b="1" dirty="0"/>
          </a:p>
        </p:txBody>
      </p:sp>
      <p:sp>
        <p:nvSpPr>
          <p:cNvPr id="12" name="Text 10"/>
          <p:cNvSpPr/>
          <p:nvPr/>
        </p:nvSpPr>
        <p:spPr>
          <a:xfrm>
            <a:off x="550862" y="4193334"/>
            <a:ext cx="6300073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Метафора: светлица богини Мокошь, нити человеческих судеб, баланс света и тени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67397" y="4849060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Потолочные нити — погружение в пространство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695659" y="5746867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Трон и прялка — символы истории и мастерства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73542" y="5281159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Подушка в форме кошки — неожиданный акцент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021512" y="4836137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Деревянные </a:t>
            </a:r>
            <a:r>
              <a:rPr lang="en-US" sz="14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идолы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 algn="l">
              <a:lnSpc>
                <a:spcPts val="2250"/>
              </a:lnSpc>
              <a:buSzPct val="100000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и трафаретная штукатурка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35632" y="5725217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Стеллажи с экспозиционными предметами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93790" y="6206045"/>
            <a:ext cx="4226600" cy="1336865"/>
          </a:xfrm>
          <a:prstGeom prst="roundRect">
            <a:avLst>
              <a:gd name="adj" fmla="val 995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82861" y="6395117"/>
            <a:ext cx="2711291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Неповторимость стенда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982861" y="6787428"/>
            <a:ext cx="3848457" cy="870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Каждая деталь продумана и работает на медийный эффект и вовлечение посетителей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201841" y="6206045"/>
            <a:ext cx="4226600" cy="1336865"/>
          </a:xfrm>
          <a:prstGeom prst="roundRect">
            <a:avLst>
              <a:gd name="adj" fmla="val 995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390912" y="6395117"/>
            <a:ext cx="2693789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Проверенный результат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5390912" y="6787428"/>
            <a:ext cx="3848457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Партнеры видят реальный эффект, доверие выстроено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9609892" y="6206045"/>
            <a:ext cx="4226719" cy="1336865"/>
          </a:xfrm>
          <a:prstGeom prst="roundRect">
            <a:avLst>
              <a:gd name="adj" fmla="val 995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98963" y="6395117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Медийная ценность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9798963" y="6787428"/>
            <a:ext cx="3848576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Публикации, фото, интервью создают дополнительный PR для всех участников</a:t>
            </a:r>
            <a:endParaRPr lang="en-US" sz="1400" dirty="0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1837DDC-555E-432F-CED3-B905787049A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95696D56-86B9-513C-813B-95C66E83C842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0898307D-4292-4E52-71A8-6E0C6C67D957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827AF426-69A0-DE8D-86F0-5E4146AE37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631BD18B-A476-5EC3-93C6-08C9AB5C8268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C939CEE-EC40-5F33-D420-7DECC5A6791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A5AF3A8C-F843-E517-50D8-CF644DA6C3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4" name="Рисунок 33">
                  <a:extLst>
                    <a:ext uri="{FF2B5EF4-FFF2-40B4-BE49-F238E27FC236}">
                      <a16:creationId xmlns:a16="http://schemas.microsoft.com/office/drawing/2014/main" id="{51D72C77-100B-8AD1-ED8B-37CF9B5E68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F1ADE5E3-324A-DE2B-A6C7-E195748CB2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BEC4DAE-722B-0D70-378E-39FC5292F8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81651" y="60140"/>
            <a:ext cx="4028882" cy="268644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3CC1FBB-D855-4693-5CEA-517DBE9375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9647" y="2661674"/>
            <a:ext cx="4666944" cy="3111904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A08FCEF-1333-AE0E-C042-7256F8A722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29324" y="4597128"/>
            <a:ext cx="2310396" cy="154056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D1E0E57-15ED-22B1-F946-62671A856F4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26054"/>
          <a:stretch>
            <a:fillRect/>
          </a:stretch>
        </p:blipFill>
        <p:spPr>
          <a:xfrm>
            <a:off x="6999613" y="962329"/>
            <a:ext cx="1676510" cy="164435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CAEE379-55C1-DE1B-5FEF-0DD569F044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41784" y="2822814"/>
            <a:ext cx="1330839" cy="1597728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FDE6589-8E25-1993-5803-BA286BFF1E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82833" y="984636"/>
            <a:ext cx="1540261" cy="162204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8025A92-A5B9-B685-1DD6-6B907D73C2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-34289"/>
            <a:ext cx="1955601" cy="688954"/>
          </a:xfrm>
          <a:prstGeom prst="rect">
            <a:avLst/>
          </a:prstGeom>
        </p:spPr>
      </p:pic>
      <p:sp>
        <p:nvSpPr>
          <p:cNvPr id="38" name="Text 9">
            <a:extLst>
              <a:ext uri="{FF2B5EF4-FFF2-40B4-BE49-F238E27FC236}">
                <a16:creationId xmlns:a16="http://schemas.microsoft.com/office/drawing/2014/main" id="{BA7A5EDF-0731-C68E-5B04-4E1AC7FFE9F4}"/>
              </a:ext>
            </a:extLst>
          </p:cNvPr>
          <p:cNvSpPr/>
          <p:nvPr/>
        </p:nvSpPr>
        <p:spPr>
          <a:xfrm>
            <a:off x="4728366" y="3869561"/>
            <a:ext cx="2549164" cy="3728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ru-RU" sz="20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  <a:hlinkClick r:id="rId14"/>
              </a:rPr>
              <a:t>Репортаж со стенда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17434" y="-102084"/>
            <a:ext cx="10913507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24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Медийная интеграция: «Вокруг </a:t>
            </a:r>
            <a:r>
              <a:rPr lang="en-US" sz="2400" dirty="0" err="1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дизайна</a:t>
            </a:r>
            <a:r>
              <a:rPr lang="en-US" sz="24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»</a:t>
            </a:r>
            <a:r>
              <a:rPr lang="ru-RU" sz="24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на радио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78405" y="524971"/>
            <a:ext cx="1304282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Все партнёры стенда участвовали в авторской радиопередаче «Вокруг дизайна» на Smooth Lifestyle. </a:t>
            </a: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 эфире рассказывали о своих коллекциях, бренде и продуктах, делились опытом работы с дизайнерами.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72" y="1308208"/>
            <a:ext cx="2447972" cy="4853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78405" y="1835649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Радиоэфир</a:t>
            </a:r>
            <a:endParaRPr lang="en-US" sz="1400" b="1" dirty="0"/>
          </a:p>
        </p:txBody>
      </p:sp>
      <p:sp>
        <p:nvSpPr>
          <p:cNvPr id="7" name="Text 4"/>
          <p:cNvSpPr/>
          <p:nvPr/>
        </p:nvSpPr>
        <p:spPr>
          <a:xfrm>
            <a:off x="578405" y="2105431"/>
            <a:ext cx="3916799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Обсуждались сильные стороны и уникальность продукции, как она реализуется в интерьере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99" y="3191855"/>
            <a:ext cx="2447972" cy="48530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8406" y="3655617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Контент</a:t>
            </a:r>
            <a:endParaRPr lang="en-US" sz="1400" b="1" dirty="0"/>
          </a:p>
        </p:txBody>
      </p:sp>
      <p:sp>
        <p:nvSpPr>
          <p:cNvPr id="10" name="Text 6"/>
          <p:cNvSpPr/>
          <p:nvPr/>
        </p:nvSpPr>
        <p:spPr>
          <a:xfrm>
            <a:off x="589572" y="3925201"/>
            <a:ext cx="3916799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Аудиопубликации сопровождались фотоконтентом и видео в соцсетях радио и студии</a:t>
            </a:r>
            <a:endParaRPr lang="en-US" sz="1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571" y="4959616"/>
            <a:ext cx="2447972" cy="48530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34599" y="5464616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Результаты</a:t>
            </a:r>
            <a:endParaRPr lang="en-US" sz="1400" b="1" dirty="0"/>
          </a:p>
        </p:txBody>
      </p:sp>
      <p:sp>
        <p:nvSpPr>
          <p:cNvPr id="13" name="Text 8"/>
          <p:cNvSpPr/>
          <p:nvPr/>
        </p:nvSpPr>
        <p:spPr>
          <a:xfrm>
            <a:off x="534599" y="5813216"/>
            <a:ext cx="3916799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4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Новые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заявки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, повышение узнаваемости, доверие к бренду, интеграция в концепцию стенда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851644" y="6844758"/>
            <a:ext cx="13042821" cy="689610"/>
          </a:xfrm>
          <a:prstGeom prst="roundRect">
            <a:avLst>
              <a:gd name="adj" fmla="val 15389"/>
            </a:avLst>
          </a:prstGeom>
          <a:solidFill>
            <a:srgbClr val="FFC4B3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028" y="6907741"/>
            <a:ext cx="269319" cy="21538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51731" y="6844757"/>
            <a:ext cx="12127349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Главная мысль:</a:t>
            </a: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Партнёры не просто стояли на стенде — они </a:t>
            </a:r>
            <a:r>
              <a:rPr lang="en-US" sz="1650" b="1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выступали в медиапространстве</a:t>
            </a: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, их продукция была услышана и увидена реальной аудиторией.</a:t>
            </a:r>
            <a:endParaRPr lang="en-US" sz="1650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388F82D-EBC7-D1E0-1BD4-D15D8134D88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4FBEED7-4EC5-1A69-1B89-CC232FE8E8F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62DD9259-B267-C557-FB73-88C0E103A091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BE7FE0DE-A0E3-6CD1-F590-98A7A26E5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3A620ECF-5978-4C40-CF0E-A1EA0E5A2AB6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843CA40-1874-7987-F870-168F9F9EFC16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1D9751B2-E465-1818-9088-027260C25C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24F8D763-0186-98C6-51D8-87367F5EF0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B5466CC9-8F7F-1BEF-BA9D-12ECCD9F20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82C6954-C595-2FCB-9221-415C2A18B0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65788" y="869776"/>
            <a:ext cx="2818801" cy="286315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2B2F691-253D-8070-669B-FA3E26DB90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04721" y="3299652"/>
            <a:ext cx="2428734" cy="32383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1ACB1CD-E1B6-7831-A361-F12874E99F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68539" y="3894234"/>
            <a:ext cx="1873174" cy="284831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9265ED8-3B66-ADCF-C8CC-1EDE1CAC56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42399" y="3432382"/>
            <a:ext cx="3547725" cy="238083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1F1C65F-46CB-E209-7C6B-E1CB354F96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66223" y="1241396"/>
            <a:ext cx="4125004" cy="209168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3B180B6-5895-D886-D694-CCB5DFFE210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54591" y="982391"/>
            <a:ext cx="1947833" cy="2062605"/>
          </a:xfrm>
          <a:prstGeom prst="rect">
            <a:avLst/>
          </a:prstGeom>
        </p:spPr>
      </p:pic>
      <p:sp>
        <p:nvSpPr>
          <p:cNvPr id="3" name="Text 6">
            <a:extLst>
              <a:ext uri="{FF2B5EF4-FFF2-40B4-BE49-F238E27FC236}">
                <a16:creationId xmlns:a16="http://schemas.microsoft.com/office/drawing/2014/main" id="{44C7EA2D-FE7B-E03E-7C3B-CA156E16BFA6}"/>
              </a:ext>
            </a:extLst>
          </p:cNvPr>
          <p:cNvSpPr/>
          <p:nvPr/>
        </p:nvSpPr>
        <p:spPr>
          <a:xfrm>
            <a:off x="4527771" y="5950766"/>
            <a:ext cx="1018201" cy="356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  <a:hlinkClick r:id="rId17"/>
              </a:rPr>
              <a:t>Эфир 1</a:t>
            </a:r>
            <a:endParaRPr lang="en-US" sz="1400" dirty="0"/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6D48FC89-7C03-07A4-9A2E-17FE33FEA7DD}"/>
              </a:ext>
            </a:extLst>
          </p:cNvPr>
          <p:cNvSpPr/>
          <p:nvPr/>
        </p:nvSpPr>
        <p:spPr>
          <a:xfrm>
            <a:off x="6042787" y="5963110"/>
            <a:ext cx="1070545" cy="354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  <a:hlinkClick r:id="rId18"/>
              </a:rPr>
              <a:t>Эфир 2</a:t>
            </a:r>
            <a:endParaRPr lang="en-US" sz="14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69AE045B-2A71-9DBD-E5C6-3EDCFD18233D}"/>
              </a:ext>
            </a:extLst>
          </p:cNvPr>
          <p:cNvSpPr/>
          <p:nvPr/>
        </p:nvSpPr>
        <p:spPr>
          <a:xfrm>
            <a:off x="7400095" y="5960703"/>
            <a:ext cx="1070545" cy="354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  <a:hlinkClick r:id="rId19"/>
              </a:rPr>
              <a:t>Эфир 3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38894" y="126996"/>
            <a:ext cx="11264436" cy="42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ru-RU" sz="26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Предварительная к</a:t>
            </a:r>
            <a:r>
              <a:rPr lang="en-US" sz="2650" dirty="0" err="1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онцепция</a:t>
            </a:r>
            <a:r>
              <a:rPr lang="en-US" sz="26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650" dirty="0" err="1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стенда</a:t>
            </a:r>
            <a:r>
              <a:rPr lang="en-US" sz="26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26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на выставке «Русский дом» </a:t>
            </a:r>
            <a:r>
              <a:rPr lang="en-US" sz="26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2026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751629" y="241753"/>
            <a:ext cx="4966729" cy="734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20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«Морской царь и Василиса Премудрая»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70781" y="966029"/>
            <a:ext cx="7038434" cy="840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400" u="sng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Вдохновением стенда на выставке «Русский дом</a:t>
            </a: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» стала восточнославянская народная сказка «Морской царь и Василиса Премудрая» — история о соединении двух миров, земного и подводного, о пути, поиске дома и силе союза.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958636" y="4973596"/>
            <a:ext cx="2155627" cy="253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i="1" u="sng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Метафора для стенда</a:t>
            </a:r>
            <a:endParaRPr lang="en-US" sz="1550" i="1" u="sng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923" y="5236925"/>
            <a:ext cx="337304" cy="33730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33820" y="5316935"/>
            <a:ext cx="1686758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Иван = Заказчик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141389" y="5606986"/>
            <a:ext cx="5998488" cy="215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0"/>
              </a:lnSpc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Ищущий путь к своему дому — </a:t>
            </a:r>
            <a:r>
              <a:rPr lang="en-US" sz="14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гармоничному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и завершённому </a:t>
            </a:r>
            <a:r>
              <a:rPr lang="en-US" sz="14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интерьеру</a:t>
            </a:r>
            <a:endParaRPr lang="en-US" sz="14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5983" y="5416569"/>
            <a:ext cx="337304" cy="33730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382906" y="5485577"/>
            <a:ext cx="2173129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50"/>
              </a:lnSpc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Морской</a:t>
            </a:r>
            <a:r>
              <a:rPr lang="en-US" sz="13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царь = </a:t>
            </a:r>
            <a:r>
              <a:rPr lang="en-US" sz="1300" dirty="0" err="1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Выставка</a:t>
            </a:r>
            <a:r>
              <a:rPr lang="ru-RU" sz="13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«Русский дом», </a:t>
            </a:r>
          </a:p>
          <a:p>
            <a:pPr>
              <a:lnSpc>
                <a:spcPts val="1650"/>
              </a:lnSpc>
            </a:pPr>
            <a:r>
              <a:rPr lang="ru-RU" sz="13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пространство, где рождаются новые возможности и где соединяются </a:t>
            </a:r>
          </a:p>
          <a:p>
            <a:pPr>
              <a:lnSpc>
                <a:spcPts val="1650"/>
              </a:lnSpc>
            </a:pPr>
            <a:r>
              <a:rPr lang="ru-RU" sz="13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разные миры — творчество и производство.</a:t>
            </a:r>
            <a:endParaRPr lang="en-US" sz="13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7923" y="6034100"/>
            <a:ext cx="337304" cy="33730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33820" y="6114110"/>
            <a:ext cx="2109788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12 голубиц = Поставщики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1133820" y="6405932"/>
            <a:ext cx="5998488" cy="215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Объединяющие материалы, мебель и решения в целостный образ</a:t>
            </a:r>
            <a:endParaRPr lang="en-US" sz="14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85983" y="6219540"/>
            <a:ext cx="337304" cy="33730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341298" y="6260251"/>
            <a:ext cx="1812965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50"/>
              </a:lnSpc>
            </a:pP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Тринадцатая голубица — Василиса Премудрая  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= Дизайнер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8341298" y="6513802"/>
            <a:ext cx="5998488" cy="215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Направляющий процесс и соединяющий партнёров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228600" y="6743438"/>
            <a:ext cx="14111185" cy="788908"/>
          </a:xfrm>
          <a:prstGeom prst="roundRect">
            <a:avLst>
              <a:gd name="adj" fmla="val 15395"/>
            </a:avLst>
          </a:prstGeom>
          <a:solidFill>
            <a:srgbClr val="FFC4B3"/>
          </a:solidFill>
          <a:ln/>
        </p:spPr>
      </p:sp>
      <p:sp>
        <p:nvSpPr>
          <p:cNvPr id="22" name="Text 15"/>
          <p:cNvSpPr/>
          <p:nvPr/>
        </p:nvSpPr>
        <p:spPr>
          <a:xfrm>
            <a:off x="445313" y="6773517"/>
            <a:ext cx="13851597" cy="431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Финальный смысл: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Стенд становится пространством, где через партнёрство рождается целостный интерьер. Как Иван с помощью Василисы обрёл свой дом, так и посетители ощущают, что дом — место силы, созданное дизайнером и надёжными партнёрами, вдохновлённое русской культурой и современным взглядом на неё.</a:t>
            </a:r>
            <a:endParaRPr lang="en-US" sz="140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0C835835-8F8A-6D7C-7438-7512B73F8F87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224A3AC5-5D00-3676-8758-6196F6533B5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6174B365-8289-F35B-4072-7B444B56B874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F78A5CC9-F98D-C3DB-0205-0CA694BCAA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7" name="Группа 26">
                <a:extLst>
                  <a:ext uri="{FF2B5EF4-FFF2-40B4-BE49-F238E27FC236}">
                    <a16:creationId xmlns:a16="http://schemas.microsoft.com/office/drawing/2014/main" id="{6E5E5166-F061-114D-58D7-91F741968B47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B5B6561-72A6-59EA-7BF0-BF583FCC19B4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66D70728-B723-4144-EE58-D879EBD2A7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0662110E-D3CB-81E7-99BB-BF2990494B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012A6D50-2B23-A19B-587B-2F8090C67B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2" name="Text 2">
            <a:extLst>
              <a:ext uri="{FF2B5EF4-FFF2-40B4-BE49-F238E27FC236}">
                <a16:creationId xmlns:a16="http://schemas.microsoft.com/office/drawing/2014/main" id="{DB3FFC8E-8190-9413-DCAF-16C48CD73629}"/>
              </a:ext>
            </a:extLst>
          </p:cNvPr>
          <p:cNvSpPr/>
          <p:nvPr/>
        </p:nvSpPr>
        <p:spPr>
          <a:xfrm>
            <a:off x="562854" y="1995555"/>
            <a:ext cx="6836642" cy="2328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Краткое содержание: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Это сказка о сыне царя Иване, которого судьба приводит в подводное царство. У озера он встречает тринадцать голубиц. Одна из них дочь Морского царя — Василиса Премудрая. Она помогает Ивану выполнить трудные задания, преодолеть испытания и вернуться домой. Эта история — о встрече двух миров, земного и подводного, человеческого и волшебного, где именно союз ума, веры и взаимной поддержки помогает героям пройти путь и обрести дом.</a:t>
            </a:r>
            <a:endParaRPr lang="en-US" sz="1400" dirty="0"/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E21AA777-219D-EB51-0554-5196723FE7C8}"/>
              </a:ext>
            </a:extLst>
          </p:cNvPr>
          <p:cNvSpPr/>
          <p:nvPr/>
        </p:nvSpPr>
        <p:spPr>
          <a:xfrm>
            <a:off x="570781" y="4354386"/>
            <a:ext cx="6036729" cy="686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Наш стенд — это метафора сотрудничества дизайнера и поставщиков!</a:t>
            </a:r>
            <a:endParaRPr lang="en-US" sz="1600" dirty="0"/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B22387B4-D98A-EFF4-C02A-F70A47DA0780}"/>
              </a:ext>
            </a:extLst>
          </p:cNvPr>
          <p:cNvSpPr/>
          <p:nvPr/>
        </p:nvSpPr>
        <p:spPr>
          <a:xfrm>
            <a:off x="7823267" y="4622656"/>
            <a:ext cx="6644432" cy="734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ru-RU" sz="1050" b="1" dirty="0"/>
              <a:t>© Полина Чапланова, POLINA CHAPLANOVA DESIGN, 2025</a:t>
            </a:r>
            <a:br>
              <a:rPr lang="ru-RU" sz="1050" dirty="0"/>
            </a:br>
            <a:r>
              <a:rPr lang="ru-RU" sz="1050" i="1" dirty="0"/>
              <a:t>Визуализация стенда защищена авторским правом. Копирование, распространение и использование без разрешения автора запрещены.</a:t>
            </a:r>
            <a:endParaRPr lang="en-US" sz="105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682F3C0-E27D-9983-4060-021E38B704B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2318" y="976261"/>
            <a:ext cx="6257301" cy="36497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16409" y="21947"/>
            <a:ext cx="4980503" cy="434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Пространство и оформление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926413" y="410328"/>
            <a:ext cx="8201858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Погружение в мир сказки: </a:t>
            </a:r>
            <a:r>
              <a:rPr lang="ru-RU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цвет, </a:t>
            </a:r>
            <a:r>
              <a:rPr lang="en-US" dirty="0" err="1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свет</a:t>
            </a:r>
            <a:r>
              <a:rPr lang="en-US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и </a:t>
            </a:r>
            <a:r>
              <a:rPr lang="en-US" dirty="0" err="1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материалы</a:t>
            </a:r>
            <a:r>
              <a:rPr lang="ru-RU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мебель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643830" y="789494"/>
            <a:ext cx="6447591" cy="2234208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9070" y="804734"/>
            <a:ext cx="4254937" cy="416838"/>
          </a:xfrm>
          <a:prstGeom prst="roundRect">
            <a:avLst>
              <a:gd name="adj" fmla="val 2561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3508980" y="835738"/>
            <a:ext cx="208359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78797" y="1144824"/>
            <a:ext cx="2348032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Центральная ось — Портал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41416" y="1638426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Центр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стены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– портал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ширина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1,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7 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м,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высота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2,8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м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1416" y="1909293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Дерево + латунь + зеркало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41416" y="2180160"/>
            <a:ext cx="397704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Символ перехода между земным и волшебным мирами, фотозона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798463" y="751054"/>
            <a:ext cx="6188107" cy="2234208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13703" y="766294"/>
            <a:ext cx="4254937" cy="416838"/>
          </a:xfrm>
          <a:prstGeom prst="roundRect">
            <a:avLst>
              <a:gd name="adj" fmla="val 25613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11017240" y="840589"/>
            <a:ext cx="208359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952649" y="1139674"/>
            <a:ext cx="3365591" cy="205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Левая 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зона —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диван-валуны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 морское панно, декор пшеница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952649" y="1448358"/>
            <a:ext cx="6310003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иван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1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5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0–1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8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0 см, малые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пуфы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60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-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70 см и 45–55 см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952648" y="1820407"/>
            <a:ext cx="397704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Фактурный текстиль: песочно-серый, дымчато-бирюзовый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952647" y="2346826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Место отдыха, фото,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метафора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: 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Испытание 1 Ивана - </a:t>
            </a:r>
          </a:p>
          <a:p>
            <a:pPr algn="l">
              <a:lnSpc>
                <a:spcPts val="1750"/>
              </a:lnSpc>
              <a:buSzPct val="100000"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выровнять поле от валунов, испытание 2 – собрать  пшеницу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29079" y="3199032"/>
            <a:ext cx="5895241" cy="2562744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22650" y="3305220"/>
            <a:ext cx="208359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93791" y="3570110"/>
            <a:ext cx="357556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Левая зона — столярный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объект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«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Церковь/терем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»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11135" y="4003202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Комод-терем: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ширина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120 см, глубина 40–45 см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11135" y="4274069"/>
            <a:ext cx="397704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анели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по бокам: 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70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–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90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см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ширина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36962" y="4667395"/>
            <a:ext cx="6083786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Мягкая подсветка,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хранение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материалов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228976" y="3199032"/>
            <a:ext cx="17367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Стены</a:t>
            </a:r>
            <a:endParaRPr lang="en-US" sz="1600" b="1" dirty="0"/>
          </a:p>
        </p:txBody>
      </p:sp>
      <p:sp>
        <p:nvSpPr>
          <p:cNvPr id="27" name="Text 25"/>
          <p:cNvSpPr/>
          <p:nvPr/>
        </p:nvSpPr>
        <p:spPr>
          <a:xfrm>
            <a:off x="7091421" y="3581423"/>
            <a:ext cx="4107180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Обои с авторским рисунком в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неорусском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стиле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91421" y="4074580"/>
            <a:ext cx="4107180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Вставки из зеркала и жидкого металла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091421" y="4345447"/>
            <a:ext cx="4107180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Цвета: 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голубой, синий, </a:t>
            </a: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песочный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, охра, бирюза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228976" y="4829931"/>
            <a:ext cx="17367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Ландшафт</a:t>
            </a:r>
            <a:endParaRPr lang="en-US" sz="1600" b="1" dirty="0"/>
          </a:p>
        </p:txBody>
      </p:sp>
      <p:sp>
        <p:nvSpPr>
          <p:cNvPr id="31" name="Text 29"/>
          <p:cNvSpPr/>
          <p:nvPr/>
        </p:nvSpPr>
        <p:spPr>
          <a:xfrm>
            <a:off x="6994921" y="5156774"/>
            <a:ext cx="4107180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Кашпо 2–3 шт возле валунов и терема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94921" y="5427641"/>
            <a:ext cx="4107180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Пальмовые листья, стабилизированные водоросли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0449857" y="6039665"/>
            <a:ext cx="17367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Пол</a:t>
            </a:r>
            <a:endParaRPr lang="en-US" sz="1600" b="1" dirty="0"/>
          </a:p>
        </p:txBody>
      </p:sp>
      <p:sp>
        <p:nvSpPr>
          <p:cNvPr id="34" name="Text 32"/>
          <p:cNvSpPr/>
          <p:nvPr/>
        </p:nvSpPr>
        <p:spPr>
          <a:xfrm>
            <a:off x="8078132" y="6318196"/>
            <a:ext cx="5251709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Инженерная доска, песочно-медовый оттенок; вставка у портала — латунная линия 30–40 см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3058030" y="5842620"/>
            <a:ext cx="1736765" cy="82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Свет</a:t>
            </a:r>
            <a:endParaRPr lang="en-US" sz="1600" b="1" dirty="0"/>
          </a:p>
        </p:txBody>
      </p:sp>
      <p:sp>
        <p:nvSpPr>
          <p:cNvPr id="36" name="Text 34"/>
          <p:cNvSpPr/>
          <p:nvPr/>
        </p:nvSpPr>
        <p:spPr>
          <a:xfrm>
            <a:off x="400436" y="6244786"/>
            <a:ext cx="4241959" cy="84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Направленный на валуны (акцент)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00436" y="6515653"/>
            <a:ext cx="4241959" cy="84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Линейная подсветка портала и терема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4350940" y="6244786"/>
            <a:ext cx="4241959" cy="84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Мягкий рассеянный свет 3000К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748070" y="6885735"/>
            <a:ext cx="13134261" cy="646874"/>
          </a:xfrm>
          <a:prstGeom prst="roundRect">
            <a:avLst>
              <a:gd name="adj" fmla="val 15389"/>
            </a:avLst>
          </a:prstGeom>
          <a:solidFill>
            <a:srgbClr val="FFC4B3"/>
          </a:solidFill>
          <a:ln/>
        </p:spPr>
      </p:sp>
      <p:sp>
        <p:nvSpPr>
          <p:cNvPr id="41" name="Text 38"/>
          <p:cNvSpPr/>
          <p:nvPr/>
        </p:nvSpPr>
        <p:spPr>
          <a:xfrm>
            <a:off x="1005615" y="6985468"/>
            <a:ext cx="12543830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Финальный образ: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Современный русский дом, где магия орнамента, дерево, металл, зеркала, природные формы, резные элементы теремного типа, зелёные «водоросли» и тёплый свет создают атмосферу дома, куда Иван возвращается после подводного пути.</a:t>
            </a:r>
            <a:endParaRPr lang="en-US" sz="1400" dirty="0"/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851E7DB9-8CE5-8CC9-ADDE-F70C3412929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46A42CB-6709-9207-C5A3-05A9BF7D6FD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5E9AA1D0-132F-A63B-4C53-182037E9F6A2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45" name="Рисунок 44">
                <a:extLst>
                  <a:ext uri="{FF2B5EF4-FFF2-40B4-BE49-F238E27FC236}">
                    <a16:creationId xmlns:a16="http://schemas.microsoft.com/office/drawing/2014/main" id="{0AB0F1BD-D8E0-F708-9C80-5157604C9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6" name="Группа 45">
                <a:extLst>
                  <a:ext uri="{FF2B5EF4-FFF2-40B4-BE49-F238E27FC236}">
                    <a16:creationId xmlns:a16="http://schemas.microsoft.com/office/drawing/2014/main" id="{40DAA64F-81D9-1427-77CD-07E240BA5896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4038FD9-BABE-F8DF-38C4-72DCD49D6F64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66136CA6-EA9F-89D4-C699-3193B1AB26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68E2B175-9F73-5B48-B574-5ABABE4775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F3008635-31D5-7025-0575-158680660B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51" name="Text 16">
            <a:extLst>
              <a:ext uri="{FF2B5EF4-FFF2-40B4-BE49-F238E27FC236}">
                <a16:creationId xmlns:a16="http://schemas.microsoft.com/office/drawing/2014/main" id="{7BE4A7C0-6348-F227-9F70-30D6EB960308}"/>
              </a:ext>
            </a:extLst>
          </p:cNvPr>
          <p:cNvSpPr/>
          <p:nvPr/>
        </p:nvSpPr>
        <p:spPr>
          <a:xfrm>
            <a:off x="928252" y="5080522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 err="1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метафора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: </a:t>
            </a: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испытание 3  Ивана построить </a:t>
            </a:r>
          </a:p>
          <a:p>
            <a:pPr algn="l">
              <a:lnSpc>
                <a:spcPts val="1750"/>
              </a:lnSpc>
              <a:buSzPct val="100000"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церковь из воска</a:t>
            </a:r>
          </a:p>
        </p:txBody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9BF6B7BB-6A6F-4B5B-D1B2-6A3E729EC879}"/>
              </a:ext>
            </a:extLst>
          </p:cNvPr>
          <p:cNvSpPr/>
          <p:nvPr/>
        </p:nvSpPr>
        <p:spPr>
          <a:xfrm>
            <a:off x="6994921" y="5714757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Пшеница</a:t>
            </a:r>
            <a:endParaRPr lang="en-US" sz="1600" dirty="0"/>
          </a:p>
        </p:txBody>
      </p:sp>
      <p:sp>
        <p:nvSpPr>
          <p:cNvPr id="20" name="Text 31">
            <a:extLst>
              <a:ext uri="{FF2B5EF4-FFF2-40B4-BE49-F238E27FC236}">
                <a16:creationId xmlns:a16="http://schemas.microsoft.com/office/drawing/2014/main" id="{5E0D52F8-DD30-6ACD-21BE-AE8F9CF82784}"/>
              </a:ext>
            </a:extLst>
          </p:cNvPr>
          <p:cNvSpPr/>
          <p:nvPr/>
        </p:nvSpPr>
        <p:spPr>
          <a:xfrm>
            <a:off x="12681062" y="3098985"/>
            <a:ext cx="17367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ru-RU" sz="160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Потолок</a:t>
            </a:r>
            <a:endParaRPr lang="en-US" sz="1600" b="1" dirty="0"/>
          </a:p>
        </p:txBody>
      </p:sp>
      <p:sp>
        <p:nvSpPr>
          <p:cNvPr id="52" name="Text 32">
            <a:extLst>
              <a:ext uri="{FF2B5EF4-FFF2-40B4-BE49-F238E27FC236}">
                <a16:creationId xmlns:a16="http://schemas.microsoft.com/office/drawing/2014/main" id="{64C4AF24-3249-1E74-DE99-38E0D1978F57}"/>
              </a:ext>
            </a:extLst>
          </p:cNvPr>
          <p:cNvSpPr/>
          <p:nvPr/>
        </p:nvSpPr>
        <p:spPr>
          <a:xfrm>
            <a:off x="12853613" y="3595961"/>
            <a:ext cx="95245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Ткань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81689" y="82550"/>
            <a:ext cx="4980503" cy="434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ru-RU" sz="2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Коллаж-схема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0819281" y="236412"/>
            <a:ext cx="13134261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Площадь</a:t>
            </a:r>
            <a:r>
              <a:rPr lang="en-US" sz="1050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:</a:t>
            </a:r>
            <a:r>
              <a:rPr lang="en-US" sz="105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12 м² (</a:t>
            </a: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3,7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×3 м, высота 3,5 м)</a:t>
            </a:r>
            <a:endParaRPr lang="en-US" sz="1400" dirty="0"/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851E7DB9-8CE5-8CC9-ADDE-F70C3412929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46A42CB-6709-9207-C5A3-05A9BF7D6FD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</a:endParaRPr>
            </a:p>
          </p:txBody>
        </p: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5E9AA1D0-132F-A63B-4C53-182037E9F6A2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45" name="Рисунок 44">
                <a:extLst>
                  <a:ext uri="{FF2B5EF4-FFF2-40B4-BE49-F238E27FC236}">
                    <a16:creationId xmlns:a16="http://schemas.microsoft.com/office/drawing/2014/main" id="{0AB0F1BD-D8E0-F708-9C80-5157604C9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6" name="Группа 45">
                <a:extLst>
                  <a:ext uri="{FF2B5EF4-FFF2-40B4-BE49-F238E27FC236}">
                    <a16:creationId xmlns:a16="http://schemas.microsoft.com/office/drawing/2014/main" id="{40DAA64F-81D9-1427-77CD-07E240BA5896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4038FD9-BABE-F8DF-38C4-72DCD49D6F64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66136CA6-EA9F-89D4-C699-3193B1AB26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68E2B175-9F73-5B48-B574-5ABABE4775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F3008635-31D5-7025-0575-158680660B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B0EA3896-9EE5-568A-EAA6-E2C7A47141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035" y="653473"/>
            <a:ext cx="8885101" cy="628137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26B40C7-3EA5-7145-DDB8-C061433D4D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6290" y="4047321"/>
            <a:ext cx="4470075" cy="3522356"/>
          </a:xfrm>
          <a:prstGeom prst="rect">
            <a:avLst/>
          </a:prstGeom>
        </p:spPr>
      </p:pic>
      <p:graphicFrame>
        <p:nvGraphicFramePr>
          <p:cNvPr id="55" name="Объект 54">
            <a:extLst>
              <a:ext uri="{FF2B5EF4-FFF2-40B4-BE49-F238E27FC236}">
                <a16:creationId xmlns:a16="http://schemas.microsoft.com/office/drawing/2014/main" id="{177616D8-E99A-F817-E421-A6B009E5EE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94692"/>
              </p:ext>
            </p:extLst>
          </p:nvPr>
        </p:nvGraphicFramePr>
        <p:xfrm>
          <a:off x="10819281" y="627301"/>
          <a:ext cx="2768688" cy="3522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912439" imgH="4978136" progId="">
                  <p:embed/>
                </p:oleObj>
              </mc:Choice>
              <mc:Fallback>
                <p:oleObj r:id="rId9" imgW="3912439" imgH="4978136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819281" y="627301"/>
                        <a:ext cx="2768688" cy="35223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 0">
            <a:extLst>
              <a:ext uri="{FF2B5EF4-FFF2-40B4-BE49-F238E27FC236}">
                <a16:creationId xmlns:a16="http://schemas.microsoft.com/office/drawing/2014/main" id="{3FBEB3B5-6DF8-3A29-8C9A-32EEDD6E1B06}"/>
              </a:ext>
            </a:extLst>
          </p:cNvPr>
          <p:cNvSpPr/>
          <p:nvPr/>
        </p:nvSpPr>
        <p:spPr>
          <a:xfrm>
            <a:off x="2026402" y="6978145"/>
            <a:ext cx="5763470" cy="434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ru-RU" sz="1200" dirty="0">
                <a:solidFill>
                  <a:srgbClr val="FF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Предварительная схема- будет меняться по возможностям поставщиков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294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36">
            <a:extLst>
              <a:ext uri="{FF2B5EF4-FFF2-40B4-BE49-F238E27FC236}">
                <a16:creationId xmlns:a16="http://schemas.microsoft.com/office/drawing/2014/main" id="{A6E7A244-CCA4-50AE-CFFE-D4DD80EE3E34}"/>
              </a:ext>
            </a:extLst>
          </p:cNvPr>
          <p:cNvSpPr/>
          <p:nvPr/>
        </p:nvSpPr>
        <p:spPr>
          <a:xfrm>
            <a:off x="392196" y="6388523"/>
            <a:ext cx="10441455" cy="1174288"/>
          </a:xfrm>
          <a:prstGeom prst="roundRect">
            <a:avLst>
              <a:gd name="adj" fmla="val 1203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2" name="Text 0"/>
          <p:cNvSpPr/>
          <p:nvPr/>
        </p:nvSpPr>
        <p:spPr>
          <a:xfrm>
            <a:off x="4529018" y="162065"/>
            <a:ext cx="5330547" cy="264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Партнёры стенда и приглашение к сотрудничеству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53398" y="1353816"/>
            <a:ext cx="8291378" cy="4801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Макраме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— воздушные переплетения, напоминающие подводные нити и народное кружево.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2. Свет — главный инструмент атмосферы и настроения.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3. Жидкий металл — отблеск и отражение, метафора волшебства и солнечного сияния.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4. Корпусная мебель — создают структуру и архитектуру стенда, сочетая ремесло и современный дизайн.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5. Мебель мягкая — комфорт, уют и завершённость дома.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6. Зеркала /стекло — глубина, отражение и игра пространства.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7. Ландшафтный дизайнер — добавляет дыхание природы и живые акценты.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8. Строители — фундамент, опора, надёжность.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9. Обои с авторским рисунком — современные интерпретации русских орнаментов и природных мотивов.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10. Полы — тёплая и устойчивая база интерьера.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11. Текстиль с умными карнизами — лёгкость, движение и технологичность.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12. Медиа и аудио — звуки воды, пение птиц и лёгкий звон, создающий эффект ожившего пространства.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055611" y="422668"/>
            <a:ext cx="11180295" cy="821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Вокруг центрального портала размещаются зоны партнёров, каждая отражает свой голос в общем звучании пространства:</a:t>
            </a:r>
            <a:endParaRPr lang="ru-RU" sz="16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двенадцать голубиц в сказке, каждая из которых отражает свой голос в общем звучании пространства.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24"/>
          <p:cNvSpPr/>
          <p:nvPr/>
        </p:nvSpPr>
        <p:spPr>
          <a:xfrm>
            <a:off x="598048" y="6490035"/>
            <a:ext cx="11960034" cy="150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Приглашение к сотрудничеству: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Мы ищем новых партнёров,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чтобы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стать частью нашей незабываемой команды. 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Концепция стенда будет меняться в зависимости от того, кто к нам присоединится. 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Эта концеп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ция предварительная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и участие в ней даст возможность быть частью уникальной истории.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1">
            <a:extLst>
              <a:ext uri="{FF2B5EF4-FFF2-40B4-BE49-F238E27FC236}">
                <a16:creationId xmlns:a16="http://schemas.microsoft.com/office/drawing/2014/main" id="{666B07A5-80F7-06F8-173E-083D090A37B5}"/>
              </a:ext>
            </a:extLst>
          </p:cNvPr>
          <p:cNvSpPr/>
          <p:nvPr/>
        </p:nvSpPr>
        <p:spPr>
          <a:xfrm>
            <a:off x="1379040" y="1880031"/>
            <a:ext cx="4969907" cy="211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300" dirty="0">
              <a:latin typeface="Calibri" panose="020F0502020204030204" pitchFamily="34" charset="0"/>
            </a:endParaRPr>
          </a:p>
        </p:txBody>
      </p:sp>
      <p:sp>
        <p:nvSpPr>
          <p:cNvPr id="67" name="Text 0">
            <a:extLst>
              <a:ext uri="{FF2B5EF4-FFF2-40B4-BE49-F238E27FC236}">
                <a16:creationId xmlns:a16="http://schemas.microsoft.com/office/drawing/2014/main" id="{7DABFD22-9598-7390-D154-35C4E6485423}"/>
              </a:ext>
            </a:extLst>
          </p:cNvPr>
          <p:cNvSpPr/>
          <p:nvPr/>
        </p:nvSpPr>
        <p:spPr>
          <a:xfrm>
            <a:off x="8518735" y="1621388"/>
            <a:ext cx="5330547" cy="77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Наш стенд 12 м2 располагается в самом центре,</a:t>
            </a:r>
          </a:p>
          <a:p>
            <a:pPr marL="0" indent="0" algn="l">
              <a:lnSpc>
                <a:spcPts val="205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</a:p>
          <a:p>
            <a:pPr marL="0" indent="0" algn="l">
              <a:lnSpc>
                <a:spcPts val="205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на красной дорожке, в зоне «ПРОШЛОЕ»!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683CAE28-60CE-1198-D835-9ED22E099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8735" y="2650280"/>
            <a:ext cx="6101725" cy="3531501"/>
          </a:xfrm>
          <a:prstGeom prst="rect">
            <a:avLst/>
          </a:prstGeom>
        </p:spPr>
      </p:pic>
      <p:sp>
        <p:nvSpPr>
          <p:cNvPr id="70" name="Text 0">
            <a:extLst>
              <a:ext uri="{FF2B5EF4-FFF2-40B4-BE49-F238E27FC236}">
                <a16:creationId xmlns:a16="http://schemas.microsoft.com/office/drawing/2014/main" id="{D48AA47B-40BF-FBDF-58DB-0A345EB64D7E}"/>
              </a:ext>
            </a:extLst>
          </p:cNvPr>
          <p:cNvSpPr/>
          <p:nvPr/>
        </p:nvSpPr>
        <p:spPr>
          <a:xfrm>
            <a:off x="11813330" y="6760305"/>
            <a:ext cx="2140307" cy="77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Стенд К 21, 12 м2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0846F4F8-3AE4-028C-3532-B07087574F05}"/>
              </a:ext>
            </a:extLst>
          </p:cNvPr>
          <p:cNvCxnSpPr/>
          <p:nvPr/>
        </p:nvCxnSpPr>
        <p:spPr>
          <a:xfrm>
            <a:off x="9978065" y="2954974"/>
            <a:ext cx="1268963" cy="12503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9367AF-00AB-36BF-8F42-5122B69B0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955601" cy="688954"/>
          </a:xfrm>
          <a:prstGeom prst="rect">
            <a:avLst/>
          </a:prstGeom>
        </p:spPr>
      </p:pic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92E2CD67-01B3-1949-116A-F02B1146B13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6FB56379-E7BD-BCCA-B2A5-9BA54B5FB2E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81" name="Группа 80">
              <a:extLst>
                <a:ext uri="{FF2B5EF4-FFF2-40B4-BE49-F238E27FC236}">
                  <a16:creationId xmlns:a16="http://schemas.microsoft.com/office/drawing/2014/main" id="{25B0B361-473B-D724-B3C9-9FE8BF50955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82" name="Рисунок 81">
                <a:extLst>
                  <a:ext uri="{FF2B5EF4-FFF2-40B4-BE49-F238E27FC236}">
                    <a16:creationId xmlns:a16="http://schemas.microsoft.com/office/drawing/2014/main" id="{0DBB108F-E310-8A19-BC8B-73C54F07D8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83" name="Группа 82">
                <a:extLst>
                  <a:ext uri="{FF2B5EF4-FFF2-40B4-BE49-F238E27FC236}">
                    <a16:creationId xmlns:a16="http://schemas.microsoft.com/office/drawing/2014/main" id="{22673233-6265-1FD8-FEE4-9897CF2B996C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3D5378E3-4FCB-77B3-E4C6-D15485EE8380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85" name="Рисунок 84">
                  <a:extLst>
                    <a:ext uri="{FF2B5EF4-FFF2-40B4-BE49-F238E27FC236}">
                      <a16:creationId xmlns:a16="http://schemas.microsoft.com/office/drawing/2014/main" id="{82A8D643-5C2D-7607-B9DC-0727C5A719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86" name="Рисунок 85">
                  <a:extLst>
                    <a:ext uri="{FF2B5EF4-FFF2-40B4-BE49-F238E27FC236}">
                      <a16:creationId xmlns:a16="http://schemas.microsoft.com/office/drawing/2014/main" id="{C1BC6542-CB6E-3648-4DF7-CA1EF6CEE3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87" name="Рисунок 86">
                  <a:extLst>
                    <a:ext uri="{FF2B5EF4-FFF2-40B4-BE49-F238E27FC236}">
                      <a16:creationId xmlns:a16="http://schemas.microsoft.com/office/drawing/2014/main" id="{C4D13CD7-C07C-406E-2780-362DE470A2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9781" y="177605"/>
            <a:ext cx="5916930" cy="399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Преимущества участия для партнёра</a:t>
            </a:r>
            <a:endParaRPr lang="en-US" sz="2500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080260" y="875619"/>
            <a:ext cx="10158174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Почему участие в выставке «Русский дом 2026» — это инвестиция в ваш бренд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88300" y="1428841"/>
            <a:ext cx="4311372" cy="421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3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40%</a:t>
            </a:r>
            <a:endParaRPr lang="en-US" sz="3300" dirty="0">
              <a:latin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019419" y="2010342"/>
            <a:ext cx="1649135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Дизайнеры </a:t>
            </a: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премиум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88300" y="2286686"/>
            <a:ext cx="4311372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Посетителей — дизайнеры и </a:t>
            </a:r>
            <a:r>
              <a:rPr lang="en-US" sz="140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архитекторы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59454" y="1428841"/>
            <a:ext cx="4311372" cy="421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3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30%</a:t>
            </a:r>
            <a:endParaRPr lang="en-US" sz="3300" dirty="0">
              <a:latin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516172" y="2010342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B2B-партнёры</a:t>
            </a:r>
          </a:p>
        </p:txBody>
      </p:sp>
      <p:sp>
        <p:nvSpPr>
          <p:cNvPr id="9" name="Text 7"/>
          <p:cNvSpPr/>
          <p:nvPr/>
        </p:nvSpPr>
        <p:spPr>
          <a:xfrm>
            <a:off x="5159454" y="2286686"/>
            <a:ext cx="4311372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Профессионалы индустрии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630608" y="1428841"/>
            <a:ext cx="4311372" cy="421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3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30%</a:t>
            </a:r>
            <a:endParaRPr lang="en-US" sz="3300" dirty="0">
              <a:latin typeface="Calibri" panose="020F050202020403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987326" y="2010342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Премиум-клиенты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630608" y="2286686"/>
            <a:ext cx="4311372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Конечные покупатели </a:t>
            </a:r>
            <a:r>
              <a:rPr lang="en-US" sz="140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недвижимости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40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бизнес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88300" y="2682926"/>
            <a:ext cx="2307431" cy="239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Медийное продвижение</a:t>
            </a:r>
            <a:endParaRPr lang="en-US" sz="1500" dirty="0">
              <a:latin typeface="Calibri" panose="020F050202020403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88300" y="3114290"/>
            <a:ext cx="6562963" cy="971431"/>
          </a:xfrm>
          <a:prstGeom prst="roundRect">
            <a:avLst>
              <a:gd name="adj" fmla="val 7530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3060" y="3114290"/>
            <a:ext cx="60960" cy="971431"/>
          </a:xfrm>
          <a:prstGeom prst="roundRect">
            <a:avLst>
              <a:gd name="adj" fmla="val 188737"/>
            </a:avLst>
          </a:prstGeom>
          <a:solidFill>
            <a:srgbClr val="FF7047"/>
          </a:solidFill>
          <a:ln/>
        </p:spPr>
      </p:sp>
      <p:sp>
        <p:nvSpPr>
          <p:cNvPr id="16" name="Text 14"/>
          <p:cNvSpPr/>
          <p:nvPr/>
        </p:nvSpPr>
        <p:spPr>
          <a:xfrm>
            <a:off x="877014" y="3257284"/>
            <a:ext cx="1736169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Официальный каталог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77014" y="3533628"/>
            <a:ext cx="6231255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Ваша капсула и бренд в официальном каталоге мероприятия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379018" y="3114290"/>
            <a:ext cx="6563082" cy="971431"/>
          </a:xfrm>
          <a:prstGeom prst="roundRect">
            <a:avLst>
              <a:gd name="adj" fmla="val 7530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63778" y="3114290"/>
            <a:ext cx="60960" cy="971431"/>
          </a:xfrm>
          <a:prstGeom prst="roundRect">
            <a:avLst>
              <a:gd name="adj" fmla="val 188737"/>
            </a:avLst>
          </a:prstGeom>
          <a:solidFill>
            <a:srgbClr val="FF7047"/>
          </a:solidFill>
          <a:ln/>
        </p:spPr>
      </p:sp>
      <p:sp>
        <p:nvSpPr>
          <p:cNvPr id="20" name="Text 18"/>
          <p:cNvSpPr/>
          <p:nvPr/>
        </p:nvSpPr>
        <p:spPr>
          <a:xfrm>
            <a:off x="7567732" y="3257284"/>
            <a:ext cx="2403634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Индивидуальный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медиа-пакет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567732" y="3533628"/>
            <a:ext cx="6231374" cy="409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Пост-анонс с афишей и визуалом вашей коллекции в соцсетях выставки (Telegram 11,4 тыс., Telegram-чат 11,9 тыс., VK 3 тыс., </a:t>
            </a:r>
            <a:r>
              <a:rPr lang="ru-RU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ин-та-м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4,2 тыс.)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88300" y="4213475"/>
            <a:ext cx="6562963" cy="766882"/>
          </a:xfrm>
          <a:prstGeom prst="roundRect">
            <a:avLst>
              <a:gd name="adj" fmla="val 9539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73060" y="4213475"/>
            <a:ext cx="60960" cy="766882"/>
          </a:xfrm>
          <a:prstGeom prst="roundRect">
            <a:avLst>
              <a:gd name="adj" fmla="val 188737"/>
            </a:avLst>
          </a:prstGeom>
          <a:solidFill>
            <a:srgbClr val="FF7047"/>
          </a:solidFill>
          <a:ln/>
        </p:spPr>
      </p:sp>
      <p:sp>
        <p:nvSpPr>
          <p:cNvPr id="24" name="Text 22"/>
          <p:cNvSpPr/>
          <p:nvPr/>
        </p:nvSpPr>
        <p:spPr>
          <a:xfrm>
            <a:off x="877014" y="4356469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Публикации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77014" y="4632813"/>
            <a:ext cx="6231255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 журналах-партнёрах и Большая Энциклопедия «Русский Дом» Том II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379018" y="4213475"/>
            <a:ext cx="6563082" cy="766882"/>
          </a:xfrm>
          <a:prstGeom prst="roundRect">
            <a:avLst>
              <a:gd name="adj" fmla="val 9539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63778" y="4213475"/>
            <a:ext cx="60960" cy="766882"/>
          </a:xfrm>
          <a:prstGeom prst="roundRect">
            <a:avLst>
              <a:gd name="adj" fmla="val 188737"/>
            </a:avLst>
          </a:prstGeom>
          <a:solidFill>
            <a:srgbClr val="FF7047"/>
          </a:solidFill>
          <a:ln/>
        </p:spPr>
      </p:sp>
      <p:sp>
        <p:nvSpPr>
          <p:cNvPr id="28" name="Text 26"/>
          <p:cNvSpPr/>
          <p:nvPr/>
        </p:nvSpPr>
        <p:spPr>
          <a:xfrm>
            <a:off x="7537253" y="4241139"/>
            <a:ext cx="1821656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Цифровое</a:t>
            </a: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присутствие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544872" y="4526889"/>
            <a:ext cx="6231374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Кликабельный логотип на сайте выставки, размещение QR-кодов </a:t>
            </a:r>
            <a:r>
              <a:rPr lang="en-US" sz="140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продукции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</a:t>
            </a:r>
            <a:endParaRPr lang="ru-RU" sz="1400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 компании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73060" y="5146701"/>
            <a:ext cx="2010251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Экспозиция и интеграция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73060" y="5474123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Ваша продукция (мебель, декор, текстиль, освещение) используется в концепции стенда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73060" y="5723320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Партнёры логично интегрированы в </a:t>
            </a:r>
            <a:r>
              <a:rPr lang="en-US" sz="140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пространство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73060" y="5972518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Возможность индивидуального включения в концепцию стенда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7463433" y="5146701"/>
            <a:ext cx="3095149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Сильный визуальный и сетевой эффект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027342" y="5450816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Фото- и видеоконтент с выставки для ваших соцсетей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027342" y="5700013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Интервью и упоминания в медиа-пакете выставки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027342" y="5949211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ru-RU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Участие на стенде три дня выставки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88300" y="6470542"/>
            <a:ext cx="6562963" cy="956191"/>
          </a:xfrm>
          <a:prstGeom prst="roundRect">
            <a:avLst>
              <a:gd name="adj" fmla="val 1203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23674" y="6605917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Стоимость участия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23674" y="6882261"/>
            <a:ext cx="6292215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100 000 ₽</a:t>
            </a:r>
            <a:r>
              <a:rPr lang="ru-RU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+ ваша продукция 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7379018" y="6470542"/>
            <a:ext cx="6563082" cy="956191"/>
          </a:xfrm>
          <a:prstGeom prst="roundRect">
            <a:avLst>
              <a:gd name="adj" fmla="val 1203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514392" y="6546712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Что вы получаете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567732" y="6796445"/>
            <a:ext cx="6292334" cy="409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Интеграцию в концепцию стенда, медийное продвижение, прямой контакт с аудиторией, эксклюзивные фото и видео материалы, упоминания в соцсетях и печатных изданиях</a:t>
            </a:r>
            <a:endParaRPr lang="en-US" sz="1400" dirty="0">
              <a:latin typeface="Calibri" panose="020F0502020204030204" pitchFamily="34" charset="0"/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513CE87D-8096-8F7C-CE9A-CD5BA3D85D55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B8FFA1C8-F55B-5B89-50A0-3F3A06244E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A0F59706-E367-63C9-FB8D-AA5B4F0B72E4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47" name="Рисунок 46">
                <a:extLst>
                  <a:ext uri="{FF2B5EF4-FFF2-40B4-BE49-F238E27FC236}">
                    <a16:creationId xmlns:a16="http://schemas.microsoft.com/office/drawing/2014/main" id="{CCA78AD8-09EC-5EC4-69C4-6753A0CE96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8" name="Группа 47">
                <a:extLst>
                  <a:ext uri="{FF2B5EF4-FFF2-40B4-BE49-F238E27FC236}">
                    <a16:creationId xmlns:a16="http://schemas.microsoft.com/office/drawing/2014/main" id="{E5284FC4-B8C1-0B43-CF73-A05D9246FB2B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4AD617D7-DF10-FF1F-06A0-ADAF8BD73E78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BC5F4907-1C52-A5FC-B302-05C3088BB8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B0F3DB3D-F1DC-1B1C-8FFC-7B55E01944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B2CFD45E-DEE4-B237-1FDC-22C8744A5E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B4A9D6B6-B197-9DF0-9CCB-C814AFE91C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3779"/>
            <a:ext cx="1955601" cy="68895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49623" y="-450635"/>
            <a:ext cx="4506277" cy="1233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700"/>
              </a:lnSpc>
              <a:buNone/>
            </a:pPr>
            <a:r>
              <a:rPr lang="en-US" sz="28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Мы ждём именно </a:t>
            </a:r>
            <a:r>
              <a:rPr lang="ru-RU" sz="28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ВАС на нашем стенде</a:t>
            </a:r>
            <a:r>
              <a:rPr lang="en-US" sz="28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!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6650" y="1218508"/>
            <a:ext cx="130428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ru-RU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Если ВЫ 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— </a:t>
            </a: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сильный, креативный, уверенный в себе игрок рынка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. Вы готовы заявить о себе на самой престижной интерьерной площадке страны. Вы хотите, чтобы ваша работа и бренд были замечены, оценены и запомнены.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6650" y="1905260"/>
            <a:ext cx="130428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«Русский дом 2026»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— это </a:t>
            </a: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уникальная возможность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показать себя вместе с лучшими: в центре Москвы, в самом сердце премиальной индустрии, на эксклюзивном стенде, который уже станет историей.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2780916"/>
            <a:ext cx="130428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Это шанс стать частью концептуальной истории, где встречаются креатив, мастерство и легендарные традиции русского дизайна. Присоединяясь к нам, вы становитесь частью </a:t>
            </a: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команды победителей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, вдохновляющих и создающих тренды.</a:t>
            </a:r>
            <a:endParaRPr lang="en-US" sz="1400" dirty="0">
              <a:latin typeface="Calibri" panose="020F0502020204030204" pitchFamily="34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15" y="3471174"/>
            <a:ext cx="3379008" cy="49359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23895" y="4140960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Видимость</a:t>
            </a:r>
            <a:endParaRPr lang="en-US" sz="1550" b="1" dirty="0">
              <a:latin typeface="Calibri" panose="020F050202020403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23895" y="4484217"/>
            <a:ext cx="4030147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Пространство</a:t>
            </a: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, 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которое будет обсуждать вся индустрия</a:t>
            </a:r>
            <a:endParaRPr lang="en-US" sz="1400" dirty="0">
              <a:latin typeface="Calibri" panose="020F0502020204030204" pitchFamily="34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615" y="5163238"/>
            <a:ext cx="3379008" cy="49359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9324" y="595702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Медиа</a:t>
            </a:r>
            <a:endParaRPr lang="en-US" sz="1550" b="1" dirty="0">
              <a:latin typeface="Calibri" panose="020F050202020403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802296" y="6262609"/>
            <a:ext cx="4030147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Внимание СМИ, дизайнеров и клиентов </a:t>
            </a:r>
            <a:endParaRPr lang="ru-RU" sz="1400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премиум-класса</a:t>
            </a:r>
            <a:endParaRPr lang="en-US" sz="1400" dirty="0">
              <a:latin typeface="Calibri" panose="020F0502020204030204" pitchFamily="34" charset="0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042" y="3927058"/>
            <a:ext cx="3379008" cy="49359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35497" y="4646074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55575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Результат</a:t>
            </a:r>
            <a:endParaRPr lang="en-US" sz="1550" b="1" dirty="0">
              <a:latin typeface="Calibri" panose="020F0502020204030204" pitchFamily="3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4912749" y="5017619"/>
            <a:ext cx="4030147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Ваш бренд станет заметным, </a:t>
            </a:r>
            <a:r>
              <a:rPr lang="en-US" sz="140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значимым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</a:t>
            </a:r>
            <a:endParaRPr lang="ru-RU" sz="1400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 востребованным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829324" y="7105494"/>
            <a:ext cx="860667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Мы ждём вас, чтобы вместе создать пространство, которое запомнится!</a:t>
            </a:r>
            <a:endParaRPr lang="en-US" sz="1850" dirty="0">
              <a:latin typeface="Calibri" panose="020F0502020204030204" pitchFamily="34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647755" y="6849379"/>
            <a:ext cx="22860" cy="773906"/>
          </a:xfrm>
          <a:prstGeom prst="rect">
            <a:avLst/>
          </a:prstGeom>
          <a:solidFill>
            <a:srgbClr val="FF7047"/>
          </a:solidFill>
          <a:ln/>
        </p:spPr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9713972-2166-059F-CFC3-4F191666177A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F701594-0C8D-BD19-27B4-4C6BFE80D63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145EA308-2C92-7404-41D0-214EF214F081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F3E802F0-0D7C-86D8-C2BE-AB5B9CAC44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8313B74C-8805-B19E-1B90-E79D7231E788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BDF9965-096D-381E-FB67-F6093250CE1D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12639BA3-B2EE-8739-81CF-BABA78A2F9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E6505D63-7AC2-4D12-8D22-0DD0A182F3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FA719F41-BB22-19C0-05EF-CD92AFFEED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A5C1374-6F76-31FD-8282-A74D5CE7CDB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9618"/>
          <a:stretch>
            <a:fillRect/>
          </a:stretch>
        </p:blipFill>
        <p:spPr>
          <a:xfrm>
            <a:off x="8454550" y="3572274"/>
            <a:ext cx="2733159" cy="289015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2EB7494-A02A-48CC-1E99-EBE483E808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06985" y="3731533"/>
            <a:ext cx="1852486" cy="179311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BBCFA73-5B8F-F33C-960B-37DD12841CE7}"/>
              </a:ext>
            </a:extLst>
          </p:cNvPr>
          <p:cNvSpPr txBox="1"/>
          <p:nvPr/>
        </p:nvSpPr>
        <p:spPr>
          <a:xfrm>
            <a:off x="11173050" y="5778182"/>
            <a:ext cx="3702138" cy="16385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Для связи: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сайт.   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olinachaplanova.com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почта.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olinachaplanova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@bk.ru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тел. 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+7(903)792-34-98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соц. Сети 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@polina_chaplanova_design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5CC3646-5B4F-4752-E63C-C459F2F2F2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-23779"/>
            <a:ext cx="1955601" cy="6889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2075</Words>
  <Application>Microsoft Office PowerPoint</Application>
  <PresentationFormat>Произвольный</PresentationFormat>
  <Paragraphs>263</Paragraphs>
  <Slides>11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Полина Чапланова</cp:lastModifiedBy>
  <cp:revision>6</cp:revision>
  <dcterms:created xsi:type="dcterms:W3CDTF">2025-11-28T09:38:57Z</dcterms:created>
  <dcterms:modified xsi:type="dcterms:W3CDTF">2025-12-02T13:28:20Z</dcterms:modified>
</cp:coreProperties>
</file>