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77" r:id="rId2"/>
    <p:sldId id="27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4630400" cy="8229600"/>
  <p:notesSz cx="8229600" cy="14630400"/>
  <p:embeddedFontLst>
    <p:embeddedFont>
      <p:font typeface="Inter" panose="020B0502030000000004" pitchFamily="34" charset="0"/>
      <p:regular r:id="rId13"/>
      <p:bold r:id="rId1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96" d="100"/>
          <a:sy n="96" d="100"/>
        </p:scale>
        <p:origin x="22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6004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Calibri" panose="020F0502020204030204" pitchFamily="34" charset="0"/>
              </a:rPr>
              <a:t>1</a:t>
            </a:fld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4A243-9AD5-6399-AD03-D2F3E07DB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B64A9B-ED48-B025-A30F-EA93A8D8CC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EB1B61-EE8B-801A-5457-005A177DFD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F2D583-DEE5-21CB-9069-CAF9284FAC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Calibri" panose="020F0502020204030204" pitchFamily="34" charset="0"/>
              </a:rPr>
              <a:t>2</a:t>
            </a:fld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24694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Calibri" panose="020F0502020204030204" pitchFamily="34" charset="0"/>
              </a:rPr>
              <a:t>3</a:t>
            </a:fld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Calibri" panose="020F0502020204030204" pitchFamily="34" charset="0"/>
              </a:rPr>
              <a:t>4</a:t>
            </a:fld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Calibri" panose="020F0502020204030204" pitchFamily="34" charset="0"/>
              </a:rPr>
              <a:t>5</a:t>
            </a:fld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Calibri" panose="020F0502020204030204" pitchFamily="34" charset="0"/>
              </a:rPr>
              <a:t>6</a:t>
            </a:fld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Calibri" panose="020F0502020204030204" pitchFamily="34" charset="0"/>
              </a:rPr>
              <a:t>7</a:t>
            </a:fld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Calibri" panose="020F0502020204030204" pitchFamily="34" charset="0"/>
              </a:rPr>
              <a:t>8</a:t>
            </a:fld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Calibri" panose="020F0502020204030204" pitchFamily="34" charset="0"/>
              </a:rPr>
              <a:t>9</a:t>
            </a:fld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Calibri" panose="020F0502020204030204" pitchFamily="34" charset="0"/>
              </a:rPr>
              <a:t>10</a:t>
            </a:fld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F2F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F2F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F2F2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13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11.jp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image" Target="../media/image15.png"/><Relationship Id="rId5" Type="http://schemas.openxmlformats.org/officeDocument/2006/relationships/image" Target="../media/image4.png"/><Relationship Id="rId10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image" Target="../media/image13.jpg"/><Relationship Id="rId14" Type="http://schemas.openxmlformats.org/officeDocument/2006/relationships/hyperlink" Target="https://vk.com/video-164011352_456244779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23.png"/><Relationship Id="rId18" Type="http://schemas.openxmlformats.org/officeDocument/2006/relationships/hyperlink" Target="https://vkvideo.ru/video-164011352_456244745?list=44c56c04a0288c07f8" TargetMode="External"/><Relationship Id="rId3" Type="http://schemas.openxmlformats.org/officeDocument/2006/relationships/image" Target="../media/image17.png"/><Relationship Id="rId7" Type="http://schemas.openxmlformats.org/officeDocument/2006/relationships/image" Target="../media/image2.png"/><Relationship Id="rId12" Type="http://schemas.openxmlformats.org/officeDocument/2006/relationships/image" Target="../media/image22.jpg"/><Relationship Id="rId17" Type="http://schemas.openxmlformats.org/officeDocument/2006/relationships/hyperlink" Target="https://vkvideo.ru/video-164011352_456244743" TargetMode="External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11" Type="http://schemas.openxmlformats.org/officeDocument/2006/relationships/image" Target="../media/image21.png"/><Relationship Id="rId5" Type="http://schemas.openxmlformats.org/officeDocument/2006/relationships/image" Target="../media/image19.png"/><Relationship Id="rId15" Type="http://schemas.openxmlformats.org/officeDocument/2006/relationships/image" Target="../media/image25.png"/><Relationship Id="rId10" Type="http://schemas.openxmlformats.org/officeDocument/2006/relationships/image" Target="../media/image5.png"/><Relationship Id="rId19" Type="http://schemas.openxmlformats.org/officeDocument/2006/relationships/hyperlink" Target="https://vkvideo.ru/video-164011352_456244772" TargetMode="External"/><Relationship Id="rId4" Type="http://schemas.openxmlformats.org/officeDocument/2006/relationships/image" Target="../media/image18.png"/><Relationship Id="rId9" Type="http://schemas.openxmlformats.org/officeDocument/2006/relationships/image" Target="../media/image4.png"/><Relationship Id="rId1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3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2.png"/><Relationship Id="rId1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6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sv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5.png"/><Relationship Id="rId10" Type="http://schemas.openxmlformats.org/officeDocument/2006/relationships/image" Target="../media/image34.svg"/><Relationship Id="rId4" Type="http://schemas.openxmlformats.org/officeDocument/2006/relationships/image" Target="../media/image28.svg"/><Relationship Id="rId9" Type="http://schemas.openxmlformats.org/officeDocument/2006/relationships/image" Target="../media/image33.png"/><Relationship Id="rId1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9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40.png"/><Relationship Id="rId7" Type="http://schemas.openxmlformats.org/officeDocument/2006/relationships/image" Target="../media/image3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.png"/><Relationship Id="rId11" Type="http://schemas.openxmlformats.org/officeDocument/2006/relationships/image" Target="../media/image44.emf"/><Relationship Id="rId5" Type="http://schemas.openxmlformats.org/officeDocument/2006/relationships/image" Target="../media/image42.png"/><Relationship Id="rId10" Type="http://schemas.openxmlformats.org/officeDocument/2006/relationships/image" Target="../media/image43.jpg"/><Relationship Id="rId4" Type="http://schemas.openxmlformats.org/officeDocument/2006/relationships/image" Target="../media/image41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38093" y="2680194"/>
            <a:ext cx="6407937" cy="1719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ru-RU" sz="3600" dirty="0">
                <a:solidFill>
                  <a:srgbClr val="2C3F42"/>
                </a:solidFill>
                <a:latin typeface="Arial" panose="020B0604020202020204" pitchFamily="34" charset="0"/>
                <a:ea typeface="Bitter Medium" pitchFamily="34" charset="-122"/>
                <a:cs typeface="Arial" panose="020B0604020202020204" pitchFamily="34" charset="0"/>
              </a:rPr>
              <a:t>ПРИГЛАШЕНИЕ ПАРТНЕРА</a:t>
            </a:r>
          </a:p>
          <a:p>
            <a:pPr marL="0" indent="0" algn="ctr">
              <a:lnSpc>
                <a:spcPts val="5550"/>
              </a:lnSpc>
              <a:buNone/>
            </a:pPr>
            <a:r>
              <a:rPr lang="ru-RU" sz="3600" dirty="0">
                <a:solidFill>
                  <a:srgbClr val="2C3F42"/>
                </a:solidFill>
                <a:latin typeface="Arial" panose="020B0604020202020204" pitchFamily="34" charset="0"/>
                <a:ea typeface="Bitter Medium" pitchFamily="34" charset="-122"/>
                <a:cs typeface="Arial" panose="020B0604020202020204" pitchFamily="34" charset="0"/>
              </a:rPr>
              <a:t>НА ВЫСТАВКУ </a:t>
            </a:r>
          </a:p>
          <a:p>
            <a:pPr marL="0" indent="0" algn="ctr">
              <a:lnSpc>
                <a:spcPts val="5550"/>
              </a:lnSpc>
              <a:buNone/>
            </a:pPr>
            <a:r>
              <a:rPr lang="ru-RU" sz="3600" dirty="0">
                <a:solidFill>
                  <a:srgbClr val="2C3F42"/>
                </a:solidFill>
                <a:latin typeface="Arial" panose="020B0604020202020204" pitchFamily="34" charset="0"/>
                <a:ea typeface="Bitter Medium" pitchFamily="34" charset="-122"/>
                <a:cs typeface="Arial" panose="020B0604020202020204" pitchFamily="34" charset="0"/>
              </a:rPr>
              <a:t>«РУССКИЙ ДОМ»</a:t>
            </a:r>
            <a:endParaRPr lang="en-US" sz="3600" dirty="0">
              <a:latin typeface="Calibri" panose="020F0502020204030204" pitchFamily="3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9027959" y="5569283"/>
            <a:ext cx="3028207" cy="9209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ru-RU" sz="1750" dirty="0">
                <a:solidFill>
                  <a:srgbClr val="2B2E3C"/>
                </a:solidFill>
                <a:latin typeface="Arial" panose="020B0604020202020204" pitchFamily="34" charset="0"/>
                <a:ea typeface="Open Sans" pitchFamily="34" charset="-122"/>
                <a:cs typeface="Arial" panose="020B0604020202020204" pitchFamily="34" charset="0"/>
              </a:rPr>
              <a:t>КАПСУЛЬНАЯ КОЛЕКЦИЯ</a:t>
            </a:r>
          </a:p>
          <a:p>
            <a:pPr marL="0" indent="0" algn="ctr">
              <a:lnSpc>
                <a:spcPts val="2850"/>
              </a:lnSpc>
              <a:buNone/>
            </a:pPr>
            <a:r>
              <a:rPr lang="ru-RU" sz="1750" dirty="0">
                <a:solidFill>
                  <a:srgbClr val="2B2E3C"/>
                </a:solidFill>
                <a:latin typeface="Arial" panose="020B0604020202020204" pitchFamily="34" charset="0"/>
                <a:ea typeface="Open Sans" pitchFamily="34" charset="-122"/>
                <a:cs typeface="Arial" panose="020B0604020202020204" pitchFamily="34" charset="0"/>
              </a:rPr>
              <a:t>2026</a:t>
            </a:r>
            <a:endParaRPr lang="en-US" sz="1750" dirty="0">
              <a:latin typeface="Calibri" panose="020F0502020204030204" pitchFamily="34" charset="0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55F4863B-1539-4C57-B0FB-4B938053D8C9}"/>
              </a:ext>
            </a:extLst>
          </p:cNvPr>
          <p:cNvGrpSpPr/>
          <p:nvPr/>
        </p:nvGrpSpPr>
        <p:grpSpPr>
          <a:xfrm>
            <a:off x="0" y="7623285"/>
            <a:ext cx="14630400" cy="659923"/>
            <a:chOff x="0" y="7623285"/>
            <a:chExt cx="14630400" cy="659923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51985023-6060-8FE7-A588-19AB204C49F1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Calibri" panose="020F0502020204030204" pitchFamily="34" charset="0"/>
              </a:endParaRPr>
            </a:p>
          </p:txBody>
        </p: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844CD206-A05C-CA8A-B749-450FB426C1F3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599448"/>
              <a:chOff x="1551731" y="7683760"/>
              <a:chExt cx="11451599" cy="599448"/>
            </a:xfrm>
          </p:grpSpPr>
          <p:pic>
            <p:nvPicPr>
              <p:cNvPr id="8" name="Рисунок 7">
                <a:extLst>
                  <a:ext uri="{FF2B5EF4-FFF2-40B4-BE49-F238E27FC236}">
                    <a16:creationId xmlns:a16="http://schemas.microsoft.com/office/drawing/2014/main" id="{9E08579E-0CA7-DE92-180C-CC86E5B477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9" name="Группа 8">
                <a:extLst>
                  <a:ext uri="{FF2B5EF4-FFF2-40B4-BE49-F238E27FC236}">
                    <a16:creationId xmlns:a16="http://schemas.microsoft.com/office/drawing/2014/main" id="{7D67E2A4-195C-4BE0-B9FF-26FD4B31DBE4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599448"/>
                <a:chOff x="583893" y="6408179"/>
                <a:chExt cx="11451599" cy="599448"/>
              </a:xfrm>
            </p:grpSpPr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FCC68B6E-2304-810A-5900-B1E7233E89EB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11" name="Рисунок 10">
                  <a:extLst>
                    <a:ext uri="{FF2B5EF4-FFF2-40B4-BE49-F238E27FC236}">
                      <a16:creationId xmlns:a16="http://schemas.microsoft.com/office/drawing/2014/main" id="{062013A5-AD68-5788-CE28-094B9A1867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12" name="Рисунок 11">
                  <a:extLst>
                    <a:ext uri="{FF2B5EF4-FFF2-40B4-BE49-F238E27FC236}">
                      <a16:creationId xmlns:a16="http://schemas.microsoft.com/office/drawing/2014/main" id="{1470ECC5-35DB-7238-229D-6BCD0C3553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13" name="Рисунок 12">
                  <a:extLst>
                    <a:ext uri="{FF2B5EF4-FFF2-40B4-BE49-F238E27FC236}">
                      <a16:creationId xmlns:a16="http://schemas.microsoft.com/office/drawing/2014/main" id="{2ED5800A-4150-0754-6E63-C6E774178B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1DC160E-07F0-66A6-5902-E64E1B794A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4968" y="352425"/>
            <a:ext cx="4226566" cy="199321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F86F3D5-C685-2716-7513-7573EA9B72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9168" y="2892592"/>
            <a:ext cx="6698467" cy="29251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1936B-9BCC-2D1C-C1B2-B2490AB20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148BCEAC-7366-5C95-C017-EF3C4B5B17F2}"/>
              </a:ext>
            </a:extLst>
          </p:cNvPr>
          <p:cNvSpPr/>
          <p:nvPr/>
        </p:nvSpPr>
        <p:spPr>
          <a:xfrm>
            <a:off x="793790" y="1048822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endParaRPr lang="en-US" sz="3900" dirty="0">
              <a:latin typeface="Calibri" panose="020F0502020204030204" pitchFamily="34" charset="0"/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96E0EE11-F78B-48D6-3ECB-3D82A7037E14}"/>
              </a:ext>
            </a:extLst>
          </p:cNvPr>
          <p:cNvSpPr/>
          <p:nvPr/>
        </p:nvSpPr>
        <p:spPr>
          <a:xfrm>
            <a:off x="630414" y="1109602"/>
            <a:ext cx="5868268" cy="377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00"/>
              </a:lnSpc>
            </a:pPr>
            <a:r>
              <a:rPr lang="ru-RU" sz="155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Основатель дизайн студии «POLINA CHAPLANOVA DESIGN»</a:t>
            </a:r>
          </a:p>
          <a:p>
            <a:pPr>
              <a:lnSpc>
                <a:spcPts val="2500"/>
              </a:lnSpc>
            </a:pPr>
            <a:endParaRPr lang="ru-RU" sz="155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ts val="2500"/>
              </a:lnSpc>
              <a:buFontTx/>
              <a:buChar char="-"/>
            </a:pPr>
            <a:endParaRPr lang="ru-RU" sz="120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en-US" sz="1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6424526F-8655-369B-1932-54527B4154E6}"/>
              </a:ext>
            </a:extLst>
          </p:cNvPr>
          <p:cNvGrpSpPr/>
          <p:nvPr/>
        </p:nvGrpSpPr>
        <p:grpSpPr>
          <a:xfrm>
            <a:off x="0" y="7623285"/>
            <a:ext cx="14630400" cy="659923"/>
            <a:chOff x="0" y="7623285"/>
            <a:chExt cx="14630400" cy="659923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E7EDD63D-A431-CD31-1B9E-DC44C5C8C21E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Calibri" panose="020F0502020204030204" pitchFamily="34" charset="0"/>
              </a:endParaRPr>
            </a:p>
          </p:txBody>
        </p:sp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96548C24-2336-2982-91A9-645A11778149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599448"/>
              <a:chOff x="1551731" y="7683760"/>
              <a:chExt cx="11451599" cy="599448"/>
            </a:xfrm>
          </p:grpSpPr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81990C27-9E41-6190-62DC-CACA4B71E7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6" name="Группа 15">
                <a:extLst>
                  <a:ext uri="{FF2B5EF4-FFF2-40B4-BE49-F238E27FC236}">
                    <a16:creationId xmlns:a16="http://schemas.microsoft.com/office/drawing/2014/main" id="{BB5B700B-E4D4-FFA7-BBBE-7B6D09539AF9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599448"/>
                <a:chOff x="583893" y="6408179"/>
                <a:chExt cx="11451599" cy="599448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5014DAA0-F89E-A09F-5F56-3B41FEB77DF9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18" name="Рисунок 17">
                  <a:extLst>
                    <a:ext uri="{FF2B5EF4-FFF2-40B4-BE49-F238E27FC236}">
                      <a16:creationId xmlns:a16="http://schemas.microsoft.com/office/drawing/2014/main" id="{6C560CAD-E3CC-399B-1D9B-7802C54463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19" name="Рисунок 18">
                  <a:extLst>
                    <a:ext uri="{FF2B5EF4-FFF2-40B4-BE49-F238E27FC236}">
                      <a16:creationId xmlns:a16="http://schemas.microsoft.com/office/drawing/2014/main" id="{FA9FF387-42E7-C214-5EA1-5F2E8B6932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0" name="Рисунок 19">
                  <a:extLst>
                    <a:ext uri="{FF2B5EF4-FFF2-40B4-BE49-F238E27FC236}">
                      <a16:creationId xmlns:a16="http://schemas.microsoft.com/office/drawing/2014/main" id="{7AC361E8-DCBC-448C-C3DB-0EEA5DA44F4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21" name="Text 1">
            <a:extLst>
              <a:ext uri="{FF2B5EF4-FFF2-40B4-BE49-F238E27FC236}">
                <a16:creationId xmlns:a16="http://schemas.microsoft.com/office/drawing/2014/main" id="{A00CE627-73D3-DE1E-E78C-15DA7316E36C}"/>
              </a:ext>
            </a:extLst>
          </p:cNvPr>
          <p:cNvSpPr/>
          <p:nvPr/>
        </p:nvSpPr>
        <p:spPr>
          <a:xfrm>
            <a:off x="537377" y="1673561"/>
            <a:ext cx="8119098" cy="49813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лет опыта работы и реализации в сегменте ПРЕМИУМ класса.</a:t>
            </a:r>
            <a:endParaRPr lang="en-US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-​ Член Союза Дизайнеров и Архитекторов.</a:t>
            </a:r>
          </a:p>
          <a:p>
            <a:endParaRPr lang="ru-RU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Наставник в  бизнес-клубе для дизайнеров ГРАНИ.</a:t>
            </a:r>
            <a:endParaRPr lang="en-US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Вхожу в золотую сотню самых развивающихся дизайнеров России.</a:t>
            </a:r>
          </a:p>
          <a:p>
            <a:endParaRPr lang="ru-RU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-Спикер и преподаватель  образовательных программ.</a:t>
            </a:r>
          </a:p>
          <a:p>
            <a:endParaRPr lang="ru-RU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-Эксперт на 1 канале в программе Доброе утро</a:t>
            </a:r>
          </a:p>
          <a:p>
            <a:pPr marL="685800" indent="-685800">
              <a:buFontTx/>
              <a:buChar char="-"/>
            </a:pPr>
            <a:endParaRPr lang="en-US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Радиоведущая своей авторской передачи</a:t>
            </a:r>
            <a:r>
              <a:rPr lang="en-US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ru-RU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Вокруг дизайна</a:t>
            </a:r>
            <a:r>
              <a:rPr lang="en-US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ru-RU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Дизайнер капсульной коллекции на выставке «РУССКИЙ ДОМ» 2025</a:t>
            </a:r>
          </a:p>
          <a:p>
            <a:r>
              <a:rPr lang="ru-RU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ru-RU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ru-RU" sz="155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ts val="2500"/>
              </a:lnSpc>
              <a:buFontTx/>
              <a:buChar char="-"/>
            </a:pPr>
            <a:endParaRPr lang="ru-RU" sz="120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en-US" sz="1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1">
            <a:extLst>
              <a:ext uri="{FF2B5EF4-FFF2-40B4-BE49-F238E27FC236}">
                <a16:creationId xmlns:a16="http://schemas.microsoft.com/office/drawing/2014/main" id="{FB98086C-CED0-F47E-C704-142EF5341162}"/>
              </a:ext>
            </a:extLst>
          </p:cNvPr>
          <p:cNvSpPr/>
          <p:nvPr/>
        </p:nvSpPr>
        <p:spPr>
          <a:xfrm>
            <a:off x="543440" y="113308"/>
            <a:ext cx="12984091" cy="809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500"/>
              </a:lnSpc>
            </a:pPr>
            <a:r>
              <a:rPr lang="ru-RU" b="1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ПОЛИНА</a:t>
            </a:r>
            <a:r>
              <a:rPr lang="ru-RU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ЧАПЛАНОВА </a:t>
            </a:r>
          </a:p>
          <a:p>
            <a:pPr algn="ctr">
              <a:lnSpc>
                <a:spcPts val="2500"/>
              </a:lnSpc>
            </a:pPr>
            <a:r>
              <a:rPr lang="ru-RU" b="1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ДИЗАЙНЕР КАПСУЛЬНОЙ КОЛЕКЦИИ НА ВЫСТАВКЕ РУССКИЙ ДОМ 2025,2026</a:t>
            </a:r>
          </a:p>
          <a:p>
            <a: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ts val="2500"/>
              </a:lnSpc>
              <a:buFontTx/>
              <a:buChar char="-"/>
            </a:pPr>
            <a:endParaRPr lang="ru-RU" sz="120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en-US" sz="1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1">
            <a:extLst>
              <a:ext uri="{FF2B5EF4-FFF2-40B4-BE49-F238E27FC236}">
                <a16:creationId xmlns:a16="http://schemas.microsoft.com/office/drawing/2014/main" id="{53503290-6087-8B13-D0B7-50B77AF0E048}"/>
              </a:ext>
            </a:extLst>
          </p:cNvPr>
          <p:cNvSpPr/>
          <p:nvPr/>
        </p:nvSpPr>
        <p:spPr>
          <a:xfrm>
            <a:off x="537377" y="6264139"/>
            <a:ext cx="8119098" cy="11542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испытывать.​</a:t>
            </a:r>
          </a:p>
          <a:p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Делаю проекты разного ценового сегмента от VIP до бюджета. Это дома, квартиры, общественные интерьеры практически во всех стилях, в зависимости от ситуации, вида за окном и предпочтений клиента</a:t>
            </a:r>
          </a:p>
          <a:p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ru-RU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ru-RU" sz="155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ts val="2500"/>
              </a:lnSpc>
              <a:buFontTx/>
              <a:buChar char="-"/>
            </a:pPr>
            <a:endParaRPr lang="ru-RU" sz="120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en-US" sz="1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9D4006-4185-096A-F0B2-12E7CDCB6D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96872" y="851156"/>
            <a:ext cx="2612916" cy="464518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2684C40-F695-8114-B810-76F7DA2092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8400" y="2095630"/>
            <a:ext cx="3342208" cy="4168105"/>
          </a:xfrm>
          <a:prstGeom prst="rect">
            <a:avLst/>
          </a:prstGeom>
        </p:spPr>
      </p:pic>
      <p:sp>
        <p:nvSpPr>
          <p:cNvPr id="25" name="Text 1">
            <a:extLst>
              <a:ext uri="{FF2B5EF4-FFF2-40B4-BE49-F238E27FC236}">
                <a16:creationId xmlns:a16="http://schemas.microsoft.com/office/drawing/2014/main" id="{9A56BEEE-09E7-D4FB-EEEE-BF2384DF7B81}"/>
              </a:ext>
            </a:extLst>
          </p:cNvPr>
          <p:cNvSpPr/>
          <p:nvPr/>
        </p:nvSpPr>
        <p:spPr>
          <a:xfrm>
            <a:off x="11995432" y="468172"/>
            <a:ext cx="1923228" cy="400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500"/>
              </a:lnSpc>
            </a:pPr>
            <a:r>
              <a:rPr lang="ru-RU" b="1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2025</a:t>
            </a:r>
          </a:p>
          <a:p>
            <a: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ts val="2500"/>
              </a:lnSpc>
              <a:buFontTx/>
              <a:buChar char="-"/>
            </a:pPr>
            <a:endParaRPr lang="ru-RU" sz="120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en-US" sz="1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1">
            <a:extLst>
              <a:ext uri="{FF2B5EF4-FFF2-40B4-BE49-F238E27FC236}">
                <a16:creationId xmlns:a16="http://schemas.microsoft.com/office/drawing/2014/main" id="{668DDB85-5477-5B31-8ED5-F93994C30D8D}"/>
              </a:ext>
            </a:extLst>
          </p:cNvPr>
          <p:cNvSpPr/>
          <p:nvPr/>
        </p:nvSpPr>
        <p:spPr>
          <a:xfrm>
            <a:off x="8656475" y="1536049"/>
            <a:ext cx="2074494" cy="542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500"/>
              </a:lnSpc>
            </a:pP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2026</a:t>
            </a:r>
          </a:p>
          <a:p>
            <a: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ts val="2500"/>
              </a:lnSpc>
              <a:buFontTx/>
              <a:buChar char="-"/>
            </a:pPr>
            <a:endParaRPr lang="ru-RU" sz="120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en-US" sz="1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240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5976" y="357426"/>
            <a:ext cx="13099494" cy="888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450"/>
              </a:lnSpc>
              <a:buNone/>
            </a:pPr>
            <a:r>
              <a:rPr lang="en-US" sz="275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Почему «Русский дом» 2026 — </a:t>
            </a:r>
            <a:endParaRPr lang="ru-RU" sz="2750" dirty="0">
              <a:solidFill>
                <a:srgbClr val="0C0D0F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0" indent="0" algn="ctr">
              <a:lnSpc>
                <a:spcPts val="3450"/>
              </a:lnSpc>
              <a:buNone/>
            </a:pPr>
            <a:r>
              <a:rPr lang="en-US" sz="275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эт</a:t>
            </a:r>
            <a:r>
              <a:rPr lang="ru-RU" sz="275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</a:t>
            </a:r>
            <a:r>
              <a:rPr lang="en-US" sz="275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выставка, в которой нужно участвовать</a:t>
            </a:r>
            <a:endParaRPr lang="en-US" sz="2750" dirty="0">
              <a:latin typeface="Calibri" panose="020F050202020403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73073" y="1268251"/>
            <a:ext cx="13099494" cy="1333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b="1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«Русский дом»</a:t>
            </a:r>
            <a:r>
              <a:rPr lang="en-US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 — крупнейшая площадка для дизайнеров, архитекторов и B2B-партнёров. </a:t>
            </a:r>
            <a:endParaRPr lang="ru-RU" dirty="0">
              <a:solidFill>
                <a:srgbClr val="55575A"/>
              </a:solidFill>
              <a:latin typeface="Calibri" panose="020F0502020204030204" pitchFamily="34" charset="0"/>
              <a:ea typeface="Manrope" pitchFamily="34" charset="-122"/>
              <a:cs typeface="Manrope" pitchFamily="34" charset="-120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en-US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Выставка проходит </a:t>
            </a:r>
            <a:r>
              <a:rPr lang="en-US" b="1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третий раз на новой престижной площадке — Гостиный двор, 5 минут от Кремля</a:t>
            </a:r>
            <a:r>
              <a:rPr lang="en-US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. </a:t>
            </a:r>
            <a:endParaRPr lang="ru-RU" dirty="0">
              <a:solidFill>
                <a:srgbClr val="55575A"/>
              </a:solidFill>
              <a:latin typeface="Calibri" panose="020F0502020204030204" pitchFamily="34" charset="0"/>
              <a:ea typeface="Manrope" pitchFamily="34" charset="-122"/>
              <a:cs typeface="Manrope" pitchFamily="34" charset="-120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en-US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Это центр внимания профессионалов и СМИ.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7307580" y="2360652"/>
            <a:ext cx="15240" cy="3760351"/>
          </a:xfrm>
          <a:prstGeom prst="roundRect">
            <a:avLst>
              <a:gd name="adj" fmla="val 839604"/>
            </a:avLst>
          </a:prstGeom>
          <a:solidFill>
            <a:srgbClr val="000000">
              <a:alpha val="8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6744057" y="2512933"/>
            <a:ext cx="426482" cy="15240"/>
          </a:xfrm>
          <a:prstGeom prst="roundRect">
            <a:avLst>
              <a:gd name="adj" fmla="val 839604"/>
            </a:avLst>
          </a:prstGeom>
          <a:solidFill>
            <a:srgbClr val="FF7047"/>
          </a:solidFill>
          <a:ln/>
        </p:spPr>
      </p:sp>
      <p:sp>
        <p:nvSpPr>
          <p:cNvPr id="6" name="Shape 4"/>
          <p:cNvSpPr/>
          <p:nvPr/>
        </p:nvSpPr>
        <p:spPr>
          <a:xfrm>
            <a:off x="7155299" y="2360652"/>
            <a:ext cx="319802" cy="319802"/>
          </a:xfrm>
          <a:prstGeom prst="roundRect">
            <a:avLst>
              <a:gd name="adj" fmla="val 40011"/>
            </a:avLst>
          </a:prstGeom>
          <a:solidFill>
            <a:srgbClr val="F2F2F2"/>
          </a:solidFill>
          <a:ln w="7620">
            <a:solidFill>
              <a:srgbClr val="FF704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208580" y="2387322"/>
            <a:ext cx="213241" cy="266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6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650" dirty="0">
              <a:latin typeface="Calibri" panose="020F050202020403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4827270" y="2409468"/>
            <a:ext cx="1777127" cy="2221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700"/>
              </a:lnSpc>
              <a:buNone/>
            </a:pPr>
            <a:r>
              <a:rPr lang="en-US" sz="13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2024 год</a:t>
            </a:r>
            <a:endParaRPr lang="en-US" sz="1350" dirty="0">
              <a:latin typeface="Calibri" panose="020F050202020403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765453" y="2716887"/>
            <a:ext cx="5838944" cy="227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Более </a:t>
            </a:r>
            <a:r>
              <a:rPr lang="en-US" sz="1100" b="1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20 000 посетителей</a:t>
            </a:r>
            <a:endParaRPr lang="en-US" sz="1100" dirty="0">
              <a:latin typeface="Calibri" panose="020F050202020403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65453" y="2993946"/>
            <a:ext cx="5838944" cy="227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100" b="1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150 дизайнеров интерьера</a:t>
            </a:r>
            <a:endParaRPr lang="en-US" sz="1100" dirty="0">
              <a:latin typeface="Calibri" panose="020F050202020403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765453" y="3271004"/>
            <a:ext cx="5838944" cy="227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100" b="1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35% B2B</a:t>
            </a:r>
            <a:r>
              <a:rPr lang="en-US" sz="11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, 30% покупатели квартир бизнес-класса и выше</a:t>
            </a:r>
            <a:endParaRPr lang="en-US" sz="1100" dirty="0">
              <a:latin typeface="Calibri" panose="020F050202020403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765453" y="3548063"/>
            <a:ext cx="5838944" cy="227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Множество публикаций в СМИ и соцсетях, поддержка профессиональных союзов</a:t>
            </a:r>
            <a:endParaRPr lang="en-US" sz="1100" dirty="0">
              <a:latin typeface="Calibri" panose="020F0502020204030204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7459861" y="3365897"/>
            <a:ext cx="426482" cy="15240"/>
          </a:xfrm>
          <a:prstGeom prst="roundRect">
            <a:avLst>
              <a:gd name="adj" fmla="val 839604"/>
            </a:avLst>
          </a:prstGeom>
          <a:solidFill>
            <a:srgbClr val="FF7047"/>
          </a:solidFill>
          <a:ln/>
        </p:spPr>
      </p:sp>
      <p:sp>
        <p:nvSpPr>
          <p:cNvPr id="14" name="Shape 12"/>
          <p:cNvSpPr/>
          <p:nvPr/>
        </p:nvSpPr>
        <p:spPr>
          <a:xfrm>
            <a:off x="7155299" y="3213616"/>
            <a:ext cx="319802" cy="319802"/>
          </a:xfrm>
          <a:prstGeom prst="roundRect">
            <a:avLst>
              <a:gd name="adj" fmla="val 40011"/>
            </a:avLst>
          </a:prstGeom>
          <a:solidFill>
            <a:srgbClr val="F2F2F2"/>
          </a:solidFill>
          <a:ln w="7620">
            <a:solidFill>
              <a:srgbClr val="FF704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208580" y="3240286"/>
            <a:ext cx="213241" cy="266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6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650" dirty="0">
              <a:latin typeface="Calibri" panose="020F0502020204030204" pitchFamily="34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026003" y="3262432"/>
            <a:ext cx="1777127" cy="2221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2025 год</a:t>
            </a:r>
            <a:endParaRPr lang="en-US" sz="1350" dirty="0">
              <a:latin typeface="Calibri" panose="020F050202020403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026003" y="3569851"/>
            <a:ext cx="5838944" cy="227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Более </a:t>
            </a:r>
            <a:r>
              <a:rPr lang="en-US" sz="1100" b="1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40 000 посетителей</a:t>
            </a:r>
            <a:endParaRPr lang="en-US" sz="1100" dirty="0">
              <a:latin typeface="Calibri" panose="020F0502020204030204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026003" y="3846909"/>
            <a:ext cx="5838944" cy="227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100" b="1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137 дизайнеров интерьера</a:t>
            </a:r>
            <a:endParaRPr lang="en-US" sz="1100" dirty="0">
              <a:latin typeface="Calibri" panose="020F0502020204030204" pitchFamily="34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026003" y="4123968"/>
            <a:ext cx="5838944" cy="227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100" b="1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40%</a:t>
            </a:r>
            <a:r>
              <a:rPr lang="en-US" sz="11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 — практикующие дизайнеры бизнес+ и премиум-сегмента</a:t>
            </a:r>
            <a:endParaRPr lang="en-US" sz="1100" dirty="0">
              <a:latin typeface="Calibri" panose="020F0502020204030204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8026003" y="4401026"/>
            <a:ext cx="5838944" cy="227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100" b="1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30% B2B</a:t>
            </a:r>
            <a:r>
              <a:rPr lang="en-US" sz="11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, 30% покупатели премиум-класса</a:t>
            </a:r>
            <a:endParaRPr lang="en-US" sz="1100" dirty="0">
              <a:latin typeface="Calibri" panose="020F0502020204030204" pitchFamily="34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026003" y="4678085"/>
            <a:ext cx="5838944" cy="227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Публикации на радио и ТВ, фотоконтент с выставки, рост интереса СМИ</a:t>
            </a:r>
            <a:endParaRPr lang="en-US" sz="1100" dirty="0">
              <a:latin typeface="Calibri" panose="020F0502020204030204" pitchFamily="34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744057" y="4125399"/>
            <a:ext cx="426482" cy="15240"/>
          </a:xfrm>
          <a:prstGeom prst="roundRect">
            <a:avLst>
              <a:gd name="adj" fmla="val 839604"/>
            </a:avLst>
          </a:prstGeom>
          <a:solidFill>
            <a:srgbClr val="FF7047"/>
          </a:solidFill>
          <a:ln/>
        </p:spPr>
      </p:sp>
      <p:sp>
        <p:nvSpPr>
          <p:cNvPr id="23" name="Shape 21"/>
          <p:cNvSpPr/>
          <p:nvPr/>
        </p:nvSpPr>
        <p:spPr>
          <a:xfrm>
            <a:off x="7155299" y="3973118"/>
            <a:ext cx="319802" cy="319802"/>
          </a:xfrm>
          <a:prstGeom prst="roundRect">
            <a:avLst>
              <a:gd name="adj" fmla="val 40011"/>
            </a:avLst>
          </a:prstGeom>
          <a:solidFill>
            <a:srgbClr val="F2F2F2"/>
          </a:solidFill>
          <a:ln w="7620">
            <a:solidFill>
              <a:srgbClr val="FF704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208580" y="3999788"/>
            <a:ext cx="213241" cy="266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6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650" dirty="0">
              <a:latin typeface="Calibri" panose="020F0502020204030204" pitchFamily="34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4479965" y="4021933"/>
            <a:ext cx="2124432" cy="2221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700"/>
              </a:lnSpc>
              <a:buNone/>
            </a:pPr>
            <a:r>
              <a:rPr lang="en-US" sz="1350" dirty="0">
                <a:solidFill>
                  <a:srgbClr val="FF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2026 год (планируемое)</a:t>
            </a:r>
            <a:endParaRPr lang="en-US" sz="135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765453" y="4379049"/>
            <a:ext cx="5838944" cy="227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FF0000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Увеличение числа посетителей и участников</a:t>
            </a:r>
            <a:endParaRPr lang="en-US" sz="11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765453" y="4656107"/>
            <a:ext cx="5838944" cy="454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FF0000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Центральная локация Гостиного двора, проход к красной дорожке деловой программы</a:t>
            </a:r>
            <a:endParaRPr lang="en-US" sz="11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765453" y="5160575"/>
            <a:ext cx="5838944" cy="227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FF0000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Ещё больше B2B контактов и премиум-аудитории</a:t>
            </a:r>
            <a:endParaRPr lang="en-US" sz="11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765453" y="5437633"/>
            <a:ext cx="5838944" cy="227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FF0000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Привлечение внимания профессиональных СМИ, медийное сопровождение</a:t>
            </a:r>
            <a:endParaRPr lang="en-US" sz="11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765453" y="5714692"/>
            <a:ext cx="5838944" cy="227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FF0000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Возможность участия через субсидии региональных центров «Мой Бизнес»</a:t>
            </a:r>
            <a:endParaRPr lang="en-US" sz="11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765453" y="6171575"/>
            <a:ext cx="4271724" cy="1304449"/>
          </a:xfrm>
          <a:prstGeom prst="roundRect">
            <a:avLst>
              <a:gd name="adj" fmla="val 9809"/>
            </a:avLst>
          </a:prstGeom>
          <a:solidFill>
            <a:srgbClr val="F2F2F2"/>
          </a:solidFill>
          <a:ln w="15240">
            <a:solidFill>
              <a:srgbClr val="FF7047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922853" y="6328976"/>
            <a:ext cx="1777127" cy="2221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Целевая аудитория</a:t>
            </a:r>
            <a:endParaRPr lang="en-US" sz="1350" dirty="0">
              <a:latin typeface="Calibri" panose="020F0502020204030204" pitchFamily="34" charset="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922853" y="6636395"/>
            <a:ext cx="3956923" cy="454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Прямой доступ к дизайнерам, архитекторам, B2B-партнёрам и покупателям премиум-класса</a:t>
            </a:r>
            <a:endParaRPr lang="en-US" sz="1100" dirty="0">
              <a:latin typeface="Calibri" panose="020F0502020204030204" pitchFamily="34" charset="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5179338" y="6171575"/>
            <a:ext cx="4271724" cy="1304449"/>
          </a:xfrm>
          <a:prstGeom prst="roundRect">
            <a:avLst>
              <a:gd name="adj" fmla="val 9809"/>
            </a:avLst>
          </a:prstGeom>
          <a:solidFill>
            <a:srgbClr val="F2F2F2"/>
          </a:solidFill>
          <a:ln w="15240">
            <a:solidFill>
              <a:srgbClr val="FF7047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336738" y="6328976"/>
            <a:ext cx="1934647" cy="2221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Максимум видимости</a:t>
            </a:r>
            <a:endParaRPr lang="en-US" sz="1350" dirty="0">
              <a:latin typeface="Calibri" panose="020F0502020204030204" pitchFamily="34" charset="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5336738" y="6636395"/>
            <a:ext cx="3956923" cy="454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Центр города + медийная активность = максимум видимости и PR для вашего бренда</a:t>
            </a:r>
            <a:endParaRPr lang="en-US" sz="1100" dirty="0">
              <a:latin typeface="Calibri" panose="020F0502020204030204" pitchFamily="34" charset="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9593223" y="6171575"/>
            <a:ext cx="4271724" cy="1304449"/>
          </a:xfrm>
          <a:prstGeom prst="roundRect">
            <a:avLst>
              <a:gd name="adj" fmla="val 9809"/>
            </a:avLst>
          </a:prstGeom>
          <a:solidFill>
            <a:srgbClr val="F2F2F2"/>
          </a:solidFill>
          <a:ln w="15240">
            <a:solidFill>
              <a:srgbClr val="FF7047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9750623" y="6328976"/>
            <a:ext cx="2180868" cy="2221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Проверенная платформа</a:t>
            </a:r>
            <a:endParaRPr lang="en-US" sz="1350" dirty="0">
              <a:latin typeface="Calibri" panose="020F0502020204030204" pitchFamily="34" charset="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9750623" y="6636395"/>
            <a:ext cx="3956923" cy="682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Постоянный рост выставки — растущий интерес партнеров и посетителей, проверенная платформа для продаж и продвижения</a:t>
            </a:r>
            <a:endParaRPr lang="en-US" sz="1100" dirty="0">
              <a:latin typeface="Calibri" panose="020F0502020204030204" pitchFamily="34" charset="0"/>
            </a:endParaRPr>
          </a:p>
        </p:txBody>
      </p: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6C51A97D-7C96-90D3-BB87-6BE999FCAB18}"/>
              </a:ext>
            </a:extLst>
          </p:cNvPr>
          <p:cNvGrpSpPr/>
          <p:nvPr/>
        </p:nvGrpSpPr>
        <p:grpSpPr>
          <a:xfrm>
            <a:off x="0" y="7623285"/>
            <a:ext cx="14630400" cy="659923"/>
            <a:chOff x="0" y="7623285"/>
            <a:chExt cx="14630400" cy="659923"/>
          </a:xfrm>
        </p:grpSpPr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8409EA4A-6EF1-1401-1710-4180E3DB18D7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Calibri" panose="020F0502020204030204" pitchFamily="34" charset="0"/>
              </a:endParaRPr>
            </a:p>
          </p:txBody>
        </p:sp>
        <p:grpSp>
          <p:nvGrpSpPr>
            <p:cNvPr id="42" name="Группа 41">
              <a:extLst>
                <a:ext uri="{FF2B5EF4-FFF2-40B4-BE49-F238E27FC236}">
                  <a16:creationId xmlns:a16="http://schemas.microsoft.com/office/drawing/2014/main" id="{6C8E8091-8858-787D-F959-23D1DBCAD0E6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599448"/>
              <a:chOff x="1551731" y="7683760"/>
              <a:chExt cx="11451599" cy="599448"/>
            </a:xfrm>
          </p:grpSpPr>
          <p:pic>
            <p:nvPicPr>
              <p:cNvPr id="43" name="Рисунок 42">
                <a:extLst>
                  <a:ext uri="{FF2B5EF4-FFF2-40B4-BE49-F238E27FC236}">
                    <a16:creationId xmlns:a16="http://schemas.microsoft.com/office/drawing/2014/main" id="{15AD6E95-7575-FDDD-B886-C7F68D03D1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44" name="Группа 43">
                <a:extLst>
                  <a:ext uri="{FF2B5EF4-FFF2-40B4-BE49-F238E27FC236}">
                    <a16:creationId xmlns:a16="http://schemas.microsoft.com/office/drawing/2014/main" id="{C194E25D-7F8F-E581-62EB-7A5E1CA99098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599448"/>
                <a:chOff x="583893" y="6408179"/>
                <a:chExt cx="11451599" cy="599448"/>
              </a:xfrm>
            </p:grpSpPr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D5E4E9F3-CBA3-2368-F650-AF565A2362E6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46" name="Рисунок 45">
                  <a:extLst>
                    <a:ext uri="{FF2B5EF4-FFF2-40B4-BE49-F238E27FC236}">
                      <a16:creationId xmlns:a16="http://schemas.microsoft.com/office/drawing/2014/main" id="{6344F176-6427-1F2C-BD5B-0D79551E08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47" name="Рисунок 46">
                  <a:extLst>
                    <a:ext uri="{FF2B5EF4-FFF2-40B4-BE49-F238E27FC236}">
                      <a16:creationId xmlns:a16="http://schemas.microsoft.com/office/drawing/2014/main" id="{7C664BC8-3B0B-C7F2-531E-97FA88D7164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48" name="Рисунок 47">
                  <a:extLst>
                    <a:ext uri="{FF2B5EF4-FFF2-40B4-BE49-F238E27FC236}">
                      <a16:creationId xmlns:a16="http://schemas.microsoft.com/office/drawing/2014/main" id="{3BD0369A-DF1D-DC1A-59E7-5284DB79C9F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82FF9C92-31FD-41EE-9D21-1A34B29A5E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34289"/>
            <a:ext cx="1955601" cy="68895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25509" y="63342"/>
            <a:ext cx="620529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2400" dirty="0">
                <a:solidFill>
                  <a:srgbClr val="FF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Стенд 2025: «Нити судьбы»</a:t>
            </a:r>
            <a:endParaRPr lang="en-US" sz="2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3599276" y="487465"/>
            <a:ext cx="6205299" cy="4536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Уникальность, впечатление и проверенный результат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634519" y="686267"/>
            <a:ext cx="2268260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Опыт команды</a:t>
            </a:r>
            <a:endParaRPr lang="en-US" sz="1750" dirty="0">
              <a:latin typeface="Calibri" panose="020F050202020403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34519" y="1151206"/>
            <a:ext cx="6300073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Стенд </a:t>
            </a:r>
            <a:r>
              <a:rPr lang="en-US" sz="1400" b="1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6 м²</a:t>
            </a: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, 6 ключевых поставщиков</a:t>
            </a:r>
            <a:endParaRPr lang="en-US" sz="1400" dirty="0">
              <a:latin typeface="Calibri" panose="020F050202020403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34519" y="1504941"/>
            <a:ext cx="6300073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b="1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4 партнёра уже подтвердили участие в 2026 году</a:t>
            </a:r>
            <a:endParaRPr lang="en-US" sz="1400" dirty="0">
              <a:latin typeface="Calibri" panose="020F050202020403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34519" y="1858675"/>
            <a:ext cx="6300073" cy="580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Работа команды: еже</a:t>
            </a:r>
            <a:r>
              <a:rPr lang="ru-RU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недельные </a:t>
            </a: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 созвоны, согласование концепции, слаженная интеграция всех участников</a:t>
            </a:r>
            <a:endParaRPr lang="en-US" sz="1400" dirty="0">
              <a:latin typeface="Calibri" panose="020F050202020403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34519" y="2620675"/>
            <a:ext cx="2268260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Медийность</a:t>
            </a:r>
            <a:endParaRPr lang="en-US" sz="1750" b="1" dirty="0">
              <a:latin typeface="Calibri" panose="020F050202020403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34519" y="3085614"/>
            <a:ext cx="6300073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Фотоконтент, публикации в соцсетях, мини-интервью с партнёрами</a:t>
            </a:r>
            <a:endParaRPr lang="en-US" sz="1400" dirty="0">
              <a:latin typeface="Calibri" panose="020F050202020403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34519" y="3439349"/>
            <a:ext cx="6300073" cy="580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Каждый партнер получил </a:t>
            </a:r>
            <a:r>
              <a:rPr lang="en-US" sz="1400" b="1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реальный PR-эффект</a:t>
            </a: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 через материалы и фото с выставки</a:t>
            </a:r>
            <a:endParaRPr lang="en-US" sz="1400" dirty="0">
              <a:latin typeface="Calibri" panose="020F050202020403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50375" y="4145696"/>
            <a:ext cx="2951917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000" b="1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Концепция «Нити судьбы»</a:t>
            </a:r>
            <a:endParaRPr lang="en-US" sz="2000" b="1" dirty="0">
              <a:latin typeface="Calibri" panose="020F050202020403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50375" y="4472826"/>
            <a:ext cx="6300073" cy="580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1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Метафора: светлица богини Мокошь, нити человеческих судеб, баланс света и тени</a:t>
            </a:r>
            <a:endParaRPr lang="en-US" sz="1100" dirty="0">
              <a:latin typeface="Calibri" panose="020F050202020403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267397" y="4849060"/>
            <a:ext cx="6300073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1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Потолочные нити — погружение в пространство</a:t>
            </a:r>
            <a:endParaRPr lang="en-US" sz="1100" dirty="0">
              <a:latin typeface="Calibri" panose="020F050202020403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284122" y="4862853"/>
            <a:ext cx="6300073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1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Трон и прялка — символы истории и мастерства</a:t>
            </a:r>
            <a:endParaRPr lang="en-US" sz="1100" dirty="0">
              <a:latin typeface="Calibri" panose="020F050202020403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273542" y="5281159"/>
            <a:ext cx="6300073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1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Подушка в форме кошки — неожиданный акцент</a:t>
            </a:r>
            <a:endParaRPr lang="en-US" sz="1100" dirty="0">
              <a:latin typeface="Calibri" panose="020F0502020204030204" pitchFamily="34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4284122" y="5253228"/>
            <a:ext cx="6300073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1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Деревянные идолы и трафаретная штукатурка</a:t>
            </a:r>
            <a:endParaRPr lang="en-US" sz="1100" dirty="0">
              <a:latin typeface="Calibri" panose="020F050202020403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2397121" y="5565561"/>
            <a:ext cx="6300073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1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Стеллажи с экспозиционными предметами</a:t>
            </a:r>
            <a:endParaRPr lang="en-US" sz="1100" dirty="0">
              <a:latin typeface="Calibri" panose="020F0502020204030204" pitchFamily="34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793790" y="5868114"/>
            <a:ext cx="4226600" cy="1641277"/>
          </a:xfrm>
          <a:prstGeom prst="roundRect">
            <a:avLst>
              <a:gd name="adj" fmla="val 9951"/>
            </a:avLst>
          </a:prstGeom>
          <a:solidFill>
            <a:srgbClr val="F2F2F2"/>
          </a:solidFill>
          <a:ln w="7620">
            <a:solidFill>
              <a:srgbClr val="FF704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82861" y="6057186"/>
            <a:ext cx="2711291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Неповторимость стенда</a:t>
            </a:r>
            <a:endParaRPr lang="en-US" sz="1750" dirty="0">
              <a:latin typeface="Calibri" panose="020F0502020204030204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982861" y="6449497"/>
            <a:ext cx="3848457" cy="870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Каждая деталь продумана и работает на </a:t>
            </a:r>
            <a:r>
              <a:rPr lang="en-US" sz="1400" b="1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медийный эффект и вовлечение посетителей</a:t>
            </a:r>
            <a:endParaRPr lang="en-US" sz="1400" dirty="0">
              <a:latin typeface="Calibri" panose="020F0502020204030204" pitchFamily="34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5201841" y="5868114"/>
            <a:ext cx="4226600" cy="1641277"/>
          </a:xfrm>
          <a:prstGeom prst="roundRect">
            <a:avLst>
              <a:gd name="adj" fmla="val 9951"/>
            </a:avLst>
          </a:prstGeom>
          <a:solidFill>
            <a:srgbClr val="F2F2F2"/>
          </a:solidFill>
          <a:ln w="7620">
            <a:solidFill>
              <a:srgbClr val="FF704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390912" y="6057186"/>
            <a:ext cx="2693789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Проверенный результат</a:t>
            </a:r>
            <a:endParaRPr lang="en-US" sz="1750" dirty="0">
              <a:latin typeface="Calibri" panose="020F0502020204030204" pitchFamily="34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5390912" y="6449497"/>
            <a:ext cx="3848457" cy="580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Партнеры видят реальный эффект, доверие выстроено</a:t>
            </a:r>
            <a:endParaRPr lang="en-US" sz="1400" dirty="0">
              <a:latin typeface="Calibri" panose="020F0502020204030204" pitchFamily="34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9609892" y="5868114"/>
            <a:ext cx="4226719" cy="1641277"/>
          </a:xfrm>
          <a:prstGeom prst="roundRect">
            <a:avLst>
              <a:gd name="adj" fmla="val 9951"/>
            </a:avLst>
          </a:prstGeom>
          <a:solidFill>
            <a:srgbClr val="F2F2F2"/>
          </a:solidFill>
          <a:ln w="7620">
            <a:solidFill>
              <a:srgbClr val="FF704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798963" y="6057186"/>
            <a:ext cx="2268260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Медийная ценность</a:t>
            </a:r>
            <a:endParaRPr lang="en-US" sz="1750" dirty="0">
              <a:latin typeface="Calibri" panose="020F0502020204030204" pitchFamily="34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9798963" y="6449497"/>
            <a:ext cx="3848576" cy="580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Публикации, фото, интервью создают дополнительный PR для всех участников</a:t>
            </a:r>
            <a:endParaRPr lang="en-US" sz="1400" dirty="0">
              <a:latin typeface="Calibri" panose="020F0502020204030204" pitchFamily="34" charset="0"/>
            </a:endParaRP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A1837DDC-555E-432F-CED3-B905787049A0}"/>
              </a:ext>
            </a:extLst>
          </p:cNvPr>
          <p:cNvGrpSpPr/>
          <p:nvPr/>
        </p:nvGrpSpPr>
        <p:grpSpPr>
          <a:xfrm>
            <a:off x="0" y="7623285"/>
            <a:ext cx="14630400" cy="659923"/>
            <a:chOff x="0" y="7623285"/>
            <a:chExt cx="14630400" cy="659923"/>
          </a:xfrm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95696D56-86B9-513C-813B-95C66E83C842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Calibri" panose="020F0502020204030204" pitchFamily="34" charset="0"/>
              </a:endParaRPr>
            </a:p>
          </p:txBody>
        </p:sp>
        <p:grpSp>
          <p:nvGrpSpPr>
            <p:cNvPr id="29" name="Группа 28">
              <a:extLst>
                <a:ext uri="{FF2B5EF4-FFF2-40B4-BE49-F238E27FC236}">
                  <a16:creationId xmlns:a16="http://schemas.microsoft.com/office/drawing/2014/main" id="{0898307D-4292-4E52-71A8-6E0C6C67D957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599448"/>
              <a:chOff x="1551731" y="7683760"/>
              <a:chExt cx="11451599" cy="599448"/>
            </a:xfrm>
          </p:grpSpPr>
          <p:pic>
            <p:nvPicPr>
              <p:cNvPr id="30" name="Рисунок 29">
                <a:extLst>
                  <a:ext uri="{FF2B5EF4-FFF2-40B4-BE49-F238E27FC236}">
                    <a16:creationId xmlns:a16="http://schemas.microsoft.com/office/drawing/2014/main" id="{827AF426-69A0-DE8D-86F0-5E4146AE37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31" name="Группа 30">
                <a:extLst>
                  <a:ext uri="{FF2B5EF4-FFF2-40B4-BE49-F238E27FC236}">
                    <a16:creationId xmlns:a16="http://schemas.microsoft.com/office/drawing/2014/main" id="{631BD18B-A476-5EC3-93C6-08C9AB5C8268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599448"/>
                <a:chOff x="583893" y="6408179"/>
                <a:chExt cx="11451599" cy="599448"/>
              </a:xfrm>
            </p:grpSpPr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CC939CEE-EC40-5F33-D420-7DECC5A67919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33" name="Рисунок 32">
                  <a:extLst>
                    <a:ext uri="{FF2B5EF4-FFF2-40B4-BE49-F238E27FC236}">
                      <a16:creationId xmlns:a16="http://schemas.microsoft.com/office/drawing/2014/main" id="{A5AF3A8C-F843-E517-50D8-CF644DA6C3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34" name="Рисунок 33">
                  <a:extLst>
                    <a:ext uri="{FF2B5EF4-FFF2-40B4-BE49-F238E27FC236}">
                      <a16:creationId xmlns:a16="http://schemas.microsoft.com/office/drawing/2014/main" id="{51D72C77-100B-8AD1-ED8B-37CF9B5E68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35" name="Рисунок 34">
                  <a:extLst>
                    <a:ext uri="{FF2B5EF4-FFF2-40B4-BE49-F238E27FC236}">
                      <a16:creationId xmlns:a16="http://schemas.microsoft.com/office/drawing/2014/main" id="{F1ADE5E3-324A-DE2B-A6C7-E195748CB2C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DBEC4DAE-722B-0D70-378E-39FC5292F8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30807" y="60140"/>
            <a:ext cx="3679725" cy="2453629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3CC1FBB-D855-4693-5CEA-517DBE9375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21623" y="2666139"/>
            <a:ext cx="4666944" cy="3111904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8A08FCEF-1333-AE0E-C042-7256F8A722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750420" y="4565621"/>
            <a:ext cx="1811581" cy="1207957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6D1E0E57-15ED-22B1-F946-62671A856F4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01925" y="1017321"/>
            <a:ext cx="1649179" cy="2187487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6CAEE379-55C1-DE1B-5FEF-0DD569F0440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902032" y="2810930"/>
            <a:ext cx="1330839" cy="1597728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AFDE6589-8E25-1993-5803-BA286BFF1E5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58921" y="963765"/>
            <a:ext cx="1488043" cy="1567054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A7A9D27A-68FF-2D73-9565-D142F388400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-34289"/>
            <a:ext cx="1955601" cy="688954"/>
          </a:xfrm>
          <a:prstGeom prst="rect">
            <a:avLst/>
          </a:prstGeom>
        </p:spPr>
      </p:pic>
      <p:sp>
        <p:nvSpPr>
          <p:cNvPr id="51" name="Text 9">
            <a:extLst>
              <a:ext uri="{FF2B5EF4-FFF2-40B4-BE49-F238E27FC236}">
                <a16:creationId xmlns:a16="http://schemas.microsoft.com/office/drawing/2014/main" id="{533586D0-BDF5-06F3-0E64-8F93D878F567}"/>
              </a:ext>
            </a:extLst>
          </p:cNvPr>
          <p:cNvSpPr/>
          <p:nvPr/>
        </p:nvSpPr>
        <p:spPr>
          <a:xfrm>
            <a:off x="4912284" y="4112644"/>
            <a:ext cx="2365246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ru-RU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14"/>
              </a:rPr>
              <a:t>Репортаж со стенда</a:t>
            </a:r>
            <a:endParaRPr 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66399" y="-102084"/>
            <a:ext cx="10913507" cy="6734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ru-RU" sz="24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Дополнительная м</a:t>
            </a:r>
            <a:r>
              <a:rPr lang="en-US" sz="24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едийная интеграция: «Вокруг дизайна»</a:t>
            </a:r>
            <a:r>
              <a:rPr lang="ru-RU" sz="24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на радио</a:t>
            </a:r>
            <a:endParaRPr lang="en-US" sz="2400" dirty="0">
              <a:latin typeface="Calibri" panose="020F050202020403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578405" y="524971"/>
            <a:ext cx="13042821" cy="689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Все </a:t>
            </a:r>
            <a:r>
              <a:rPr lang="en-US" sz="1400" b="1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партнёры стенда</a:t>
            </a: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 участвовали в </a:t>
            </a:r>
            <a:r>
              <a:rPr lang="ru-RU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 МОЕЙ </a:t>
            </a:r>
            <a:r>
              <a:rPr lang="en-US" sz="1400" b="1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авторской радиопередаче «Вокруг дизайна»</a:t>
            </a: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 на Smooth Lifestyle. </a:t>
            </a:r>
            <a:r>
              <a:rPr lang="ru-RU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 </a:t>
            </a:r>
            <a:r>
              <a:rPr lang="en-US" sz="14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В эфире рассказывали о своих коллекциях, бренде и продуктах, делились опытом работы с дизайнерами.</a:t>
            </a:r>
            <a:endParaRPr lang="en-US" sz="1400" dirty="0">
              <a:latin typeface="Calibri" panose="020F0502020204030204" pitchFamily="34" charset="0"/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406" y="1483781"/>
            <a:ext cx="2447972" cy="4853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78405" y="1985228"/>
            <a:ext cx="2693551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400" b="1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Радиоэфир</a:t>
            </a:r>
            <a:endParaRPr lang="en-US" sz="1400" b="1" dirty="0">
              <a:latin typeface="Calibri" panose="020F050202020403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578405" y="2277427"/>
            <a:ext cx="3916799" cy="1034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1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Обсуждались сильные стороны и </a:t>
            </a:r>
            <a:r>
              <a:rPr lang="en-US" sz="1100" dirty="0" err="1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уникальность</a:t>
            </a:r>
            <a:r>
              <a:rPr lang="en-US" sz="11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 </a:t>
            </a:r>
            <a:endParaRPr lang="ru-RU" sz="1100" dirty="0">
              <a:solidFill>
                <a:srgbClr val="55575A"/>
              </a:solidFill>
              <a:latin typeface="Calibri" panose="020F0502020204030204" pitchFamily="34" charset="0"/>
              <a:ea typeface="Manrope" pitchFamily="34" charset="-122"/>
              <a:cs typeface="Manrope" pitchFamily="34" charset="-120"/>
            </a:endParaRPr>
          </a:p>
          <a:p>
            <a:pPr marL="0" indent="0" algn="l">
              <a:lnSpc>
                <a:spcPts val="2700"/>
              </a:lnSpc>
              <a:buNone/>
            </a:pPr>
            <a:r>
              <a:rPr lang="en-US" sz="1100" dirty="0" err="1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продукции</a:t>
            </a:r>
            <a:r>
              <a:rPr lang="en-US" sz="11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, как она реализуется в интерьере</a:t>
            </a:r>
            <a:endParaRPr lang="en-US" sz="1100" dirty="0">
              <a:latin typeface="Calibri" panose="020F0502020204030204" pitchFamily="34" charset="0"/>
            </a:endParaRPr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599" y="3092465"/>
            <a:ext cx="2447972" cy="48530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78406" y="3655617"/>
            <a:ext cx="2693551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400" b="1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Контент</a:t>
            </a:r>
            <a:endParaRPr lang="en-US" sz="1400" b="1" dirty="0">
              <a:latin typeface="Calibri" panose="020F0502020204030204" pitchFamily="34" charset="0"/>
            </a:endParaRPr>
          </a:p>
        </p:txBody>
      </p:sp>
      <p:sp>
        <p:nvSpPr>
          <p:cNvPr id="10" name="Text 6"/>
          <p:cNvSpPr/>
          <p:nvPr/>
        </p:nvSpPr>
        <p:spPr>
          <a:xfrm>
            <a:off x="589572" y="4052682"/>
            <a:ext cx="3916799" cy="1034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1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Аудиопубликации сопровождались фотоконтентом и видео в соцсетях радио и студии</a:t>
            </a:r>
            <a:endParaRPr lang="en-US" sz="1100" dirty="0">
              <a:latin typeface="Calibri" panose="020F0502020204030204" pitchFamily="34" charset="0"/>
            </a:endParaRPr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599" y="4801664"/>
            <a:ext cx="2447972" cy="48530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534599" y="5347443"/>
            <a:ext cx="2693551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400" b="1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Результаты</a:t>
            </a:r>
            <a:endParaRPr lang="en-US" sz="1400" b="1" dirty="0">
              <a:latin typeface="Calibri" panose="020F0502020204030204" pitchFamily="34" charset="0"/>
            </a:endParaRPr>
          </a:p>
        </p:txBody>
      </p:sp>
      <p:sp>
        <p:nvSpPr>
          <p:cNvPr id="13" name="Text 8"/>
          <p:cNvSpPr/>
          <p:nvPr/>
        </p:nvSpPr>
        <p:spPr>
          <a:xfrm>
            <a:off x="534599" y="5813216"/>
            <a:ext cx="3916799" cy="1034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100" b="1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Новые заявки, повышение узнаваемости, доверие к бренду, интеграция в концепцию стенда</a:t>
            </a:r>
            <a:endParaRPr lang="en-US" sz="1100" dirty="0">
              <a:latin typeface="Calibri" panose="020F0502020204030204" pitchFamily="34" charset="0"/>
            </a:endParaRPr>
          </a:p>
        </p:txBody>
      </p:sp>
      <p:sp>
        <p:nvSpPr>
          <p:cNvPr id="14" name="Shape 9"/>
          <p:cNvSpPr/>
          <p:nvPr/>
        </p:nvSpPr>
        <p:spPr>
          <a:xfrm>
            <a:off x="851644" y="6844758"/>
            <a:ext cx="13042821" cy="689610"/>
          </a:xfrm>
          <a:prstGeom prst="roundRect">
            <a:avLst>
              <a:gd name="adj" fmla="val 15389"/>
            </a:avLst>
          </a:prstGeom>
          <a:solidFill>
            <a:srgbClr val="FFC4B3"/>
          </a:solidFill>
          <a:ln/>
        </p:spPr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7028" y="6907741"/>
            <a:ext cx="269319" cy="215384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551731" y="6844757"/>
            <a:ext cx="12127349" cy="689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Главная мысль:</a:t>
            </a:r>
            <a:r>
              <a:rPr lang="en-US" sz="1650" dirty="0">
                <a:solidFill>
                  <a:srgbClr val="000000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 Партнёры не просто стояли на стенде — они </a:t>
            </a:r>
            <a:r>
              <a:rPr lang="en-US" sz="1650" b="1" dirty="0">
                <a:solidFill>
                  <a:srgbClr val="000000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выступали в медиапространстве</a:t>
            </a:r>
            <a:r>
              <a:rPr lang="en-US" sz="1650" dirty="0">
                <a:solidFill>
                  <a:srgbClr val="000000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, их продукция была услышана и увидена реальной аудиторией.</a:t>
            </a:r>
            <a:endParaRPr lang="en-US" sz="1650" dirty="0">
              <a:latin typeface="Calibri" panose="020F0502020204030204" pitchFamily="34" charset="0"/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5388F82D-EBC7-D1E0-1BD4-D15D8134D880}"/>
              </a:ext>
            </a:extLst>
          </p:cNvPr>
          <p:cNvGrpSpPr/>
          <p:nvPr/>
        </p:nvGrpSpPr>
        <p:grpSpPr>
          <a:xfrm>
            <a:off x="0" y="7623285"/>
            <a:ext cx="14630400" cy="659923"/>
            <a:chOff x="0" y="7623285"/>
            <a:chExt cx="14630400" cy="659923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64FBEED7-4EC5-1A69-1B89-CC232FE8E8F7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Calibri" panose="020F0502020204030204" pitchFamily="34" charset="0"/>
              </a:endParaRPr>
            </a:p>
          </p:txBody>
        </p: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62DD9259-B267-C557-FB73-88C0E103A091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599448"/>
              <a:chOff x="1551731" y="7683760"/>
              <a:chExt cx="11451599" cy="599448"/>
            </a:xfrm>
          </p:grpSpPr>
          <p:pic>
            <p:nvPicPr>
              <p:cNvPr id="20" name="Рисунок 19">
                <a:extLst>
                  <a:ext uri="{FF2B5EF4-FFF2-40B4-BE49-F238E27FC236}">
                    <a16:creationId xmlns:a16="http://schemas.microsoft.com/office/drawing/2014/main" id="{BE7FE0DE-A0E3-6CD1-F590-98A7A26E5A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1" name="Группа 20">
                <a:extLst>
                  <a:ext uri="{FF2B5EF4-FFF2-40B4-BE49-F238E27FC236}">
                    <a16:creationId xmlns:a16="http://schemas.microsoft.com/office/drawing/2014/main" id="{3A620ECF-5978-4C40-CF0E-A1EA0E5A2AB6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599448"/>
                <a:chOff x="583893" y="6408179"/>
                <a:chExt cx="11451599" cy="599448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C843CA40-1874-7987-F870-168F9F9EFC16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23" name="Рисунок 22">
                  <a:extLst>
                    <a:ext uri="{FF2B5EF4-FFF2-40B4-BE49-F238E27FC236}">
                      <a16:creationId xmlns:a16="http://schemas.microsoft.com/office/drawing/2014/main" id="{1D9751B2-E465-1818-9088-027260C25C6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4" name="Рисунок 23">
                  <a:extLst>
                    <a:ext uri="{FF2B5EF4-FFF2-40B4-BE49-F238E27FC236}">
                      <a16:creationId xmlns:a16="http://schemas.microsoft.com/office/drawing/2014/main" id="{24F8D763-0186-98C6-51D8-87367F5EF0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5" name="Рисунок 24">
                  <a:extLst>
                    <a:ext uri="{FF2B5EF4-FFF2-40B4-BE49-F238E27FC236}">
                      <a16:creationId xmlns:a16="http://schemas.microsoft.com/office/drawing/2014/main" id="{B5466CC9-8F7F-1BEF-BA9D-12ECCD9F20D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D82C6954-C595-2FCB-9221-415C2A18B03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265788" y="869776"/>
            <a:ext cx="2818801" cy="2863152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F2B2F691-253D-8070-669B-FA3E26DB90C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72432" y="3182508"/>
            <a:ext cx="2428734" cy="3238311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D1ACB1CD-E1B6-7831-A361-F12874E99FC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748052" y="3945174"/>
            <a:ext cx="1873174" cy="2848312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29265ED8-3B66-ADCF-C8CC-1EDE1CAC56A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51999" y="3732928"/>
            <a:ext cx="3547725" cy="2380834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C1F1C65F-46CB-E209-7C6B-E1CB354F962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270224" y="1346988"/>
            <a:ext cx="4125004" cy="2091689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63B180B6-5895-D886-D694-CCB5DFFE210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854591" y="982391"/>
            <a:ext cx="1947833" cy="2062605"/>
          </a:xfrm>
          <a:prstGeom prst="rect">
            <a:avLst/>
          </a:prstGeom>
        </p:spPr>
      </p:pic>
      <p:sp>
        <p:nvSpPr>
          <p:cNvPr id="42" name="Text 8">
            <a:extLst>
              <a:ext uri="{FF2B5EF4-FFF2-40B4-BE49-F238E27FC236}">
                <a16:creationId xmlns:a16="http://schemas.microsoft.com/office/drawing/2014/main" id="{5F6B1506-97FB-EF0C-62D3-EAA6E5C9FC1F}"/>
              </a:ext>
            </a:extLst>
          </p:cNvPr>
          <p:cNvSpPr/>
          <p:nvPr/>
        </p:nvSpPr>
        <p:spPr>
          <a:xfrm>
            <a:off x="3460329" y="6384171"/>
            <a:ext cx="1779502" cy="3070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ru-RU" sz="1100" b="1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  <a:hlinkClick r:id="rId17"/>
              </a:rPr>
              <a:t>Посмотреть выпуск 1 </a:t>
            </a:r>
            <a:endParaRPr lang="en-US" sz="1100" dirty="0">
              <a:latin typeface="Calibri" panose="020F0502020204030204" pitchFamily="34" charset="0"/>
            </a:endParaRPr>
          </a:p>
        </p:txBody>
      </p:sp>
      <p:sp>
        <p:nvSpPr>
          <p:cNvPr id="43" name="Text 8">
            <a:hlinkClick r:id="rId18"/>
            <a:extLst>
              <a:ext uri="{FF2B5EF4-FFF2-40B4-BE49-F238E27FC236}">
                <a16:creationId xmlns:a16="http://schemas.microsoft.com/office/drawing/2014/main" id="{28DE20BB-761C-F279-8FF9-DD0BD7FD6550}"/>
              </a:ext>
            </a:extLst>
          </p:cNvPr>
          <p:cNvSpPr/>
          <p:nvPr/>
        </p:nvSpPr>
        <p:spPr>
          <a:xfrm>
            <a:off x="5218535" y="6349193"/>
            <a:ext cx="1779502" cy="3070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ru-RU" sz="1100" b="1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  <a:hlinkClick r:id="rId17"/>
              </a:rPr>
              <a:t>Посмотреть выпуск 2 </a:t>
            </a:r>
            <a:endParaRPr lang="en-US" sz="1100" dirty="0">
              <a:latin typeface="Calibri" panose="020F0502020204030204" pitchFamily="34" charset="0"/>
            </a:endParaRPr>
          </a:p>
        </p:txBody>
      </p:sp>
      <p:sp>
        <p:nvSpPr>
          <p:cNvPr id="44" name="Text 8">
            <a:extLst>
              <a:ext uri="{FF2B5EF4-FFF2-40B4-BE49-F238E27FC236}">
                <a16:creationId xmlns:a16="http://schemas.microsoft.com/office/drawing/2014/main" id="{F346A5B9-54E4-E641-38A8-DF66A64B68E3}"/>
              </a:ext>
            </a:extLst>
          </p:cNvPr>
          <p:cNvSpPr/>
          <p:nvPr/>
        </p:nvSpPr>
        <p:spPr>
          <a:xfrm>
            <a:off x="7075089" y="6373429"/>
            <a:ext cx="1779502" cy="3070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ru-RU" sz="1100" b="1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  <a:hlinkClick r:id="rId19"/>
              </a:rPr>
              <a:t>Посмотреть выпуск 3 </a:t>
            </a:r>
            <a:endParaRPr lang="en-US" sz="11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955601" y="204217"/>
            <a:ext cx="9352003" cy="421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ru-RU" sz="265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Предварительная </a:t>
            </a:r>
            <a:r>
              <a:rPr lang="en-US" sz="265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Концепция стенда </a:t>
            </a:r>
            <a:r>
              <a:rPr lang="ru-RU" sz="265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 выставке «Русский дом» </a:t>
            </a:r>
            <a:r>
              <a:rPr lang="en-US" sz="265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2026</a:t>
            </a:r>
            <a:endParaRPr lang="en-US" sz="2650" dirty="0">
              <a:latin typeface="Calibri" panose="020F050202020403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751629" y="289036"/>
            <a:ext cx="10653785" cy="8943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20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«Морской царь и Василиса Премудрая»</a:t>
            </a:r>
            <a:endParaRPr lang="en-US" sz="2000" dirty="0">
              <a:latin typeface="Calibri" panose="020F050202020403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562853" y="1136129"/>
            <a:ext cx="6036729" cy="8408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ru-RU" sz="1200" b="1" u="sng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Вдохновением стенда на выставке «Русский дом</a:t>
            </a:r>
            <a:r>
              <a:rPr lang="ru-RU" sz="1200" b="1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» </a:t>
            </a:r>
            <a:r>
              <a:rPr lang="ru-RU" sz="12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стала восточнославянская народная сказка «Морской царь и Василиса Премудрая» — история о соединении двух миров, земного и подводного, о пути, поиске дома и силе союза.</a:t>
            </a:r>
            <a:endParaRPr lang="en-US" sz="1200" dirty="0">
              <a:latin typeface="Calibri" panose="020F050202020403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861417" y="4625667"/>
            <a:ext cx="2155627" cy="2530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Метафора для стенда</a:t>
            </a:r>
            <a:endParaRPr lang="en-US" sz="1550" dirty="0">
              <a:latin typeface="Calibri" panose="020F0502020204030204" pitchFamily="34" charset="0"/>
            </a:endParaRPr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6519" y="5179424"/>
            <a:ext cx="337304" cy="33730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232416" y="5259434"/>
            <a:ext cx="1686758" cy="210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Иван = Заказчик</a:t>
            </a:r>
            <a:endParaRPr lang="en-US" sz="1300" dirty="0">
              <a:latin typeface="Calibri" panose="020F0502020204030204" pitchFamily="34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232416" y="5551256"/>
            <a:ext cx="5998488" cy="2157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5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Ищущий путь к своему дому — гармоничному интерьеру</a:t>
            </a:r>
            <a:endParaRPr lang="en-US" sz="1050" dirty="0">
              <a:latin typeface="Calibri" panose="020F0502020204030204" pitchFamily="34" charset="0"/>
            </a:endParaRPr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99198" y="5470294"/>
            <a:ext cx="337304" cy="33730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312931" y="5558701"/>
            <a:ext cx="2173129" cy="210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Морской царь = Выставка</a:t>
            </a:r>
            <a:endParaRPr lang="en-US" sz="1300" dirty="0">
              <a:latin typeface="Calibri" panose="020F0502020204030204" pitchFamily="34" charset="0"/>
            </a:endParaRPr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1749" y="5894796"/>
            <a:ext cx="337304" cy="33730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307646" y="5974806"/>
            <a:ext cx="2109788" cy="210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 голубиц = Поставщики</a:t>
            </a:r>
            <a:endParaRPr lang="en-US" sz="1300" dirty="0">
              <a:latin typeface="Calibri" panose="020F0502020204030204" pitchFamily="34" charset="0"/>
            </a:endParaRPr>
          </a:p>
        </p:txBody>
      </p:sp>
      <p:sp>
        <p:nvSpPr>
          <p:cNvPr id="16" name="Text 11"/>
          <p:cNvSpPr/>
          <p:nvPr/>
        </p:nvSpPr>
        <p:spPr>
          <a:xfrm>
            <a:off x="1230488" y="6285586"/>
            <a:ext cx="5998488" cy="2157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5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Объединяющие материалы, мебель и решения в целостный образ</a:t>
            </a:r>
            <a:endParaRPr lang="en-US" sz="1050" dirty="0">
              <a:latin typeface="Calibri" panose="020F0502020204030204" pitchFamily="34" charset="0"/>
            </a:endParaRPr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99198" y="6007209"/>
            <a:ext cx="337304" cy="33730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205095" y="6087219"/>
            <a:ext cx="1812965" cy="210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Василиса = Дизайнер</a:t>
            </a:r>
            <a:endParaRPr lang="en-US" sz="1300" dirty="0">
              <a:latin typeface="Calibri" panose="020F0502020204030204" pitchFamily="34" charset="0"/>
            </a:endParaRPr>
          </a:p>
        </p:txBody>
      </p:sp>
      <p:sp>
        <p:nvSpPr>
          <p:cNvPr id="19" name="Text 13"/>
          <p:cNvSpPr/>
          <p:nvPr/>
        </p:nvSpPr>
        <p:spPr>
          <a:xfrm>
            <a:off x="6205095" y="6379041"/>
            <a:ext cx="5998488" cy="2157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5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Направляющий процесс и соединяющий партнёров</a:t>
            </a:r>
            <a:endParaRPr lang="en-US" sz="1050" dirty="0">
              <a:latin typeface="Calibri" panose="020F0502020204030204" pitchFamily="34" charset="0"/>
            </a:endParaRPr>
          </a:p>
        </p:txBody>
      </p:sp>
      <p:sp>
        <p:nvSpPr>
          <p:cNvPr id="20" name="Shape 14"/>
          <p:cNvSpPr/>
          <p:nvPr/>
        </p:nvSpPr>
        <p:spPr>
          <a:xfrm>
            <a:off x="724892" y="6653525"/>
            <a:ext cx="13177361" cy="788908"/>
          </a:xfrm>
          <a:prstGeom prst="roundRect">
            <a:avLst>
              <a:gd name="adj" fmla="val 15395"/>
            </a:avLst>
          </a:prstGeom>
          <a:solidFill>
            <a:srgbClr val="FFC4B3"/>
          </a:solidFill>
          <a:ln/>
        </p:spPr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5230" y="6922144"/>
            <a:ext cx="168593" cy="134898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1164908" y="6800465"/>
            <a:ext cx="12604075" cy="431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Финальный смысл: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 Стенд становится пространством, где через партнёрство рождается целостный интерьер. Как Иван с помощью Василисы обрёл свой дом, так и посетители ощущают, что дом — место силы, созданное дизайнером и надёжными партнёрами, вдохновлённое русской культурой и современным взглядом на неё.</a:t>
            </a:r>
            <a:endParaRPr lang="en-US" sz="1400" dirty="0">
              <a:latin typeface="Calibri" panose="020F0502020204030204" pitchFamily="34" charset="0"/>
            </a:endParaRP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0C835835-8F8A-6D7C-7438-7512B73F8F87}"/>
              </a:ext>
            </a:extLst>
          </p:cNvPr>
          <p:cNvGrpSpPr/>
          <p:nvPr/>
        </p:nvGrpSpPr>
        <p:grpSpPr>
          <a:xfrm>
            <a:off x="0" y="7623285"/>
            <a:ext cx="14630400" cy="659923"/>
            <a:chOff x="0" y="7623285"/>
            <a:chExt cx="14630400" cy="659923"/>
          </a:xfrm>
        </p:grpSpPr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224A3AC5-5D00-3676-8758-6196F6533B51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Calibri" panose="020F0502020204030204" pitchFamily="34" charset="0"/>
              </a:endParaRPr>
            </a:p>
          </p:txBody>
        </p:sp>
        <p:grpSp>
          <p:nvGrpSpPr>
            <p:cNvPr id="25" name="Группа 24">
              <a:extLst>
                <a:ext uri="{FF2B5EF4-FFF2-40B4-BE49-F238E27FC236}">
                  <a16:creationId xmlns:a16="http://schemas.microsoft.com/office/drawing/2014/main" id="{6174B365-8289-F35B-4072-7B444B56B874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599448"/>
              <a:chOff x="1551731" y="7683760"/>
              <a:chExt cx="11451599" cy="599448"/>
            </a:xfrm>
          </p:grpSpPr>
          <p:pic>
            <p:nvPicPr>
              <p:cNvPr id="26" name="Рисунок 25">
                <a:extLst>
                  <a:ext uri="{FF2B5EF4-FFF2-40B4-BE49-F238E27FC236}">
                    <a16:creationId xmlns:a16="http://schemas.microsoft.com/office/drawing/2014/main" id="{F78A5CC9-F98D-C3DB-0205-0CA694BCAA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7" name="Группа 26">
                <a:extLst>
                  <a:ext uri="{FF2B5EF4-FFF2-40B4-BE49-F238E27FC236}">
                    <a16:creationId xmlns:a16="http://schemas.microsoft.com/office/drawing/2014/main" id="{6E5E5166-F061-114D-58D7-91F741968B47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599448"/>
                <a:chOff x="583893" y="6408179"/>
                <a:chExt cx="11451599" cy="599448"/>
              </a:xfrm>
            </p:grpSpPr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BB5B6561-72A6-59EA-7BF0-BF583FCC19B4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29" name="Рисунок 28">
                  <a:extLst>
                    <a:ext uri="{FF2B5EF4-FFF2-40B4-BE49-F238E27FC236}">
                      <a16:creationId xmlns:a16="http://schemas.microsoft.com/office/drawing/2014/main" id="{66D70728-B723-4144-EE58-D879EBD2A7F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30" name="Рисунок 29">
                  <a:extLst>
                    <a:ext uri="{FF2B5EF4-FFF2-40B4-BE49-F238E27FC236}">
                      <a16:creationId xmlns:a16="http://schemas.microsoft.com/office/drawing/2014/main" id="{0662110E-D3CB-81E7-99BB-BF2990494B9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31" name="Рисунок 30">
                  <a:extLst>
                    <a:ext uri="{FF2B5EF4-FFF2-40B4-BE49-F238E27FC236}">
                      <a16:creationId xmlns:a16="http://schemas.microsoft.com/office/drawing/2014/main" id="{012A6D50-2B23-A19B-587B-2F8090C67BC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32" name="Text 2">
            <a:extLst>
              <a:ext uri="{FF2B5EF4-FFF2-40B4-BE49-F238E27FC236}">
                <a16:creationId xmlns:a16="http://schemas.microsoft.com/office/drawing/2014/main" id="{DB3FFC8E-8190-9413-DCAF-16C48CD73629}"/>
              </a:ext>
            </a:extLst>
          </p:cNvPr>
          <p:cNvSpPr/>
          <p:nvPr/>
        </p:nvSpPr>
        <p:spPr>
          <a:xfrm>
            <a:off x="562852" y="1899079"/>
            <a:ext cx="6036729" cy="16530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ru-RU" sz="1200" b="1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Краткое содержание: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Это сказка о сыне царя Иване, которого судьба приводит в подводное царство. У озера он встречает тринадцать голубиц. Одна из них дочь Морского царя — Василиса Премудрая. Она помогает Ивану выполнить трудные задания, преодолеть испытания и вернуться домой. Эта история — о встрече двух миров, земного и подводного, человеческого и волшебного, где именно союз ума, веры и взаимной поддержки помогает героям пройти путь и обрести дом.</a:t>
            </a:r>
            <a:endParaRPr lang="en-US" sz="1200" dirty="0">
              <a:latin typeface="Calibri" panose="020F0502020204030204" pitchFamily="34" charset="0"/>
            </a:endParaRPr>
          </a:p>
        </p:txBody>
      </p:sp>
      <p:sp>
        <p:nvSpPr>
          <p:cNvPr id="33" name="Text 2">
            <a:extLst>
              <a:ext uri="{FF2B5EF4-FFF2-40B4-BE49-F238E27FC236}">
                <a16:creationId xmlns:a16="http://schemas.microsoft.com/office/drawing/2014/main" id="{E21AA777-219D-EB51-0554-5196723FE7C8}"/>
              </a:ext>
            </a:extLst>
          </p:cNvPr>
          <p:cNvSpPr/>
          <p:nvPr/>
        </p:nvSpPr>
        <p:spPr>
          <a:xfrm>
            <a:off x="594873" y="4144345"/>
            <a:ext cx="6036729" cy="16530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ru-RU" sz="1600" b="1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Наш стенд — это метафора сотрудничества дизайнера и поставщиков!</a:t>
            </a:r>
            <a:endParaRPr lang="en-US" sz="1600" dirty="0">
              <a:latin typeface="Calibri" panose="020F0502020204030204" pitchFamily="34" charset="0"/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E2AC8D60-FE0F-80FE-06C2-F913E67D9F3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01289" y="1128660"/>
            <a:ext cx="6555703" cy="3687583"/>
          </a:xfrm>
          <a:prstGeom prst="rect">
            <a:avLst/>
          </a:prstGeom>
        </p:spPr>
      </p:pic>
      <p:sp>
        <p:nvSpPr>
          <p:cNvPr id="36" name="Text 9">
            <a:extLst>
              <a:ext uri="{FF2B5EF4-FFF2-40B4-BE49-F238E27FC236}">
                <a16:creationId xmlns:a16="http://schemas.microsoft.com/office/drawing/2014/main" id="{B22387B4-D98A-EFF4-C02A-F70A47DA0780}"/>
              </a:ext>
            </a:extLst>
          </p:cNvPr>
          <p:cNvSpPr/>
          <p:nvPr/>
        </p:nvSpPr>
        <p:spPr>
          <a:xfrm>
            <a:off x="7601289" y="4782220"/>
            <a:ext cx="6644432" cy="734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700"/>
              </a:lnSpc>
            </a:pPr>
            <a:r>
              <a:rPr lang="ru-RU" sz="1050" b="1" dirty="0">
                <a:latin typeface="Calibri" panose="020F0502020204030204" pitchFamily="34" charset="0"/>
              </a:rPr>
              <a:t>© Полина Чапланова, POLINA CHAPLANOVA DESIGN, 2025</a:t>
            </a:r>
            <a:br>
              <a:rPr lang="ru-RU" sz="1050" dirty="0">
                <a:latin typeface="Calibri" panose="020F0502020204030204" pitchFamily="34" charset="0"/>
              </a:rPr>
            </a:br>
            <a:r>
              <a:rPr lang="ru-RU" sz="1050" i="1" dirty="0">
                <a:latin typeface="Calibri" panose="020F0502020204030204" pitchFamily="34" charset="0"/>
              </a:rPr>
              <a:t>Визуализация стенда защищена авторским правом. Копирование, распространение и использование без разрешения автора запрещены.</a:t>
            </a:r>
            <a:endParaRPr lang="en-US" sz="1050" dirty="0">
              <a:latin typeface="Calibri" panose="020F0502020204030204" pitchFamily="34" charset="0"/>
            </a:endParaRP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81696377-C16F-AEAB-0B5D-6806ACE04AA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-16371" y="-16576"/>
            <a:ext cx="1955601" cy="68895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81218" y="21947"/>
            <a:ext cx="4980503" cy="4342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7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Пространство и оформление</a:t>
            </a:r>
            <a:endParaRPr lang="en-US" sz="2700" dirty="0">
              <a:latin typeface="Calibri" panose="020F050202020403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3633641" y="441048"/>
            <a:ext cx="8201858" cy="347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Погружение в мир сказки: пространство, свет и материалы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0230001" y="164872"/>
            <a:ext cx="13134261" cy="222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050" b="1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Площадь:</a:t>
            </a:r>
            <a:r>
              <a:rPr lang="en-US" sz="105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 12 м² (4×3 м, высота 3,5 м)</a:t>
            </a:r>
            <a:endParaRPr lang="en-US" sz="1050" dirty="0">
              <a:latin typeface="Calibri" panose="020F0502020204030204" pitchFamily="34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43830" y="789494"/>
            <a:ext cx="4285417" cy="2234208"/>
          </a:xfrm>
          <a:prstGeom prst="roundRect">
            <a:avLst>
              <a:gd name="adj" fmla="val 5597"/>
            </a:avLst>
          </a:prstGeom>
          <a:solidFill>
            <a:srgbClr val="FFFFFF"/>
          </a:solidFill>
          <a:ln w="15240">
            <a:solidFill>
              <a:srgbClr val="FF704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59070" y="804734"/>
            <a:ext cx="4254937" cy="416838"/>
          </a:xfrm>
          <a:prstGeom prst="roundRect">
            <a:avLst>
              <a:gd name="adj" fmla="val 25613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2682299" y="879029"/>
            <a:ext cx="208359" cy="260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6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600" dirty="0">
              <a:latin typeface="Calibri" panose="020F050202020403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98016" y="1360518"/>
            <a:ext cx="2348032" cy="217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Центральная ось — Портал</a:t>
            </a:r>
            <a:endParaRPr lang="en-US" sz="1350" dirty="0">
              <a:latin typeface="Calibri" panose="020F050202020403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798016" y="1660913"/>
            <a:ext cx="3977045" cy="222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05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Центр задней стены, ширина 1,6–1,8 м, высота 3–3,2 м</a:t>
            </a:r>
            <a:endParaRPr lang="en-US" sz="1050" dirty="0">
              <a:latin typeface="Calibri" panose="020F050202020403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98016" y="1931780"/>
            <a:ext cx="3977045" cy="222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05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Дерево + латунь + зеркало</a:t>
            </a:r>
            <a:endParaRPr lang="en-US" sz="1050" dirty="0">
              <a:latin typeface="Calibri" panose="020F050202020403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798016" y="2202647"/>
            <a:ext cx="3977045" cy="444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05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Символ перехода между земным и волшебным мирами, фотозона</a:t>
            </a:r>
            <a:endParaRPr lang="en-US" sz="1050" dirty="0">
              <a:latin typeface="Calibri" panose="020F0502020204030204" pitchFamily="34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5068192" y="789494"/>
            <a:ext cx="4285417" cy="2234208"/>
          </a:xfrm>
          <a:prstGeom prst="roundRect">
            <a:avLst>
              <a:gd name="adj" fmla="val 5597"/>
            </a:avLst>
          </a:prstGeom>
          <a:solidFill>
            <a:srgbClr val="FFFFFF"/>
          </a:solidFill>
          <a:ln w="15240">
            <a:solidFill>
              <a:srgbClr val="FF704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083432" y="804734"/>
            <a:ext cx="4254937" cy="416838"/>
          </a:xfrm>
          <a:prstGeom prst="roundRect">
            <a:avLst>
              <a:gd name="adj" fmla="val 25613"/>
            </a:avLst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7106661" y="879029"/>
            <a:ext cx="208359" cy="260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6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600" dirty="0">
              <a:latin typeface="Calibri" panose="020F050202020403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5222378" y="1360518"/>
            <a:ext cx="2670691" cy="217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Правая зона — диваны-валуны</a:t>
            </a:r>
            <a:endParaRPr lang="en-US" sz="1350" dirty="0">
              <a:latin typeface="Calibri" panose="020F0502020204030204" pitchFamily="34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5222378" y="1660913"/>
            <a:ext cx="3977045" cy="444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05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Большой диван 140–160 см, малые пуфы 60–70 см и 45–55 см</a:t>
            </a:r>
            <a:endParaRPr lang="en-US" sz="1050" dirty="0">
              <a:latin typeface="Calibri" panose="020F050202020403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5222378" y="2154070"/>
            <a:ext cx="3977045" cy="444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05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Фактурный текстиль: песочно-серый, дымчато-бирюзовый</a:t>
            </a:r>
            <a:endParaRPr lang="en-US" sz="1050" dirty="0">
              <a:latin typeface="Calibri" panose="020F0502020204030204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5222378" y="2647226"/>
            <a:ext cx="3977045" cy="222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05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Место отдыха, фото, метафора «каменного поля» Ивана</a:t>
            </a:r>
            <a:endParaRPr lang="en-US" sz="1050" dirty="0">
              <a:latin typeface="Calibri" panose="020F0502020204030204" pitchFamily="34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5052952" y="3107185"/>
            <a:ext cx="4285417" cy="2234208"/>
          </a:xfrm>
          <a:prstGeom prst="roundRect">
            <a:avLst>
              <a:gd name="adj" fmla="val 5597"/>
            </a:avLst>
          </a:prstGeom>
          <a:solidFill>
            <a:srgbClr val="FFFFFF"/>
          </a:solidFill>
          <a:ln w="15240">
            <a:solidFill>
              <a:srgbClr val="FF704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068192" y="3122425"/>
            <a:ext cx="4254937" cy="416838"/>
          </a:xfrm>
          <a:prstGeom prst="roundRect">
            <a:avLst>
              <a:gd name="adj" fmla="val 25613"/>
            </a:avLst>
          </a:prstGeom>
          <a:solidFill>
            <a:srgbClr val="FFFFFF"/>
          </a:solidFill>
          <a:ln/>
        </p:spPr>
      </p:sp>
      <p:sp>
        <p:nvSpPr>
          <p:cNvPr id="21" name="Text 19"/>
          <p:cNvSpPr/>
          <p:nvPr/>
        </p:nvSpPr>
        <p:spPr>
          <a:xfrm>
            <a:off x="7091421" y="3196720"/>
            <a:ext cx="208359" cy="260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6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600" dirty="0">
              <a:latin typeface="Calibri" panose="020F0502020204030204" pitchFamily="34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5207138" y="3678209"/>
            <a:ext cx="3575566" cy="217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Левая зона — столярный объект «Терем»</a:t>
            </a:r>
            <a:endParaRPr lang="en-US" sz="1350" dirty="0">
              <a:latin typeface="Calibri" panose="020F0502020204030204" pitchFamily="34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5207138" y="3978604"/>
            <a:ext cx="3977045" cy="222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05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Комод-терем: ширина 100–120 см, глубина 40–45 см</a:t>
            </a:r>
            <a:endParaRPr lang="en-US" sz="1050" dirty="0">
              <a:latin typeface="Calibri" panose="020F0502020204030204" pitchFamily="34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5207138" y="4249471"/>
            <a:ext cx="3977045" cy="444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05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Резные панели по бокам: 50–60 см ширина, 100–120 см высота</a:t>
            </a:r>
            <a:endParaRPr lang="en-US" sz="1050" dirty="0">
              <a:latin typeface="Calibri" panose="020F0502020204030204" pitchFamily="34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5207138" y="4742628"/>
            <a:ext cx="3977045" cy="444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05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Мягкая подсветка, хранение материалов, декоративная доминанта</a:t>
            </a:r>
            <a:endParaRPr lang="en-US" sz="1050" dirty="0">
              <a:latin typeface="Calibri" panose="020F0502020204030204" pitchFamily="34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683348" y="3298895"/>
            <a:ext cx="1736765" cy="217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Стены</a:t>
            </a:r>
            <a:endParaRPr lang="en-US" sz="1350" dirty="0">
              <a:latin typeface="Calibri" panose="020F0502020204030204" pitchFamily="34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683348" y="3654892"/>
            <a:ext cx="4107180" cy="444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05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Обои с авторским рисунком в неорусском стиле, до высоты 1,2 м</a:t>
            </a:r>
            <a:endParaRPr lang="en-US" sz="1050" dirty="0">
              <a:latin typeface="Calibri" panose="020F0502020204030204" pitchFamily="34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683348" y="4148049"/>
            <a:ext cx="4107180" cy="222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05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Вставки из зеркала и жидкого металла</a:t>
            </a:r>
            <a:endParaRPr lang="en-US" sz="1050" dirty="0">
              <a:latin typeface="Calibri" panose="020F0502020204030204" pitchFamily="34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683348" y="4418916"/>
            <a:ext cx="4107180" cy="222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05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Цвета: жемчужно-серый, песочный, охра, бирюза</a:t>
            </a:r>
            <a:endParaRPr lang="en-US" sz="1050" dirty="0">
              <a:latin typeface="Calibri" panose="020F0502020204030204" pitchFamily="34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643830" y="4822508"/>
            <a:ext cx="1736765" cy="217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Ландшафт</a:t>
            </a:r>
            <a:endParaRPr lang="en-US" sz="1350" dirty="0">
              <a:latin typeface="Calibri" panose="020F0502020204030204" pitchFamily="34" charset="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643830" y="5178505"/>
            <a:ext cx="4107180" cy="222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05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Кашпо 2–3 шт возле валунов и терема</a:t>
            </a:r>
            <a:endParaRPr lang="en-US" sz="1050" dirty="0">
              <a:latin typeface="Calibri" panose="020F0502020204030204" pitchFamily="34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643830" y="5449372"/>
            <a:ext cx="4107180" cy="222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05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Пальмовые листья, стабилизированные водоросли</a:t>
            </a:r>
            <a:endParaRPr lang="en-US" sz="1050" dirty="0">
              <a:latin typeface="Calibri" panose="020F0502020204030204" pitchFamily="34" charset="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643830" y="5810608"/>
            <a:ext cx="1736765" cy="217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Пол</a:t>
            </a:r>
            <a:endParaRPr lang="en-US" sz="1350" dirty="0">
              <a:latin typeface="Calibri" panose="020F0502020204030204" pitchFamily="34" charset="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643830" y="6166605"/>
            <a:ext cx="4107180" cy="444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05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Инженерная доска, песочно-медовый оттенок; вставка у портала — латунная линия 30–40 см</a:t>
            </a:r>
            <a:endParaRPr lang="en-US" sz="1050" dirty="0">
              <a:latin typeface="Calibri" panose="020F0502020204030204" pitchFamily="34" charset="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5258156" y="5514986"/>
            <a:ext cx="1736765" cy="217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Свет</a:t>
            </a:r>
            <a:endParaRPr lang="en-US" sz="1350" dirty="0">
              <a:latin typeface="Calibri" panose="020F0502020204030204" pitchFamily="34" charset="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5096410" y="5815822"/>
            <a:ext cx="4241959" cy="222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05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Направленный на валуны (акцент)</a:t>
            </a:r>
            <a:endParaRPr lang="en-US" sz="1050" dirty="0">
              <a:latin typeface="Calibri" panose="020F0502020204030204" pitchFamily="34" charset="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5096410" y="6086689"/>
            <a:ext cx="4241959" cy="222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05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Линейная подсветка портала и терема</a:t>
            </a:r>
            <a:endParaRPr lang="en-US" sz="1050" dirty="0">
              <a:latin typeface="Calibri" panose="020F0502020204030204" pitchFamily="34" charset="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5096410" y="6357556"/>
            <a:ext cx="4241959" cy="222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05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Мягкий рассеянный свет 3000К</a:t>
            </a:r>
            <a:endParaRPr lang="en-US" sz="1050" dirty="0">
              <a:latin typeface="Calibri" panose="020F0502020204030204" pitchFamily="34" charset="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748070" y="6720007"/>
            <a:ext cx="13134261" cy="812602"/>
          </a:xfrm>
          <a:prstGeom prst="roundRect">
            <a:avLst>
              <a:gd name="adj" fmla="val 15389"/>
            </a:avLst>
          </a:prstGeom>
          <a:solidFill>
            <a:srgbClr val="FFC4B3"/>
          </a:solidFill>
          <a:ln/>
        </p:spPr>
      </p:sp>
      <p:pic>
        <p:nvPicPr>
          <p:cNvPr id="4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016" y="6931938"/>
            <a:ext cx="173593" cy="138946"/>
          </a:xfrm>
          <a:prstGeom prst="rect">
            <a:avLst/>
          </a:prstGeom>
        </p:spPr>
      </p:pic>
      <p:sp>
        <p:nvSpPr>
          <p:cNvPr id="41" name="Text 38"/>
          <p:cNvSpPr/>
          <p:nvPr/>
        </p:nvSpPr>
        <p:spPr>
          <a:xfrm>
            <a:off x="1199555" y="6893600"/>
            <a:ext cx="12543830" cy="444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Финальный образ: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 Современный русский дом, где магия орнамента, дерево, металл, зеркала, природные формы, резные элементы теремного типа, зелёные «водоросли» и тёплый свет создают атмосферу дома, куда Иван возвращается после подводного пути.</a:t>
            </a:r>
            <a:endParaRPr lang="en-US" sz="1050" dirty="0">
              <a:latin typeface="Calibri" panose="020F0502020204030204" pitchFamily="34" charset="0"/>
            </a:endParaRPr>
          </a:p>
        </p:txBody>
      </p: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851E7DB9-8CE5-8CC9-ADDE-F70C34129290}"/>
              </a:ext>
            </a:extLst>
          </p:cNvPr>
          <p:cNvGrpSpPr/>
          <p:nvPr/>
        </p:nvGrpSpPr>
        <p:grpSpPr>
          <a:xfrm>
            <a:off x="0" y="7623285"/>
            <a:ext cx="14630400" cy="659923"/>
            <a:chOff x="0" y="7623285"/>
            <a:chExt cx="14630400" cy="659923"/>
          </a:xfrm>
        </p:grpSpPr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E46A42CB-6709-9207-C5A3-05A9BF7D6FD1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Calibri" panose="020F0502020204030204" pitchFamily="34" charset="0"/>
              </a:endParaRPr>
            </a:p>
          </p:txBody>
        </p:sp>
        <p:grpSp>
          <p:nvGrpSpPr>
            <p:cNvPr id="44" name="Группа 43">
              <a:extLst>
                <a:ext uri="{FF2B5EF4-FFF2-40B4-BE49-F238E27FC236}">
                  <a16:creationId xmlns:a16="http://schemas.microsoft.com/office/drawing/2014/main" id="{5E9AA1D0-132F-A63B-4C53-182037E9F6A2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599448"/>
              <a:chOff x="1551731" y="7683760"/>
              <a:chExt cx="11451599" cy="599448"/>
            </a:xfrm>
          </p:grpSpPr>
          <p:pic>
            <p:nvPicPr>
              <p:cNvPr id="45" name="Рисунок 44">
                <a:extLst>
                  <a:ext uri="{FF2B5EF4-FFF2-40B4-BE49-F238E27FC236}">
                    <a16:creationId xmlns:a16="http://schemas.microsoft.com/office/drawing/2014/main" id="{0AB0F1BD-D8E0-F708-9C80-5157604C9D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46" name="Группа 45">
                <a:extLst>
                  <a:ext uri="{FF2B5EF4-FFF2-40B4-BE49-F238E27FC236}">
                    <a16:creationId xmlns:a16="http://schemas.microsoft.com/office/drawing/2014/main" id="{40DAA64F-81D9-1427-77CD-07E240BA5896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599448"/>
                <a:chOff x="583893" y="6408179"/>
                <a:chExt cx="11451599" cy="599448"/>
              </a:xfrm>
            </p:grpSpPr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B4038FD9-BABE-F8DF-38C4-72DCD49D6F64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48" name="Рисунок 47">
                  <a:extLst>
                    <a:ext uri="{FF2B5EF4-FFF2-40B4-BE49-F238E27FC236}">
                      <a16:creationId xmlns:a16="http://schemas.microsoft.com/office/drawing/2014/main" id="{66136CA6-EA9F-89D4-C699-3193B1AB26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49" name="Рисунок 48">
                  <a:extLst>
                    <a:ext uri="{FF2B5EF4-FFF2-40B4-BE49-F238E27FC236}">
                      <a16:creationId xmlns:a16="http://schemas.microsoft.com/office/drawing/2014/main" id="{68E2B175-9F73-5B48-B574-5ABABE47758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50" name="Рисунок 49">
                  <a:extLst>
                    <a:ext uri="{FF2B5EF4-FFF2-40B4-BE49-F238E27FC236}">
                      <a16:creationId xmlns:a16="http://schemas.microsoft.com/office/drawing/2014/main" id="{F3008635-31D5-7025-0575-158680660B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690F7641-2EEC-D1ED-3DC9-3277F10C5B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30002" y="889273"/>
            <a:ext cx="3099552" cy="5630482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BD175961-8FDA-EECE-FFC1-378A0310DB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020" y="7751"/>
            <a:ext cx="1955601" cy="68895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36">
            <a:extLst>
              <a:ext uri="{FF2B5EF4-FFF2-40B4-BE49-F238E27FC236}">
                <a16:creationId xmlns:a16="http://schemas.microsoft.com/office/drawing/2014/main" id="{A6E7A244-CCA4-50AE-CFFE-D4DD80EE3E34}"/>
              </a:ext>
            </a:extLst>
          </p:cNvPr>
          <p:cNvSpPr/>
          <p:nvPr/>
        </p:nvSpPr>
        <p:spPr>
          <a:xfrm>
            <a:off x="392197" y="6181122"/>
            <a:ext cx="7986490" cy="1381689"/>
          </a:xfrm>
          <a:prstGeom prst="roundRect">
            <a:avLst>
              <a:gd name="adj" fmla="val 12033"/>
            </a:avLst>
          </a:prstGeom>
          <a:solidFill>
            <a:srgbClr val="FFFFFF"/>
          </a:solidFill>
          <a:ln w="7620">
            <a:solidFill>
              <a:srgbClr val="FF7047"/>
            </a:solidFill>
            <a:prstDash val="solid"/>
          </a:ln>
        </p:spPr>
      </p:sp>
      <p:sp>
        <p:nvSpPr>
          <p:cNvPr id="2" name="Text 0"/>
          <p:cNvSpPr/>
          <p:nvPr/>
        </p:nvSpPr>
        <p:spPr>
          <a:xfrm>
            <a:off x="4529018" y="162065"/>
            <a:ext cx="5330547" cy="2640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b="1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Партнёры стенда и приглашение к сотрудничеству</a:t>
            </a:r>
            <a:endParaRPr lang="en-US" b="1" dirty="0">
              <a:latin typeface="Calibri" panose="020F050202020403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53418" y="1085696"/>
            <a:ext cx="8291378" cy="48011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200000"/>
              </a:lnSpc>
            </a:pPr>
            <a:r>
              <a:rPr lang="ru-RU" sz="1300" dirty="0">
                <a:latin typeface="Calibri" panose="020F0502020204030204" pitchFamily="34" charset="0"/>
              </a:rPr>
              <a:t>1. Макраме — воздушные переплетения, напоминающие подводные нити и народное кружево.</a:t>
            </a:r>
          </a:p>
          <a:p>
            <a:pPr>
              <a:lnSpc>
                <a:spcPct val="200000"/>
              </a:lnSpc>
            </a:pPr>
            <a:r>
              <a:rPr lang="ru-RU" sz="1300" dirty="0">
                <a:latin typeface="Calibri" panose="020F0502020204030204" pitchFamily="34" charset="0"/>
              </a:rPr>
              <a:t>2. Свет — главный инструмент атмосферы и настроения.</a:t>
            </a:r>
          </a:p>
          <a:p>
            <a:pPr>
              <a:lnSpc>
                <a:spcPct val="200000"/>
              </a:lnSpc>
            </a:pPr>
            <a:r>
              <a:rPr lang="ru-RU" sz="1300" dirty="0">
                <a:latin typeface="Calibri" panose="020F0502020204030204" pitchFamily="34" charset="0"/>
              </a:rPr>
              <a:t>3. Жидкий металл — отблеск и отражение, метафора волшебства и солнечного сияния.</a:t>
            </a:r>
          </a:p>
          <a:p>
            <a:pPr>
              <a:lnSpc>
                <a:spcPct val="200000"/>
              </a:lnSpc>
            </a:pPr>
            <a:r>
              <a:rPr lang="ru-RU" sz="1300" dirty="0">
                <a:latin typeface="Calibri" panose="020F0502020204030204" pitchFamily="34" charset="0"/>
              </a:rPr>
              <a:t>4. Корпусная мебель — создают структуру и архитектуру стенда, сочетая ремесло и современный дизайн.</a:t>
            </a:r>
          </a:p>
          <a:p>
            <a:pPr>
              <a:lnSpc>
                <a:spcPct val="200000"/>
              </a:lnSpc>
            </a:pPr>
            <a:r>
              <a:rPr lang="ru-RU" sz="1300" dirty="0">
                <a:latin typeface="Calibri" panose="020F0502020204030204" pitchFamily="34" charset="0"/>
              </a:rPr>
              <a:t>5. Мебель мягкая — комфорт, уют и завершённость дома.</a:t>
            </a:r>
          </a:p>
          <a:p>
            <a:pPr>
              <a:lnSpc>
                <a:spcPct val="200000"/>
              </a:lnSpc>
            </a:pPr>
            <a:r>
              <a:rPr lang="ru-RU" sz="1300" dirty="0">
                <a:latin typeface="Calibri" panose="020F0502020204030204" pitchFamily="34" charset="0"/>
              </a:rPr>
              <a:t>6. Зеркала /стекло — глубина, отражение и игра пространства.</a:t>
            </a:r>
          </a:p>
          <a:p>
            <a:pPr>
              <a:lnSpc>
                <a:spcPct val="200000"/>
              </a:lnSpc>
            </a:pPr>
            <a:r>
              <a:rPr lang="ru-RU" sz="1300" dirty="0">
                <a:latin typeface="Calibri" panose="020F0502020204030204" pitchFamily="34" charset="0"/>
              </a:rPr>
              <a:t>7. Ландшафтный дизайнер — добавляет дыхание природы и живые акценты.</a:t>
            </a:r>
          </a:p>
          <a:p>
            <a:pPr>
              <a:lnSpc>
                <a:spcPct val="200000"/>
              </a:lnSpc>
            </a:pPr>
            <a:r>
              <a:rPr lang="ru-RU" sz="1300" dirty="0">
                <a:latin typeface="Calibri" panose="020F0502020204030204" pitchFamily="34" charset="0"/>
              </a:rPr>
              <a:t>8. Строители — фундамент, опора, надёжность.</a:t>
            </a:r>
          </a:p>
          <a:p>
            <a:pPr>
              <a:lnSpc>
                <a:spcPct val="200000"/>
              </a:lnSpc>
            </a:pPr>
            <a:r>
              <a:rPr lang="ru-RU" sz="1300" dirty="0">
                <a:latin typeface="Calibri" panose="020F0502020204030204" pitchFamily="34" charset="0"/>
              </a:rPr>
              <a:t>9. Обои с авторским рисунком — современные интерпретации русских орнаментов и природных мотивов.</a:t>
            </a:r>
          </a:p>
          <a:p>
            <a:pPr>
              <a:lnSpc>
                <a:spcPct val="200000"/>
              </a:lnSpc>
            </a:pPr>
            <a:r>
              <a:rPr lang="ru-RU" sz="1300" dirty="0">
                <a:latin typeface="Calibri" panose="020F0502020204030204" pitchFamily="34" charset="0"/>
              </a:rPr>
              <a:t>10. Полы — тёплая и устойчивая база интерьера.</a:t>
            </a:r>
          </a:p>
          <a:p>
            <a:pPr>
              <a:lnSpc>
                <a:spcPct val="200000"/>
              </a:lnSpc>
            </a:pPr>
            <a:r>
              <a:rPr lang="ru-RU" sz="1300" dirty="0">
                <a:latin typeface="Calibri" panose="020F0502020204030204" pitchFamily="34" charset="0"/>
              </a:rPr>
              <a:t>11. Текстиль с умными карнизами — лёгкость, движение и технологичность.</a:t>
            </a:r>
          </a:p>
          <a:p>
            <a:pPr>
              <a:lnSpc>
                <a:spcPct val="200000"/>
              </a:lnSpc>
            </a:pPr>
            <a:r>
              <a:rPr lang="ru-RU" sz="1300" dirty="0">
                <a:latin typeface="Calibri" panose="020F0502020204030204" pitchFamily="34" charset="0"/>
              </a:rPr>
              <a:t>12. Медиа и аудио — звуки воды, пение птиц и лёгкий звон, создающий эффект ожившего пространства.</a:t>
            </a:r>
            <a:endParaRPr lang="en-US" sz="1300" dirty="0">
              <a:latin typeface="Calibri" panose="020F050202020403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2217653" y="372261"/>
            <a:ext cx="11180295" cy="5890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Вокруг центрального портала размещаются зоны партнёров, каждая отражает свой голос в общем звучании пространства:</a:t>
            </a:r>
            <a:endParaRPr lang="ru-RU" sz="1600" dirty="0">
              <a:solidFill>
                <a:srgbClr val="55575A"/>
              </a:solidFill>
              <a:latin typeface="Calibri" panose="020F0502020204030204" pitchFamily="34" charset="0"/>
              <a:ea typeface="Manrope" pitchFamily="34" charset="-122"/>
              <a:cs typeface="Manrope" pitchFamily="34" charset="-12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Calibri" panose="020F0502020204030204" pitchFamily="34" charset="0"/>
              </a:rPr>
              <a:t>как двенадцать голубиц в сказке, каждая из которых отражает свой голос в общем звучании пространства.</a:t>
            </a:r>
            <a:endParaRPr lang="en-US" sz="1600" dirty="0">
              <a:latin typeface="Calibri" panose="020F0502020204030204" pitchFamily="34" charset="0"/>
            </a:endParaRPr>
          </a:p>
        </p:txBody>
      </p:sp>
      <p:sp>
        <p:nvSpPr>
          <p:cNvPr id="51" name="Text 24"/>
          <p:cNvSpPr/>
          <p:nvPr/>
        </p:nvSpPr>
        <p:spPr>
          <a:xfrm>
            <a:off x="513575" y="6122288"/>
            <a:ext cx="11960034" cy="15009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Приглашение к сотрудничеству:</a:t>
            </a:r>
            <a:r>
              <a:rPr lang="en-US" sz="1400" dirty="0">
                <a:solidFill>
                  <a:srgbClr val="FF0000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Мы ищем новых партнёров, </a:t>
            </a:r>
            <a:endParaRPr lang="ru-RU" sz="1400" dirty="0">
              <a:solidFill>
                <a:srgbClr val="000000"/>
              </a:solidFill>
              <a:latin typeface="Calibri" panose="020F0502020204030204" pitchFamily="34" charset="0"/>
              <a:ea typeface="Manrope" pitchFamily="34" charset="-122"/>
              <a:cs typeface="Manrope" pitchFamily="34" charset="-120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чтобы стать частью нашей незабываемой команды. </a:t>
            </a:r>
            <a:endParaRPr lang="ru-RU" sz="1400" dirty="0">
              <a:solidFill>
                <a:srgbClr val="000000"/>
              </a:solidFill>
              <a:latin typeface="Calibri" panose="020F0502020204030204" pitchFamily="34" charset="0"/>
              <a:ea typeface="Manrope" pitchFamily="34" charset="-122"/>
              <a:cs typeface="Manrope" pitchFamily="34" charset="-120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Концепция стенда будет меняться в зависимости от того, кто к нам присоединится. </a:t>
            </a:r>
            <a:endParaRPr lang="ru-RU" sz="1400" dirty="0">
              <a:solidFill>
                <a:srgbClr val="000000"/>
              </a:solidFill>
              <a:latin typeface="Calibri" panose="020F0502020204030204" pitchFamily="34" charset="0"/>
              <a:ea typeface="Manrope" pitchFamily="34" charset="-122"/>
              <a:cs typeface="Manrope" pitchFamily="34" charset="-120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Эта концеп</a:t>
            </a: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ция предварительная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 и участие в ней даст возможность быть частью уникальной истории.</a:t>
            </a:r>
            <a:endParaRPr lang="en-US" sz="1400" dirty="0">
              <a:latin typeface="Calibri" panose="020F0502020204030204" pitchFamily="34" charset="0"/>
            </a:endParaRPr>
          </a:p>
        </p:txBody>
      </p:sp>
      <p:sp>
        <p:nvSpPr>
          <p:cNvPr id="65" name="Text 1">
            <a:extLst>
              <a:ext uri="{FF2B5EF4-FFF2-40B4-BE49-F238E27FC236}">
                <a16:creationId xmlns:a16="http://schemas.microsoft.com/office/drawing/2014/main" id="{666B07A5-80F7-06F8-173E-083D090A37B5}"/>
              </a:ext>
            </a:extLst>
          </p:cNvPr>
          <p:cNvSpPr/>
          <p:nvPr/>
        </p:nvSpPr>
        <p:spPr>
          <a:xfrm>
            <a:off x="1379040" y="1880031"/>
            <a:ext cx="4969907" cy="2113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endParaRPr lang="en-US" sz="1300" dirty="0">
              <a:latin typeface="Calibri" panose="020F0502020204030204" pitchFamily="34" charset="0"/>
            </a:endParaRPr>
          </a:p>
        </p:txBody>
      </p:sp>
      <p:sp>
        <p:nvSpPr>
          <p:cNvPr id="67" name="Text 0">
            <a:extLst>
              <a:ext uri="{FF2B5EF4-FFF2-40B4-BE49-F238E27FC236}">
                <a16:creationId xmlns:a16="http://schemas.microsoft.com/office/drawing/2014/main" id="{7DABFD22-9598-7390-D154-35C4E6485423}"/>
              </a:ext>
            </a:extLst>
          </p:cNvPr>
          <p:cNvSpPr/>
          <p:nvPr/>
        </p:nvSpPr>
        <p:spPr>
          <a:xfrm>
            <a:off x="8746435" y="1523479"/>
            <a:ext cx="5330547" cy="771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ru-RU" b="1" dirty="0">
                <a:solidFill>
                  <a:srgbClr val="FF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Наш стенд 12 м2 располагается в самом центре,</a:t>
            </a:r>
          </a:p>
          <a:p>
            <a:pPr marL="0" indent="0" algn="l">
              <a:lnSpc>
                <a:spcPts val="2050"/>
              </a:lnSpc>
              <a:buNone/>
            </a:pPr>
            <a:r>
              <a:rPr lang="ru-RU" b="1" dirty="0">
                <a:solidFill>
                  <a:srgbClr val="FF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</a:p>
          <a:p>
            <a:pPr marL="0" indent="0" algn="l">
              <a:lnSpc>
                <a:spcPts val="2050"/>
              </a:lnSpc>
              <a:buNone/>
            </a:pPr>
            <a:r>
              <a:rPr lang="ru-RU" b="1" dirty="0">
                <a:solidFill>
                  <a:srgbClr val="FF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 красной дорожке, в зоне «ПРОШЛОЕ»!</a:t>
            </a:r>
            <a:endParaRPr lang="en-US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683CAE28-60CE-1198-D835-9ED22E099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5686" y="2672551"/>
            <a:ext cx="6324726" cy="3660568"/>
          </a:xfrm>
          <a:prstGeom prst="rect">
            <a:avLst/>
          </a:prstGeom>
        </p:spPr>
      </p:pic>
      <p:sp>
        <p:nvSpPr>
          <p:cNvPr id="70" name="Text 0">
            <a:extLst>
              <a:ext uri="{FF2B5EF4-FFF2-40B4-BE49-F238E27FC236}">
                <a16:creationId xmlns:a16="http://schemas.microsoft.com/office/drawing/2014/main" id="{D48AA47B-40BF-FBDF-58DB-0A345EB64D7E}"/>
              </a:ext>
            </a:extLst>
          </p:cNvPr>
          <p:cNvSpPr/>
          <p:nvPr/>
        </p:nvSpPr>
        <p:spPr>
          <a:xfrm>
            <a:off x="11640395" y="6663068"/>
            <a:ext cx="2140307" cy="771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ru-RU" b="1" dirty="0">
                <a:solidFill>
                  <a:srgbClr val="FF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 21!</a:t>
            </a:r>
            <a:endParaRPr lang="en-US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73" name="Прямая со стрелкой 72">
            <a:extLst>
              <a:ext uri="{FF2B5EF4-FFF2-40B4-BE49-F238E27FC236}">
                <a16:creationId xmlns:a16="http://schemas.microsoft.com/office/drawing/2014/main" id="{0846F4F8-3AE4-028C-3532-B07087574F05}"/>
              </a:ext>
            </a:extLst>
          </p:cNvPr>
          <p:cNvCxnSpPr/>
          <p:nvPr/>
        </p:nvCxnSpPr>
        <p:spPr>
          <a:xfrm>
            <a:off x="9756088" y="3038047"/>
            <a:ext cx="1268963" cy="125030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AE9367AF-00AB-36BF-8F42-5122B69B0E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34289"/>
            <a:ext cx="1955601" cy="688954"/>
          </a:xfrm>
          <a:prstGeom prst="rect">
            <a:avLst/>
          </a:prstGeom>
        </p:spPr>
      </p:pic>
      <p:sp>
        <p:nvSpPr>
          <p:cNvPr id="75" name="Звезда: 5 точек 74">
            <a:extLst>
              <a:ext uri="{FF2B5EF4-FFF2-40B4-BE49-F238E27FC236}">
                <a16:creationId xmlns:a16="http://schemas.microsoft.com/office/drawing/2014/main" id="{B43E14F5-59A7-AC3A-1822-39B7CFE3E9F7}"/>
              </a:ext>
            </a:extLst>
          </p:cNvPr>
          <p:cNvSpPr/>
          <p:nvPr/>
        </p:nvSpPr>
        <p:spPr>
          <a:xfrm>
            <a:off x="253388" y="1234548"/>
            <a:ext cx="200020" cy="192833"/>
          </a:xfrm>
          <a:prstGeom prst="star5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Calibri" panose="020F0502020204030204" pitchFamily="34" charset="0"/>
            </a:endParaRPr>
          </a:p>
        </p:txBody>
      </p:sp>
      <p:sp>
        <p:nvSpPr>
          <p:cNvPr id="77" name="Звезда: 5 точек 76">
            <a:extLst>
              <a:ext uri="{FF2B5EF4-FFF2-40B4-BE49-F238E27FC236}">
                <a16:creationId xmlns:a16="http://schemas.microsoft.com/office/drawing/2014/main" id="{760F2AB1-5BF1-54DA-4828-590E673CB25A}"/>
              </a:ext>
            </a:extLst>
          </p:cNvPr>
          <p:cNvSpPr/>
          <p:nvPr/>
        </p:nvSpPr>
        <p:spPr>
          <a:xfrm>
            <a:off x="253388" y="1620397"/>
            <a:ext cx="200020" cy="192833"/>
          </a:xfrm>
          <a:prstGeom prst="star5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Calibri" panose="020F0502020204030204" pitchFamily="34" charset="0"/>
            </a:endParaRPr>
          </a:p>
        </p:txBody>
      </p:sp>
      <p:sp>
        <p:nvSpPr>
          <p:cNvPr id="78" name="Звезда: 5 точек 77">
            <a:extLst>
              <a:ext uri="{FF2B5EF4-FFF2-40B4-BE49-F238E27FC236}">
                <a16:creationId xmlns:a16="http://schemas.microsoft.com/office/drawing/2014/main" id="{0467C6E2-02F2-AB2B-2BA7-73A7614460EE}"/>
              </a:ext>
            </a:extLst>
          </p:cNvPr>
          <p:cNvSpPr/>
          <p:nvPr/>
        </p:nvSpPr>
        <p:spPr>
          <a:xfrm>
            <a:off x="262678" y="2400070"/>
            <a:ext cx="200020" cy="192833"/>
          </a:xfrm>
          <a:prstGeom prst="star5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Calibri" panose="020F0502020204030204" pitchFamily="34" charset="0"/>
            </a:endParaRPr>
          </a:p>
        </p:txBody>
      </p:sp>
      <p:grpSp>
        <p:nvGrpSpPr>
          <p:cNvPr id="79" name="Группа 78">
            <a:extLst>
              <a:ext uri="{FF2B5EF4-FFF2-40B4-BE49-F238E27FC236}">
                <a16:creationId xmlns:a16="http://schemas.microsoft.com/office/drawing/2014/main" id="{92E2CD67-01B3-1949-116A-F02B1146B130}"/>
              </a:ext>
            </a:extLst>
          </p:cNvPr>
          <p:cNvGrpSpPr/>
          <p:nvPr/>
        </p:nvGrpSpPr>
        <p:grpSpPr>
          <a:xfrm>
            <a:off x="0" y="7623285"/>
            <a:ext cx="14630400" cy="659923"/>
            <a:chOff x="0" y="7623285"/>
            <a:chExt cx="14630400" cy="659923"/>
          </a:xfrm>
        </p:grpSpPr>
        <p:sp>
          <p:nvSpPr>
            <p:cNvPr id="80" name="Прямоугольник 79">
              <a:extLst>
                <a:ext uri="{FF2B5EF4-FFF2-40B4-BE49-F238E27FC236}">
                  <a16:creationId xmlns:a16="http://schemas.microsoft.com/office/drawing/2014/main" id="{6FB56379-E7BD-BCCA-B2A5-9BA54B5FB2E7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Calibri" panose="020F0502020204030204" pitchFamily="34" charset="0"/>
              </a:endParaRPr>
            </a:p>
          </p:txBody>
        </p:sp>
        <p:grpSp>
          <p:nvGrpSpPr>
            <p:cNvPr id="81" name="Группа 80">
              <a:extLst>
                <a:ext uri="{FF2B5EF4-FFF2-40B4-BE49-F238E27FC236}">
                  <a16:creationId xmlns:a16="http://schemas.microsoft.com/office/drawing/2014/main" id="{25B0B361-473B-D724-B3C9-9FE8BF50955E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599448"/>
              <a:chOff x="1551731" y="7683760"/>
              <a:chExt cx="11451599" cy="599448"/>
            </a:xfrm>
          </p:grpSpPr>
          <p:pic>
            <p:nvPicPr>
              <p:cNvPr id="82" name="Рисунок 81">
                <a:extLst>
                  <a:ext uri="{FF2B5EF4-FFF2-40B4-BE49-F238E27FC236}">
                    <a16:creationId xmlns:a16="http://schemas.microsoft.com/office/drawing/2014/main" id="{0DBB108F-E310-8A19-BC8B-73C54F07D8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83" name="Группа 82">
                <a:extLst>
                  <a:ext uri="{FF2B5EF4-FFF2-40B4-BE49-F238E27FC236}">
                    <a16:creationId xmlns:a16="http://schemas.microsoft.com/office/drawing/2014/main" id="{22673233-6265-1FD8-FEE4-9897CF2B996C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599448"/>
                <a:chOff x="583893" y="6408179"/>
                <a:chExt cx="11451599" cy="599448"/>
              </a:xfrm>
            </p:grpSpPr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3D5378E3-4FCB-77B3-E4C6-D15485EE8380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85" name="Рисунок 84">
                  <a:extLst>
                    <a:ext uri="{FF2B5EF4-FFF2-40B4-BE49-F238E27FC236}">
                      <a16:creationId xmlns:a16="http://schemas.microsoft.com/office/drawing/2014/main" id="{82A8D643-5C2D-7607-B9DC-0727C5A719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86" name="Рисунок 85">
                  <a:extLst>
                    <a:ext uri="{FF2B5EF4-FFF2-40B4-BE49-F238E27FC236}">
                      <a16:creationId xmlns:a16="http://schemas.microsoft.com/office/drawing/2014/main" id="{C1BC6542-CB6E-3648-4DF7-CA1EF6CEE37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87" name="Рисунок 86">
                  <a:extLst>
                    <a:ext uri="{FF2B5EF4-FFF2-40B4-BE49-F238E27FC236}">
                      <a16:creationId xmlns:a16="http://schemas.microsoft.com/office/drawing/2014/main" id="{C4D13CD7-C07C-406E-2780-362DE470A2B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69781" y="177605"/>
            <a:ext cx="5916930" cy="399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Преимущества участия для партнёра</a:t>
            </a:r>
            <a:endParaRPr lang="en-US" sz="2500" dirty="0">
              <a:latin typeface="Calibri" panose="020F050202020403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2080260" y="875619"/>
            <a:ext cx="10158174" cy="319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Почему участие в выставке «Русский дом 2026» — это инвестиция в ваш бренд</a:t>
            </a:r>
            <a:endParaRPr lang="en-US" sz="2000" dirty="0">
              <a:latin typeface="Calibri" panose="020F050202020403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688300" y="1428841"/>
            <a:ext cx="4311372" cy="4218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33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40%</a:t>
            </a:r>
            <a:endParaRPr lang="en-US" sz="3300" dirty="0">
              <a:latin typeface="Calibri" panose="020F050202020403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2019419" y="2010342"/>
            <a:ext cx="1649135" cy="199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sz="12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Дизайнеры премиум</a:t>
            </a:r>
            <a:endParaRPr lang="en-US" sz="1250" dirty="0">
              <a:latin typeface="Calibri" panose="020F050202020403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88300" y="2286686"/>
            <a:ext cx="4311372" cy="204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0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Посетителей — дизайнеры и архитекторы премиум-сегмента</a:t>
            </a:r>
            <a:endParaRPr lang="en-US" sz="1000" dirty="0">
              <a:latin typeface="Calibri" panose="020F050202020403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5159454" y="1428841"/>
            <a:ext cx="4311372" cy="4218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33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30%</a:t>
            </a:r>
            <a:endParaRPr lang="en-US" sz="3300" dirty="0">
              <a:latin typeface="Calibri" panose="020F050202020403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516172" y="2010342"/>
            <a:ext cx="1597938" cy="199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sz="12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B2B-партнёры</a:t>
            </a:r>
            <a:endParaRPr lang="en-US" sz="1250" dirty="0">
              <a:latin typeface="Calibri" panose="020F050202020403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5159454" y="2286686"/>
            <a:ext cx="4311372" cy="204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0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Профессионалы индустрии</a:t>
            </a:r>
            <a:endParaRPr lang="en-US" sz="1000" dirty="0">
              <a:latin typeface="Calibri" panose="020F050202020403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630608" y="1428841"/>
            <a:ext cx="4311372" cy="4218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33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30%</a:t>
            </a:r>
            <a:endParaRPr lang="en-US" sz="3300" dirty="0">
              <a:latin typeface="Calibri" panose="020F050202020403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0987326" y="2010342"/>
            <a:ext cx="1597938" cy="199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50"/>
              </a:lnSpc>
              <a:buNone/>
            </a:pPr>
            <a:r>
              <a:rPr lang="en-US" sz="12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Премиум-клиенты</a:t>
            </a:r>
            <a:endParaRPr lang="en-US" sz="1250" dirty="0">
              <a:latin typeface="Calibri" panose="020F050202020403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630608" y="2286686"/>
            <a:ext cx="4311372" cy="204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0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Конечные покупатели недвижимости бизнес- и премиум-класса</a:t>
            </a:r>
            <a:endParaRPr lang="en-US" sz="1000" dirty="0">
              <a:latin typeface="Calibri" panose="020F050202020403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88300" y="2682926"/>
            <a:ext cx="2307431" cy="239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5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Медийное продвижение</a:t>
            </a:r>
            <a:endParaRPr lang="en-US" sz="1500" dirty="0">
              <a:latin typeface="Calibri" panose="020F0502020204030204" pitchFamily="34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88300" y="3114290"/>
            <a:ext cx="6562963" cy="971431"/>
          </a:xfrm>
          <a:prstGeom prst="roundRect">
            <a:avLst>
              <a:gd name="adj" fmla="val 7530"/>
            </a:avLst>
          </a:prstGeom>
          <a:solidFill>
            <a:srgbClr val="FFFFFF"/>
          </a:solidFill>
          <a:ln w="15240">
            <a:solidFill>
              <a:srgbClr val="FF704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73060" y="3114290"/>
            <a:ext cx="60960" cy="971431"/>
          </a:xfrm>
          <a:prstGeom prst="roundRect">
            <a:avLst>
              <a:gd name="adj" fmla="val 188737"/>
            </a:avLst>
          </a:prstGeom>
          <a:solidFill>
            <a:srgbClr val="FF7047"/>
          </a:solidFill>
          <a:ln/>
        </p:spPr>
      </p:sp>
      <p:sp>
        <p:nvSpPr>
          <p:cNvPr id="16" name="Text 14"/>
          <p:cNvSpPr/>
          <p:nvPr/>
        </p:nvSpPr>
        <p:spPr>
          <a:xfrm>
            <a:off x="877014" y="3257284"/>
            <a:ext cx="1736169" cy="199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Официальный каталог</a:t>
            </a:r>
            <a:endParaRPr lang="en-US" sz="1250" dirty="0">
              <a:latin typeface="Calibri" panose="020F050202020403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77014" y="3533628"/>
            <a:ext cx="6231255" cy="204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Ваша капсула и бренд в официальном каталоге мероприятия</a:t>
            </a:r>
            <a:endParaRPr lang="en-US" sz="1000" dirty="0">
              <a:latin typeface="Calibri" panose="020F0502020204030204" pitchFamily="34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7379018" y="3114290"/>
            <a:ext cx="6563082" cy="971431"/>
          </a:xfrm>
          <a:prstGeom prst="roundRect">
            <a:avLst>
              <a:gd name="adj" fmla="val 7530"/>
            </a:avLst>
          </a:prstGeom>
          <a:solidFill>
            <a:srgbClr val="FFFFFF"/>
          </a:solidFill>
          <a:ln w="15240">
            <a:solidFill>
              <a:srgbClr val="FF704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363778" y="3114290"/>
            <a:ext cx="60960" cy="971431"/>
          </a:xfrm>
          <a:prstGeom prst="roundRect">
            <a:avLst>
              <a:gd name="adj" fmla="val 188737"/>
            </a:avLst>
          </a:prstGeom>
          <a:solidFill>
            <a:srgbClr val="FF7047"/>
          </a:solidFill>
          <a:ln/>
        </p:spPr>
      </p:sp>
      <p:sp>
        <p:nvSpPr>
          <p:cNvPr id="20" name="Text 18"/>
          <p:cNvSpPr/>
          <p:nvPr/>
        </p:nvSpPr>
        <p:spPr>
          <a:xfrm>
            <a:off x="7567732" y="3257284"/>
            <a:ext cx="2403634" cy="199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Индивидуальный медиа-пакет</a:t>
            </a:r>
            <a:endParaRPr lang="en-US" sz="1250" dirty="0">
              <a:latin typeface="Calibri" panose="020F0502020204030204" pitchFamily="34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7567732" y="3533628"/>
            <a:ext cx="6231374" cy="409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Пост-анонс с афишей и визуалом вашей коллекции в соцсетях выставки (Telegram 11,4 тыс., Telegram-чат 11,9 тыс., VK 3 тыс., Instagram 4,2 тыс.)</a:t>
            </a:r>
            <a:endParaRPr lang="en-US" sz="1000" dirty="0">
              <a:latin typeface="Calibri" panose="020F0502020204030204" pitchFamily="34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88300" y="4213475"/>
            <a:ext cx="6562963" cy="766882"/>
          </a:xfrm>
          <a:prstGeom prst="roundRect">
            <a:avLst>
              <a:gd name="adj" fmla="val 9539"/>
            </a:avLst>
          </a:prstGeom>
          <a:solidFill>
            <a:srgbClr val="FFFFFF"/>
          </a:solidFill>
          <a:ln w="15240">
            <a:solidFill>
              <a:srgbClr val="FF7047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73060" y="4213475"/>
            <a:ext cx="60960" cy="766882"/>
          </a:xfrm>
          <a:prstGeom prst="roundRect">
            <a:avLst>
              <a:gd name="adj" fmla="val 188737"/>
            </a:avLst>
          </a:prstGeom>
          <a:solidFill>
            <a:srgbClr val="FF7047"/>
          </a:solidFill>
          <a:ln/>
        </p:spPr>
      </p:sp>
      <p:sp>
        <p:nvSpPr>
          <p:cNvPr id="24" name="Text 22"/>
          <p:cNvSpPr/>
          <p:nvPr/>
        </p:nvSpPr>
        <p:spPr>
          <a:xfrm>
            <a:off x="877014" y="4356469"/>
            <a:ext cx="1597938" cy="199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Публикации</a:t>
            </a:r>
            <a:endParaRPr lang="en-US" sz="1250" dirty="0">
              <a:latin typeface="Calibri" panose="020F0502020204030204" pitchFamily="34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877014" y="4632813"/>
            <a:ext cx="6231255" cy="204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В журналах-партнёрах и Большая Энциклопедия «Русский Дом» Том II</a:t>
            </a:r>
            <a:endParaRPr lang="en-US" sz="1000" dirty="0">
              <a:latin typeface="Calibri" panose="020F0502020204030204" pitchFamily="34" charset="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7379018" y="4213475"/>
            <a:ext cx="6563082" cy="766882"/>
          </a:xfrm>
          <a:prstGeom prst="roundRect">
            <a:avLst>
              <a:gd name="adj" fmla="val 9539"/>
            </a:avLst>
          </a:prstGeom>
          <a:solidFill>
            <a:srgbClr val="FFFFFF"/>
          </a:solidFill>
          <a:ln w="15240">
            <a:solidFill>
              <a:srgbClr val="FF7047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63778" y="4213475"/>
            <a:ext cx="60960" cy="766882"/>
          </a:xfrm>
          <a:prstGeom prst="roundRect">
            <a:avLst>
              <a:gd name="adj" fmla="val 188737"/>
            </a:avLst>
          </a:prstGeom>
          <a:solidFill>
            <a:srgbClr val="FF7047"/>
          </a:solidFill>
          <a:ln/>
        </p:spPr>
      </p:sp>
      <p:sp>
        <p:nvSpPr>
          <p:cNvPr id="28" name="Text 26"/>
          <p:cNvSpPr/>
          <p:nvPr/>
        </p:nvSpPr>
        <p:spPr>
          <a:xfrm>
            <a:off x="7567732" y="4356469"/>
            <a:ext cx="1821656" cy="199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Цифровое присутствие</a:t>
            </a:r>
            <a:endParaRPr lang="en-US" sz="1250" dirty="0">
              <a:latin typeface="Calibri" panose="020F0502020204030204" pitchFamily="34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7567732" y="4632813"/>
            <a:ext cx="6231374" cy="204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Кликабельный логотип на сайте выставки, размещение QR-кодов продукции и компании</a:t>
            </a:r>
            <a:endParaRPr lang="en-US" sz="1000" dirty="0">
              <a:latin typeface="Calibri" panose="020F0502020204030204" pitchFamily="34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688300" y="5251819"/>
            <a:ext cx="2010251" cy="199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Экспозиция и интеграция</a:t>
            </a:r>
            <a:endParaRPr lang="en-US" sz="1250" dirty="0">
              <a:latin typeface="Calibri" panose="020F0502020204030204" pitchFamily="34" charset="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688300" y="5579241"/>
            <a:ext cx="6471047" cy="204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00"/>
              </a:lnSpc>
              <a:buSzPct val="100000"/>
              <a:buChar char="•"/>
            </a:pPr>
            <a:r>
              <a:rPr lang="en-US" sz="10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Ваша продукция (мебель, декор, текстиль, освещение) используется в концепции стенда</a:t>
            </a:r>
            <a:endParaRPr lang="en-US" sz="1000" dirty="0">
              <a:latin typeface="Calibri" panose="020F0502020204030204" pitchFamily="34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688300" y="5828438"/>
            <a:ext cx="6471047" cy="204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00"/>
              </a:lnSpc>
              <a:buSzPct val="100000"/>
              <a:buChar char="•"/>
            </a:pPr>
            <a:r>
              <a:rPr lang="en-US" sz="10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Партнёры логично интегрированы в пространство без отдельных пьедесталов</a:t>
            </a:r>
            <a:endParaRPr lang="en-US" sz="1000" dirty="0">
              <a:latin typeface="Calibri" panose="020F0502020204030204" pitchFamily="34" charset="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688300" y="6077636"/>
            <a:ext cx="6471047" cy="204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00"/>
              </a:lnSpc>
              <a:buSzPct val="100000"/>
              <a:buChar char="•"/>
            </a:pPr>
            <a:r>
              <a:rPr lang="en-US" sz="10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Возможность индивидуального включения в концепцию стенда</a:t>
            </a:r>
            <a:endParaRPr lang="en-US" sz="1000" dirty="0">
              <a:latin typeface="Calibri" panose="020F0502020204030204" pitchFamily="34" charset="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7478673" y="5251819"/>
            <a:ext cx="3095149" cy="199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Сильный визуальный и сетевой эффект</a:t>
            </a:r>
            <a:endParaRPr lang="en-US" sz="1250" dirty="0">
              <a:latin typeface="Calibri" panose="020F0502020204030204" pitchFamily="34" charset="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7478673" y="5579241"/>
            <a:ext cx="6471047" cy="204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00"/>
              </a:lnSpc>
              <a:buSzPct val="100000"/>
              <a:buChar char="•"/>
            </a:pPr>
            <a:r>
              <a:rPr lang="en-US" sz="10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Фото- и видеоконтент с выставки для ваших соцсетей</a:t>
            </a:r>
            <a:endParaRPr lang="en-US" sz="1000" dirty="0">
              <a:latin typeface="Calibri" panose="020F0502020204030204" pitchFamily="34" charset="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7478673" y="5828438"/>
            <a:ext cx="6471047" cy="204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00"/>
              </a:lnSpc>
              <a:buSzPct val="100000"/>
              <a:buChar char="•"/>
            </a:pPr>
            <a:r>
              <a:rPr lang="en-US" sz="10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Интервью и упоминания в медиа-пакете выставки</a:t>
            </a:r>
            <a:endParaRPr lang="en-US" sz="1000" dirty="0">
              <a:latin typeface="Calibri" panose="020F0502020204030204" pitchFamily="34" charset="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7478673" y="6077636"/>
            <a:ext cx="6471047" cy="204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00"/>
              </a:lnSpc>
              <a:buSzPct val="100000"/>
              <a:buChar char="•"/>
            </a:pPr>
            <a:r>
              <a:rPr lang="en-US" sz="10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Вовлечение участников деловой программы и гостей на открытии</a:t>
            </a:r>
            <a:endParaRPr lang="en-US" sz="1000" dirty="0">
              <a:latin typeface="Calibri" panose="020F0502020204030204" pitchFamily="34" charset="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688300" y="6470542"/>
            <a:ext cx="6562963" cy="956191"/>
          </a:xfrm>
          <a:prstGeom prst="roundRect">
            <a:avLst>
              <a:gd name="adj" fmla="val 12033"/>
            </a:avLst>
          </a:prstGeom>
          <a:solidFill>
            <a:srgbClr val="FFFFFF"/>
          </a:solidFill>
          <a:ln w="7620">
            <a:solidFill>
              <a:srgbClr val="FF7047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823674" y="6605917"/>
            <a:ext cx="1597938" cy="199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Стоимость участия</a:t>
            </a:r>
            <a:endParaRPr lang="en-US" sz="1250" dirty="0">
              <a:latin typeface="Calibri" panose="020F0502020204030204" pitchFamily="34" charset="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823674" y="6882261"/>
            <a:ext cx="6292215" cy="204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00" b="1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100 000 ₽</a:t>
            </a:r>
            <a:endParaRPr lang="en-US" sz="1000" dirty="0">
              <a:latin typeface="Calibri" panose="020F0502020204030204" pitchFamily="34" charset="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7379018" y="6470542"/>
            <a:ext cx="6563082" cy="956191"/>
          </a:xfrm>
          <a:prstGeom prst="roundRect">
            <a:avLst>
              <a:gd name="adj" fmla="val 12033"/>
            </a:avLst>
          </a:prstGeom>
          <a:solidFill>
            <a:srgbClr val="FFFFFF"/>
          </a:solidFill>
          <a:ln w="7620">
            <a:solidFill>
              <a:srgbClr val="FF7047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7514392" y="6605917"/>
            <a:ext cx="1597938" cy="1996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Что вы получаете</a:t>
            </a:r>
            <a:endParaRPr lang="en-US" sz="1250" dirty="0">
              <a:latin typeface="Calibri" panose="020F0502020204030204" pitchFamily="34" charset="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7514392" y="6882261"/>
            <a:ext cx="6292334" cy="409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00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Интеграцию в концепцию стенда, медийное продвижение, прямой контакт с аудиторией, эксклюзивные фото и видео материалы, упоминания в соцсетях и печатных изданиях</a:t>
            </a:r>
            <a:endParaRPr lang="en-US" sz="1000" dirty="0">
              <a:latin typeface="Calibri" panose="020F0502020204030204" pitchFamily="34" charset="0"/>
            </a:endParaRPr>
          </a:p>
        </p:txBody>
      </p: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513CE87D-8096-8F7C-CE9A-CD5BA3D85D55}"/>
              </a:ext>
            </a:extLst>
          </p:cNvPr>
          <p:cNvGrpSpPr/>
          <p:nvPr/>
        </p:nvGrpSpPr>
        <p:grpSpPr>
          <a:xfrm>
            <a:off x="0" y="7623285"/>
            <a:ext cx="14630400" cy="659923"/>
            <a:chOff x="0" y="7623285"/>
            <a:chExt cx="14630400" cy="659923"/>
          </a:xfrm>
        </p:grpSpPr>
        <p:sp>
          <p:nvSpPr>
            <p:cNvPr id="45" name="Прямоугольник 44">
              <a:extLst>
                <a:ext uri="{FF2B5EF4-FFF2-40B4-BE49-F238E27FC236}">
                  <a16:creationId xmlns:a16="http://schemas.microsoft.com/office/drawing/2014/main" id="{B8FFA1C8-F55B-5B89-50A0-3F3A06244E1E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Calibri" panose="020F0502020204030204" pitchFamily="34" charset="0"/>
              </a:endParaRPr>
            </a:p>
          </p:txBody>
        </p:sp>
        <p:grpSp>
          <p:nvGrpSpPr>
            <p:cNvPr id="46" name="Группа 45">
              <a:extLst>
                <a:ext uri="{FF2B5EF4-FFF2-40B4-BE49-F238E27FC236}">
                  <a16:creationId xmlns:a16="http://schemas.microsoft.com/office/drawing/2014/main" id="{A0F59706-E367-63C9-FB8D-AA5B4F0B72E4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599448"/>
              <a:chOff x="1551731" y="7683760"/>
              <a:chExt cx="11451599" cy="599448"/>
            </a:xfrm>
          </p:grpSpPr>
          <p:pic>
            <p:nvPicPr>
              <p:cNvPr id="47" name="Рисунок 46">
                <a:extLst>
                  <a:ext uri="{FF2B5EF4-FFF2-40B4-BE49-F238E27FC236}">
                    <a16:creationId xmlns:a16="http://schemas.microsoft.com/office/drawing/2014/main" id="{CCA78AD8-09EC-5EC4-69C4-6753A0CE96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48" name="Группа 47">
                <a:extLst>
                  <a:ext uri="{FF2B5EF4-FFF2-40B4-BE49-F238E27FC236}">
                    <a16:creationId xmlns:a16="http://schemas.microsoft.com/office/drawing/2014/main" id="{E5284FC4-B8C1-0B43-CF73-A05D9246FB2B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599448"/>
                <a:chOff x="583893" y="6408179"/>
                <a:chExt cx="11451599" cy="599448"/>
              </a:xfrm>
            </p:grpSpPr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4AD617D7-DF10-FF1F-06A0-ADAF8BD73E78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50" name="Рисунок 49">
                  <a:extLst>
                    <a:ext uri="{FF2B5EF4-FFF2-40B4-BE49-F238E27FC236}">
                      <a16:creationId xmlns:a16="http://schemas.microsoft.com/office/drawing/2014/main" id="{BC5F4907-1C52-A5FC-B302-05C3088BB80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51" name="Рисунок 50">
                  <a:extLst>
                    <a:ext uri="{FF2B5EF4-FFF2-40B4-BE49-F238E27FC236}">
                      <a16:creationId xmlns:a16="http://schemas.microsoft.com/office/drawing/2014/main" id="{B0F3DB3D-F1DC-1B1C-8FFC-7B55E019444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52" name="Рисунок 51">
                  <a:extLst>
                    <a:ext uri="{FF2B5EF4-FFF2-40B4-BE49-F238E27FC236}">
                      <a16:creationId xmlns:a16="http://schemas.microsoft.com/office/drawing/2014/main" id="{B2CFD45E-DEE4-B237-1FDC-22C8744A5E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B4A9D6B6-B197-9DF0-9CCB-C814AFE91C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-23779"/>
            <a:ext cx="1955601" cy="68895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49623" y="-450635"/>
            <a:ext cx="4506277" cy="1233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700"/>
              </a:lnSpc>
              <a:buNone/>
            </a:pPr>
            <a:r>
              <a:rPr lang="en-US" sz="28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Мы ждём именно </a:t>
            </a:r>
            <a:r>
              <a:rPr lang="ru-RU" sz="28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ВАС на нашем стенде</a:t>
            </a:r>
            <a:r>
              <a:rPr lang="en-US" sz="28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!</a:t>
            </a:r>
            <a:endParaRPr lang="en-US" sz="2800" dirty="0">
              <a:latin typeface="Calibri" panose="020F050202020403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16650" y="1218508"/>
            <a:ext cx="13042821" cy="508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ru-RU" sz="125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Если ВЫ </a:t>
            </a:r>
            <a:r>
              <a:rPr lang="en-US" sz="125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— </a:t>
            </a:r>
            <a:r>
              <a:rPr lang="en-US" sz="1250" b="1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сильный, креативный, уверенный в себе игрок рынка</a:t>
            </a:r>
            <a:r>
              <a:rPr lang="en-US" sz="125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. Вы готовы заявить о себе на самой престижной интерьерной площадке страны. Вы хотите, чтобы ваша работа и бренд были замечены, оценены и запомнены.</a:t>
            </a:r>
            <a:endParaRPr lang="en-US" sz="1250" dirty="0">
              <a:latin typeface="Calibri" panose="020F050202020403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16650" y="1905260"/>
            <a:ext cx="13042821" cy="508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b="1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«Русский дом 2026»</a:t>
            </a:r>
            <a:r>
              <a:rPr lang="en-US" sz="125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 — это </a:t>
            </a:r>
            <a:r>
              <a:rPr lang="en-US" sz="1250" b="1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уникальная возможность</a:t>
            </a:r>
            <a:r>
              <a:rPr lang="en-US" sz="125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 показать себя вместе с лучшими: в центре Москвы, в самом сердце премиальной индустрии, на эксклюзивном стенде, который уже станет историей.</a:t>
            </a:r>
            <a:endParaRPr lang="en-US" sz="1250" dirty="0">
              <a:latin typeface="Calibri" panose="020F050202020403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793790" y="2780916"/>
            <a:ext cx="13042821" cy="508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Это шанс стать частью концептуальной истории, где встречаются креатив, мастерство и легендарные традиции русского дизайна. Присоединяясь к нам, вы становитесь частью </a:t>
            </a:r>
            <a:r>
              <a:rPr lang="en-US" sz="1250" b="1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команды победителей</a:t>
            </a:r>
            <a:r>
              <a:rPr lang="en-US" sz="125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, вдохновляющих и создающих тренды.</a:t>
            </a:r>
            <a:endParaRPr lang="en-US" sz="1250" dirty="0">
              <a:latin typeface="Calibri" panose="020F0502020204030204" pitchFamily="34" charset="0"/>
            </a:endParaRP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615" y="3471174"/>
            <a:ext cx="3379008" cy="49359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23895" y="4140960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Видимость</a:t>
            </a:r>
            <a:endParaRPr lang="en-US" sz="1550" dirty="0">
              <a:latin typeface="Calibri" panose="020F0502020204030204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723895" y="4484217"/>
            <a:ext cx="4030147" cy="508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Пространство, которое будет обсуждать вся индустрия</a:t>
            </a:r>
            <a:endParaRPr lang="en-US" sz="1250" dirty="0">
              <a:latin typeface="Calibri" panose="020F0502020204030204" pitchFamily="34" charset="0"/>
            </a:endParaRPr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615" y="5163238"/>
            <a:ext cx="3379008" cy="49359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29324" y="5957028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Медиа</a:t>
            </a:r>
            <a:endParaRPr lang="en-US" sz="1550" dirty="0">
              <a:latin typeface="Calibri" panose="020F0502020204030204" pitchFamily="34" charset="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802296" y="6262609"/>
            <a:ext cx="4030147" cy="508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Внимание СМИ, дизайнеров и клиентов </a:t>
            </a:r>
            <a:endParaRPr lang="ru-RU" sz="1250" dirty="0">
              <a:solidFill>
                <a:srgbClr val="55575A"/>
              </a:solidFill>
              <a:latin typeface="Calibri" panose="020F0502020204030204" pitchFamily="34" charset="0"/>
              <a:ea typeface="Manrope" pitchFamily="34" charset="-122"/>
              <a:cs typeface="Manrope" pitchFamily="34" charset="-120"/>
            </a:endParaRPr>
          </a:p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премиум-класса</a:t>
            </a:r>
            <a:endParaRPr lang="en-US" sz="1250" dirty="0">
              <a:latin typeface="Calibri" panose="020F0502020204030204" pitchFamily="34" charset="0"/>
            </a:endParaRPr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042" y="3927058"/>
            <a:ext cx="3379008" cy="493595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5935497" y="4646074"/>
            <a:ext cx="1984653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Результат</a:t>
            </a:r>
            <a:endParaRPr lang="en-US" sz="1550" dirty="0">
              <a:latin typeface="Calibri" panose="020F0502020204030204" pitchFamily="34" charset="0"/>
            </a:endParaRPr>
          </a:p>
        </p:txBody>
      </p:sp>
      <p:sp>
        <p:nvSpPr>
          <p:cNvPr id="14" name="Text 9"/>
          <p:cNvSpPr/>
          <p:nvPr/>
        </p:nvSpPr>
        <p:spPr>
          <a:xfrm>
            <a:off x="4912749" y="5017619"/>
            <a:ext cx="4030147" cy="508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Ваш бренд станет заметным, </a:t>
            </a:r>
            <a:r>
              <a:rPr lang="en-US" sz="1250" dirty="0" err="1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значимым</a:t>
            </a:r>
            <a:r>
              <a:rPr lang="en-US" sz="125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 </a:t>
            </a:r>
            <a:endParaRPr lang="ru-RU" sz="1250" dirty="0">
              <a:solidFill>
                <a:srgbClr val="55575A"/>
              </a:solidFill>
              <a:latin typeface="Calibri" panose="020F0502020204030204" pitchFamily="34" charset="0"/>
              <a:ea typeface="Manrope" pitchFamily="34" charset="-122"/>
              <a:cs typeface="Manrope" pitchFamily="34" charset="-120"/>
            </a:endParaRPr>
          </a:p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55575A"/>
                </a:solidFill>
                <a:latin typeface="Calibri" panose="020F0502020204030204" pitchFamily="34" charset="0"/>
                <a:ea typeface="Manrope" pitchFamily="34" charset="-122"/>
                <a:cs typeface="Manrope" pitchFamily="34" charset="-120"/>
              </a:rPr>
              <a:t>и востребованным</a:t>
            </a:r>
            <a:endParaRPr lang="en-US" sz="1250" dirty="0">
              <a:latin typeface="Calibri" panose="020F0502020204030204" pitchFamily="34" charset="0"/>
            </a:endParaRPr>
          </a:p>
        </p:txBody>
      </p:sp>
      <p:sp>
        <p:nvSpPr>
          <p:cNvPr id="15" name="Text 10"/>
          <p:cNvSpPr/>
          <p:nvPr/>
        </p:nvSpPr>
        <p:spPr>
          <a:xfrm>
            <a:off x="793790" y="7209802"/>
            <a:ext cx="8606671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Мы ждём вас, чтобы вместе создать пространство, которое запомнится!</a:t>
            </a:r>
            <a:endParaRPr lang="en-US" sz="1850" dirty="0">
              <a:latin typeface="Calibri" panose="020F0502020204030204" pitchFamily="34" charset="0"/>
            </a:endParaRPr>
          </a:p>
        </p:txBody>
      </p:sp>
      <p:sp>
        <p:nvSpPr>
          <p:cNvPr id="16" name="Shape 11"/>
          <p:cNvSpPr/>
          <p:nvPr/>
        </p:nvSpPr>
        <p:spPr>
          <a:xfrm>
            <a:off x="647755" y="6849379"/>
            <a:ext cx="22860" cy="773906"/>
          </a:xfrm>
          <a:prstGeom prst="rect">
            <a:avLst/>
          </a:prstGeom>
          <a:solidFill>
            <a:srgbClr val="FF7047"/>
          </a:solidFill>
          <a:ln/>
        </p:spPr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99713972-2166-059F-CFC3-4F191666177A}"/>
              </a:ext>
            </a:extLst>
          </p:cNvPr>
          <p:cNvGrpSpPr/>
          <p:nvPr/>
        </p:nvGrpSpPr>
        <p:grpSpPr>
          <a:xfrm>
            <a:off x="0" y="7623285"/>
            <a:ext cx="14630400" cy="659923"/>
            <a:chOff x="0" y="7623285"/>
            <a:chExt cx="14630400" cy="659923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DF701594-0C8D-BD19-27B4-4C6BFE80D636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Calibri" panose="020F0502020204030204" pitchFamily="34" charset="0"/>
              </a:endParaRPr>
            </a:p>
          </p:txBody>
        </p: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145EA308-2C92-7404-41D0-214EF214F081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599448"/>
              <a:chOff x="1551731" y="7683760"/>
              <a:chExt cx="11451599" cy="599448"/>
            </a:xfrm>
          </p:grpSpPr>
          <p:pic>
            <p:nvPicPr>
              <p:cNvPr id="20" name="Рисунок 19">
                <a:extLst>
                  <a:ext uri="{FF2B5EF4-FFF2-40B4-BE49-F238E27FC236}">
                    <a16:creationId xmlns:a16="http://schemas.microsoft.com/office/drawing/2014/main" id="{F3E802F0-0D7C-86D8-C2BE-AB5B9CAC44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47781" y="7760796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1" name="Группа 20">
                <a:extLst>
                  <a:ext uri="{FF2B5EF4-FFF2-40B4-BE49-F238E27FC236}">
                    <a16:creationId xmlns:a16="http://schemas.microsoft.com/office/drawing/2014/main" id="{8313B74C-8805-B19E-1B90-E79D7231E788}"/>
                  </a:ext>
                </a:extLst>
              </p:cNvPr>
              <p:cNvGrpSpPr/>
              <p:nvPr/>
            </p:nvGrpSpPr>
            <p:grpSpPr>
              <a:xfrm>
                <a:off x="1551731" y="7683760"/>
                <a:ext cx="11451599" cy="599448"/>
                <a:chOff x="583893" y="6408179"/>
                <a:chExt cx="11451599" cy="599448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1BDF9965-096D-381E-FB67-F6093250CE1D}"/>
                    </a:ext>
                  </a:extLst>
                </p:cNvPr>
                <p:cNvSpPr txBox="1"/>
                <p:nvPr/>
              </p:nvSpPr>
              <p:spPr>
                <a:xfrm>
                  <a:off x="583893" y="6484407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pic>
              <p:nvPicPr>
                <p:cNvPr id="23" name="Рисунок 22">
                  <a:extLst>
                    <a:ext uri="{FF2B5EF4-FFF2-40B4-BE49-F238E27FC236}">
                      <a16:creationId xmlns:a16="http://schemas.microsoft.com/office/drawing/2014/main" id="{12639BA3-B2EE-8739-81CF-BABA78A2F9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61138" y="6494955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4" name="Рисунок 23">
                  <a:extLst>
                    <a:ext uri="{FF2B5EF4-FFF2-40B4-BE49-F238E27FC236}">
                      <a16:creationId xmlns:a16="http://schemas.microsoft.com/office/drawing/2014/main" id="{E6505D63-7AC2-4D12-8D22-0DD0A182F3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22125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5" name="Рисунок 24">
                  <a:extLst>
                    <a:ext uri="{FF2B5EF4-FFF2-40B4-BE49-F238E27FC236}">
                      <a16:creationId xmlns:a16="http://schemas.microsoft.com/office/drawing/2014/main" id="{FA719F41-BB22-19C0-05EF-CD92AFFEED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A5C1374-6F76-31FD-8282-A74D5CE7CDBD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29618"/>
          <a:stretch>
            <a:fillRect/>
          </a:stretch>
        </p:blipFill>
        <p:spPr>
          <a:xfrm>
            <a:off x="8454550" y="3572274"/>
            <a:ext cx="2733159" cy="289015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52EB7494-A02A-48CC-1E99-EBE483E808C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006985" y="3731533"/>
            <a:ext cx="1852486" cy="1793112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3BBCFA73-5B8F-F33C-960B-37DD12841CE7}"/>
              </a:ext>
            </a:extLst>
          </p:cNvPr>
          <p:cNvSpPr txBox="1"/>
          <p:nvPr/>
        </p:nvSpPr>
        <p:spPr>
          <a:xfrm>
            <a:off x="11173050" y="5778182"/>
            <a:ext cx="3702138" cy="163852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Для связи: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сайт.    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en-U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olinachaplanova.com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почта. 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en-U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olinachaplanova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@bk.ru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тел.  </a:t>
            </a: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+7(903)792-34-98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соц. Сети </a:t>
            </a:r>
            <a:r>
              <a:rPr lang="en-U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@polina_chaplanova_design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25CC3646-5B4F-4752-E63C-C459F2F2F2E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-23779"/>
            <a:ext cx="1955601" cy="68895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2004</Words>
  <Application>Microsoft Office PowerPoint</Application>
  <PresentationFormat>Произвольный</PresentationFormat>
  <Paragraphs>252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Inter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Полина Чапланова</dc:creator>
  <cp:lastModifiedBy>Полина Чапланова</cp:lastModifiedBy>
  <cp:revision>9</cp:revision>
  <dcterms:created xsi:type="dcterms:W3CDTF">2025-11-28T09:38:57Z</dcterms:created>
  <dcterms:modified xsi:type="dcterms:W3CDTF">2025-11-28T11:01:47Z</dcterms:modified>
</cp:coreProperties>
</file>