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sldIdLst>
    <p:sldId id="276" r:id="rId2"/>
    <p:sldId id="296" r:id="rId3"/>
    <p:sldId id="275" r:id="rId4"/>
    <p:sldId id="289" r:id="rId5"/>
    <p:sldId id="288" r:id="rId6"/>
    <p:sldId id="291" r:id="rId7"/>
    <p:sldId id="290" r:id="rId8"/>
    <p:sldId id="292" r:id="rId9"/>
    <p:sldId id="293" r:id="rId10"/>
    <p:sldId id="282" r:id="rId11"/>
    <p:sldId id="283" r:id="rId12"/>
    <p:sldId id="281" r:id="rId13"/>
    <p:sldId id="279" r:id="rId14"/>
    <p:sldId id="295" r:id="rId15"/>
    <p:sldId id="286" r:id="rId16"/>
    <p:sldId id="287" r:id="rId17"/>
    <p:sldId id="277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6"/>
            <p14:sldId id="275"/>
            <p14:sldId id="289"/>
            <p14:sldId id="288"/>
            <p14:sldId id="291"/>
            <p14:sldId id="290"/>
            <p14:sldId id="292"/>
            <p14:sldId id="293"/>
            <p14:sldId id="282"/>
            <p14:sldId id="283"/>
            <p14:sldId id="281"/>
            <p14:sldId id="279"/>
            <p14:sldId id="295"/>
            <p14:sldId id="286"/>
            <p14:sldId id="287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  <p:cmAuthor id="2" name="Дмитрий Бабкин" initials="ДБ" lastIdx="1" clrIdx="1">
    <p:extLst>
      <p:ext uri="{19B8F6BF-5375-455C-9EA6-DF929625EA0E}">
        <p15:presenceInfo xmlns:p15="http://schemas.microsoft.com/office/powerpoint/2012/main" userId="52a56749854a996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F51"/>
    <a:srgbClr val="F4F0EC"/>
    <a:srgbClr val="1E0360"/>
    <a:srgbClr val="E4E6E8"/>
    <a:srgbClr val="E5DEDF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27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41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550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86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826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240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35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031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91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38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025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6013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363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79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27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315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37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NUL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2538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olinachaplanova@bk.ru" TargetMode="External"/><Relationship Id="rId2" Type="http://schemas.openxmlformats.org/officeDocument/2006/relationships/hyperlink" Target="https://www.polinachaplanova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olinachaplanova@bk.ru" TargetMode="External"/><Relationship Id="rId2" Type="http://schemas.openxmlformats.org/officeDocument/2006/relationships/hyperlink" Target="https://www.polinachaplanova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13" Type="http://schemas.openxmlformats.org/officeDocument/2006/relationships/image" Target="../media/image15.jpg"/><Relationship Id="rId3" Type="http://schemas.openxmlformats.org/officeDocument/2006/relationships/image" Target="../media/image3.png"/><Relationship Id="rId7" Type="http://schemas.openxmlformats.org/officeDocument/2006/relationships/image" Target="../media/image9.jpg"/><Relationship Id="rId12" Type="http://schemas.openxmlformats.org/officeDocument/2006/relationships/image" Target="../media/image1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11" Type="http://schemas.openxmlformats.org/officeDocument/2006/relationships/image" Target="../media/image13.jpeg"/><Relationship Id="rId5" Type="http://schemas.openxmlformats.org/officeDocument/2006/relationships/image" Target="../media/image5.png"/><Relationship Id="rId10" Type="http://schemas.openxmlformats.org/officeDocument/2006/relationships/image" Target="../media/image12.jpg"/><Relationship Id="rId4" Type="http://schemas.openxmlformats.org/officeDocument/2006/relationships/image" Target="../media/image4.png"/><Relationship Id="rId9" Type="http://schemas.openxmlformats.org/officeDocument/2006/relationships/image" Target="../media/image11.jpeg"/><Relationship Id="rId1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13" Type="http://schemas.openxmlformats.org/officeDocument/2006/relationships/image" Target="../media/image23.jpg"/><Relationship Id="rId3" Type="http://schemas.openxmlformats.org/officeDocument/2006/relationships/image" Target="../media/image3.png"/><Relationship Id="rId7" Type="http://schemas.openxmlformats.org/officeDocument/2006/relationships/image" Target="../media/image17.jpg"/><Relationship Id="rId12" Type="http://schemas.openxmlformats.org/officeDocument/2006/relationships/image" Target="../media/image22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g"/><Relationship Id="rId11" Type="http://schemas.openxmlformats.org/officeDocument/2006/relationships/image" Target="../media/image21.jpg"/><Relationship Id="rId5" Type="http://schemas.openxmlformats.org/officeDocument/2006/relationships/image" Target="../media/image5.png"/><Relationship Id="rId15" Type="http://schemas.openxmlformats.org/officeDocument/2006/relationships/image" Target="../media/image6.png"/><Relationship Id="rId10" Type="http://schemas.openxmlformats.org/officeDocument/2006/relationships/image" Target="../media/image20.jpg"/><Relationship Id="rId4" Type="http://schemas.openxmlformats.org/officeDocument/2006/relationships/image" Target="../media/image4.png"/><Relationship Id="rId9" Type="http://schemas.openxmlformats.org/officeDocument/2006/relationships/image" Target="../media/image19.jpg"/><Relationship Id="rId14" Type="http://schemas.openxmlformats.org/officeDocument/2006/relationships/image" Target="../media/image24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3.png"/><Relationship Id="rId7" Type="http://schemas.openxmlformats.org/officeDocument/2006/relationships/image" Target="../media/image26.jpg"/><Relationship Id="rId12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g"/><Relationship Id="rId11" Type="http://schemas.openxmlformats.org/officeDocument/2006/relationships/image" Target="../media/image30.jpg"/><Relationship Id="rId5" Type="http://schemas.openxmlformats.org/officeDocument/2006/relationships/image" Target="../media/image5.png"/><Relationship Id="rId10" Type="http://schemas.openxmlformats.org/officeDocument/2006/relationships/image" Target="../media/image29.jpeg"/><Relationship Id="rId4" Type="http://schemas.openxmlformats.org/officeDocument/2006/relationships/image" Target="../media/image4.png"/><Relationship Id="rId9" Type="http://schemas.openxmlformats.org/officeDocument/2006/relationships/image" Target="../media/image28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13" Type="http://schemas.openxmlformats.org/officeDocument/2006/relationships/image" Target="../media/image38.jpg"/><Relationship Id="rId3" Type="http://schemas.openxmlformats.org/officeDocument/2006/relationships/image" Target="../media/image3.png"/><Relationship Id="rId7" Type="http://schemas.openxmlformats.org/officeDocument/2006/relationships/image" Target="../media/image32.jpg"/><Relationship Id="rId12" Type="http://schemas.openxmlformats.org/officeDocument/2006/relationships/image" Target="../media/image37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g"/><Relationship Id="rId11" Type="http://schemas.openxmlformats.org/officeDocument/2006/relationships/image" Target="../media/image36.jpg"/><Relationship Id="rId5" Type="http://schemas.openxmlformats.org/officeDocument/2006/relationships/image" Target="../media/image5.png"/><Relationship Id="rId10" Type="http://schemas.openxmlformats.org/officeDocument/2006/relationships/image" Target="../media/image35.jpg"/><Relationship Id="rId4" Type="http://schemas.openxmlformats.org/officeDocument/2006/relationships/image" Target="../media/image4.png"/><Relationship Id="rId9" Type="http://schemas.openxmlformats.org/officeDocument/2006/relationships/image" Target="../media/image34.jpg"/><Relationship Id="rId1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hyperlink" Target="https://polinachaplanova.com/MEDIA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13" Type="http://schemas.openxmlformats.org/officeDocument/2006/relationships/image" Target="../media/image50.jpg"/><Relationship Id="rId18" Type="http://schemas.openxmlformats.org/officeDocument/2006/relationships/image" Target="../media/image55.png"/><Relationship Id="rId3" Type="http://schemas.openxmlformats.org/officeDocument/2006/relationships/image" Target="../media/image3.png"/><Relationship Id="rId7" Type="http://schemas.openxmlformats.org/officeDocument/2006/relationships/image" Target="../media/image44.png"/><Relationship Id="rId12" Type="http://schemas.openxmlformats.org/officeDocument/2006/relationships/image" Target="../media/image49.jpeg"/><Relationship Id="rId17" Type="http://schemas.openxmlformats.org/officeDocument/2006/relationships/image" Target="../media/image54.png"/><Relationship Id="rId2" Type="http://schemas.openxmlformats.org/officeDocument/2006/relationships/image" Target="../media/image2.jpeg"/><Relationship Id="rId16" Type="http://schemas.openxmlformats.org/officeDocument/2006/relationships/image" Target="../media/image53.jpeg"/><Relationship Id="rId20" Type="http://schemas.openxmlformats.org/officeDocument/2006/relationships/image" Target="../media/image5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eg"/><Relationship Id="rId11" Type="http://schemas.openxmlformats.org/officeDocument/2006/relationships/image" Target="../media/image48.jpg"/><Relationship Id="rId5" Type="http://schemas.openxmlformats.org/officeDocument/2006/relationships/image" Target="../media/image5.png"/><Relationship Id="rId15" Type="http://schemas.openxmlformats.org/officeDocument/2006/relationships/image" Target="../media/image52.jpg"/><Relationship Id="rId10" Type="http://schemas.openxmlformats.org/officeDocument/2006/relationships/image" Target="../media/image47.jpg"/><Relationship Id="rId19" Type="http://schemas.openxmlformats.org/officeDocument/2006/relationships/image" Target="../media/image6.png"/><Relationship Id="rId4" Type="http://schemas.openxmlformats.org/officeDocument/2006/relationships/image" Target="../media/image4.png"/><Relationship Id="rId9" Type="http://schemas.openxmlformats.org/officeDocument/2006/relationships/image" Target="../media/image46.jpg"/><Relationship Id="rId14" Type="http://schemas.openxmlformats.org/officeDocument/2006/relationships/image" Target="../media/image51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mailto:polinachaplanova@bk.ru" TargetMode="External"/><Relationship Id="rId7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10" Type="http://schemas.openxmlformats.org/officeDocument/2006/relationships/image" Target="../media/image58.jpeg"/><Relationship Id="rId4" Type="http://schemas.openxmlformats.org/officeDocument/2006/relationships/hyperlink" Target="https://www.polinachaplanova.com/" TargetMode="External"/><Relationship Id="rId9" Type="http://schemas.openxmlformats.org/officeDocument/2006/relationships/image" Target="../media/image5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119F7F-2776-4DC8-B3D4-03E060E16110}"/>
              </a:ext>
            </a:extLst>
          </p:cNvPr>
          <p:cNvSpPr txBox="1"/>
          <p:nvPr/>
        </p:nvSpPr>
        <p:spPr>
          <a:xfrm>
            <a:off x="2085936" y="2646340"/>
            <a:ext cx="4902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0" i="0" dirty="0"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Дизайнера интерьера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DB5D77-69A6-4460-B276-A736A807E4AA}"/>
              </a:ext>
            </a:extLst>
          </p:cNvPr>
          <p:cNvSpPr txBox="1"/>
          <p:nvPr/>
        </p:nvSpPr>
        <p:spPr>
          <a:xfrm>
            <a:off x="4355760" y="1968821"/>
            <a:ext cx="52645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0" i="0" dirty="0">
                <a:solidFill>
                  <a:srgbClr val="4D4F51"/>
                </a:solidFill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ПОЛИНЫ ЧАПЛАНОВОЙ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B0444F-A6FB-46A3-A3ED-75861A2C5883}"/>
              </a:ext>
            </a:extLst>
          </p:cNvPr>
          <p:cNvSpPr txBox="1"/>
          <p:nvPr/>
        </p:nvSpPr>
        <p:spPr>
          <a:xfrm>
            <a:off x="865017" y="5248589"/>
            <a:ext cx="36818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Контакты:</a:t>
            </a:r>
          </a:p>
          <a:p>
            <a:r>
              <a:rPr lang="ru-RU" sz="1600" dirty="0" err="1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Телфон</a:t>
            </a:r>
            <a:r>
              <a:rPr lang="ru-RU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, </a:t>
            </a:r>
            <a:r>
              <a:rPr lang="en-US" sz="1600" dirty="0" err="1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WatsApp</a:t>
            </a:r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 +7(903)792-34-98</a:t>
            </a:r>
            <a:endParaRPr lang="ru-RU" sz="16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https://www.polinachaplanova.com/</a:t>
            </a:r>
            <a:endParaRPr lang="ru-RU" sz="16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Email: </a:t>
            </a:r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lang="ru-RU" sz="16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B55C2BB-E1B5-8B7C-846F-63C3339BDBF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0EC"/>
          </a:solidFill>
          <a:ln>
            <a:solidFill>
              <a:srgbClr val="F4F0E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3D65CB-91E1-51A5-C370-189A2554A92F}"/>
              </a:ext>
            </a:extLst>
          </p:cNvPr>
          <p:cNvSpPr txBox="1"/>
          <p:nvPr/>
        </p:nvSpPr>
        <p:spPr>
          <a:xfrm>
            <a:off x="3408857" y="2039525"/>
            <a:ext cx="55170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rgbClr val="4D4F51"/>
                </a:solidFill>
                <a:latin typeface="Manrope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545FBF-71CD-6B2D-10BA-3D684A1B313A}"/>
              </a:ext>
            </a:extLst>
          </p:cNvPr>
          <p:cNvSpPr txBox="1"/>
          <p:nvPr/>
        </p:nvSpPr>
        <p:spPr>
          <a:xfrm>
            <a:off x="4450721" y="3231115"/>
            <a:ext cx="3064188" cy="1676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ru-RU" dirty="0">
                <a:solidFill>
                  <a:schemeClr val="bg1">
                    <a:lumMod val="65000"/>
                    <a:lumOff val="35000"/>
                  </a:schemeClr>
                </a:solidFill>
                <a:latin typeface="Manrope"/>
              </a:rPr>
              <a:t>ИНТЕРЬЕРНАЯ АРХИТЕКТУРА</a:t>
            </a:r>
            <a:br>
              <a:rPr lang="ru-RU" dirty="0">
                <a:solidFill>
                  <a:schemeClr val="bg1">
                    <a:lumMod val="65000"/>
                    <a:lumOff val="35000"/>
                  </a:schemeClr>
                </a:solidFill>
                <a:latin typeface="Manrope"/>
              </a:rPr>
            </a:br>
            <a:r>
              <a:rPr lang="ru-RU" dirty="0">
                <a:solidFill>
                  <a:schemeClr val="bg1">
                    <a:lumMod val="65000"/>
                    <a:lumOff val="35000"/>
                  </a:schemeClr>
                </a:solidFill>
                <a:latin typeface="Manrope"/>
              </a:rPr>
              <a:t>ЧАСТНЫЕ РЕЗИДЕНЦИИ</a:t>
            </a:r>
            <a:br>
              <a:rPr lang="ru-RU" dirty="0">
                <a:solidFill>
                  <a:schemeClr val="bg1">
                    <a:lumMod val="65000"/>
                    <a:lumOff val="35000"/>
                  </a:schemeClr>
                </a:solidFill>
                <a:latin typeface="Manrope"/>
              </a:rPr>
            </a:br>
            <a:r>
              <a:rPr lang="ru-RU" dirty="0">
                <a:solidFill>
                  <a:schemeClr val="bg1">
                    <a:lumMod val="65000"/>
                    <a:lumOff val="35000"/>
                  </a:schemeClr>
                </a:solidFill>
                <a:latin typeface="Manrope"/>
              </a:rPr>
              <a:t>ПРЕМИАЛЬНЫЕ ИНТЕРЬЕРЫ</a:t>
            </a:r>
            <a:endParaRPr lang="ru-RU" dirty="0">
              <a:solidFill>
                <a:schemeClr val="bg1">
                  <a:lumMod val="65000"/>
                  <a:lumOff val="35000"/>
                </a:schemeClr>
              </a:solidFill>
              <a:latin typeface="Manrope"/>
              <a:cs typeface="Calibri" panose="020F0502020204030204" pitchFamily="34" charset="0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DD010AFB-1AC4-C355-A219-405D4CC3D0C2}"/>
              </a:ext>
            </a:extLst>
          </p:cNvPr>
          <p:cNvCxnSpPr>
            <a:cxnSpLocks/>
          </p:cNvCxnSpPr>
          <p:nvPr/>
        </p:nvCxnSpPr>
        <p:spPr>
          <a:xfrm>
            <a:off x="5388661" y="3142678"/>
            <a:ext cx="1161809" cy="0"/>
          </a:xfrm>
          <a:prstGeom prst="line">
            <a:avLst/>
          </a:prstGeom>
          <a:ln w="28575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19085EF1-B03A-57F3-B88E-AB20E8002172}"/>
              </a:ext>
            </a:extLst>
          </p:cNvPr>
          <p:cNvCxnSpPr>
            <a:cxnSpLocks/>
          </p:cNvCxnSpPr>
          <p:nvPr/>
        </p:nvCxnSpPr>
        <p:spPr>
          <a:xfrm>
            <a:off x="5387263" y="5560106"/>
            <a:ext cx="1161809" cy="0"/>
          </a:xfrm>
          <a:prstGeom prst="line">
            <a:avLst/>
          </a:prstGeom>
          <a:ln w="28575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119F7F-2776-4DC8-B3D4-03E060E16110}"/>
              </a:ext>
            </a:extLst>
          </p:cNvPr>
          <p:cNvSpPr txBox="1"/>
          <p:nvPr/>
        </p:nvSpPr>
        <p:spPr>
          <a:xfrm>
            <a:off x="2085936" y="2646340"/>
            <a:ext cx="4902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0" i="0" dirty="0"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Дизайнера интерьера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DB5D77-69A6-4460-B276-A736A807E4AA}"/>
              </a:ext>
            </a:extLst>
          </p:cNvPr>
          <p:cNvSpPr txBox="1"/>
          <p:nvPr/>
        </p:nvSpPr>
        <p:spPr>
          <a:xfrm>
            <a:off x="4355760" y="1968821"/>
            <a:ext cx="52645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0" i="0" dirty="0">
                <a:solidFill>
                  <a:srgbClr val="4D4F51"/>
                </a:solidFill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ПОЛИНЫ ЧАПЛАНОВОЙ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B0444F-A6FB-46A3-A3ED-75861A2C5883}"/>
              </a:ext>
            </a:extLst>
          </p:cNvPr>
          <p:cNvSpPr txBox="1"/>
          <p:nvPr/>
        </p:nvSpPr>
        <p:spPr>
          <a:xfrm>
            <a:off x="865017" y="5248589"/>
            <a:ext cx="36818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Контакты:</a:t>
            </a:r>
          </a:p>
          <a:p>
            <a:r>
              <a:rPr lang="ru-RU" sz="1600" dirty="0" err="1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Телфон</a:t>
            </a:r>
            <a:r>
              <a:rPr lang="ru-RU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, </a:t>
            </a:r>
            <a:r>
              <a:rPr lang="en-US" sz="1600" dirty="0" err="1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WatsApp</a:t>
            </a:r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 +7(903)792-34-98</a:t>
            </a:r>
            <a:endParaRPr lang="ru-RU" sz="16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https://www.polinachaplanova.com/</a:t>
            </a:r>
            <a:endParaRPr lang="ru-RU" sz="16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Email: </a:t>
            </a:r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lang="ru-RU" sz="16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B55C2BB-E1B5-8B7C-846F-63C3339BDBF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0EC"/>
          </a:solidFill>
          <a:ln>
            <a:solidFill>
              <a:srgbClr val="F4F0E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DD010AFB-1AC4-C355-A219-405D4CC3D0C2}"/>
              </a:ext>
            </a:extLst>
          </p:cNvPr>
          <p:cNvCxnSpPr>
            <a:cxnSpLocks/>
          </p:cNvCxnSpPr>
          <p:nvPr/>
        </p:nvCxnSpPr>
        <p:spPr>
          <a:xfrm>
            <a:off x="7123457" y="1175319"/>
            <a:ext cx="1161809" cy="0"/>
          </a:xfrm>
          <a:prstGeom prst="line">
            <a:avLst/>
          </a:prstGeom>
          <a:ln w="28575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19085EF1-B03A-57F3-B88E-AB20E8002172}"/>
              </a:ext>
            </a:extLst>
          </p:cNvPr>
          <p:cNvCxnSpPr>
            <a:cxnSpLocks/>
          </p:cNvCxnSpPr>
          <p:nvPr/>
        </p:nvCxnSpPr>
        <p:spPr>
          <a:xfrm>
            <a:off x="7123456" y="2558936"/>
            <a:ext cx="1161809" cy="0"/>
          </a:xfrm>
          <a:prstGeom prst="line">
            <a:avLst/>
          </a:prstGeom>
          <a:ln w="28575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001EB2F-FD85-7F59-FE01-5529AEAE4A24}"/>
              </a:ext>
            </a:extLst>
          </p:cNvPr>
          <p:cNvSpPr txBox="1"/>
          <p:nvPr/>
        </p:nvSpPr>
        <p:spPr>
          <a:xfrm>
            <a:off x="6993240" y="410349"/>
            <a:ext cx="55170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4D4F51"/>
                </a:solidFill>
                <a:latin typeface="Manrope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32A72D-989B-BDBF-076A-6771BA0FFEE7}"/>
              </a:ext>
            </a:extLst>
          </p:cNvPr>
          <p:cNvSpPr txBox="1"/>
          <p:nvPr/>
        </p:nvSpPr>
        <p:spPr>
          <a:xfrm>
            <a:off x="6988029" y="1175319"/>
            <a:ext cx="936542" cy="1122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ru-RU" dirty="0">
                <a:solidFill>
                  <a:srgbClr val="C00000"/>
                </a:solidFill>
                <a:latin typeface="Manrope"/>
              </a:rPr>
              <a:t>20 ЛЕТ</a:t>
            </a:r>
          </a:p>
          <a:p>
            <a:pPr algn="ctr">
              <a:lnSpc>
                <a:spcPct val="200000"/>
              </a:lnSpc>
            </a:pPr>
            <a:r>
              <a:rPr lang="ru-RU" dirty="0">
                <a:solidFill>
                  <a:srgbClr val="C00000"/>
                </a:solidFill>
                <a:latin typeface="Manrope"/>
                <a:cs typeface="Calibri" panose="020F0502020204030204" pitchFamily="34" charset="0"/>
              </a:rPr>
              <a:t>12 ЛЕТ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BA83C2-178B-3DE8-A6C5-06DB651E9ACC}"/>
              </a:ext>
            </a:extLst>
          </p:cNvPr>
          <p:cNvSpPr txBox="1"/>
          <p:nvPr/>
        </p:nvSpPr>
        <p:spPr>
          <a:xfrm>
            <a:off x="7866871" y="1171229"/>
            <a:ext cx="4305896" cy="1676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ru-RU" dirty="0">
                <a:solidFill>
                  <a:srgbClr val="4D4F51"/>
                </a:solidFill>
                <a:latin typeface="Manrope"/>
              </a:rPr>
              <a:t>в сфере дизайна</a:t>
            </a:r>
          </a:p>
          <a:p>
            <a:pPr>
              <a:lnSpc>
                <a:spcPct val="200000"/>
              </a:lnSpc>
            </a:pPr>
            <a:r>
              <a:rPr lang="ru-RU" dirty="0">
                <a:solidFill>
                  <a:srgbClr val="4D4F51"/>
                </a:solidFill>
                <a:latin typeface="Manrope"/>
              </a:rPr>
              <a:t>работы с премиальными интерьерами</a:t>
            </a:r>
            <a:endParaRPr lang="ru-RU" dirty="0">
              <a:solidFill>
                <a:srgbClr val="4D4F51"/>
              </a:solidFill>
              <a:latin typeface="Manrope"/>
              <a:cs typeface="Calibri" panose="020F0502020204030204" pitchFamily="34" charset="0"/>
            </a:endParaRPr>
          </a:p>
          <a:p>
            <a:pPr algn="ctr">
              <a:lnSpc>
                <a:spcPct val="200000"/>
              </a:lnSpc>
            </a:pPr>
            <a:endParaRPr lang="ru-RU" dirty="0">
              <a:solidFill>
                <a:srgbClr val="4D4F51"/>
              </a:solidFill>
              <a:latin typeface="Manrope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3E45246-E8C7-DA28-7247-759E694785A4}"/>
              </a:ext>
            </a:extLst>
          </p:cNvPr>
          <p:cNvSpPr txBox="1"/>
          <p:nvPr/>
        </p:nvSpPr>
        <p:spPr>
          <a:xfrm>
            <a:off x="6993240" y="2693345"/>
            <a:ext cx="5517030" cy="2256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200000"/>
              </a:lnSpc>
              <a:buFontTx/>
              <a:buChar char="-"/>
            </a:pPr>
            <a:r>
              <a:rPr lang="ru-RU" sz="1200" dirty="0">
                <a:solidFill>
                  <a:srgbClr val="4D4F51"/>
                </a:solidFill>
                <a:latin typeface="Manrope"/>
              </a:rPr>
              <a:t>Член Союза Дизайнеров и Архитекторов.</a:t>
            </a:r>
          </a:p>
          <a:p>
            <a:pPr>
              <a:lnSpc>
                <a:spcPct val="200000"/>
              </a:lnSpc>
            </a:pPr>
            <a:r>
              <a:rPr lang="ru-RU" sz="1200" dirty="0">
                <a:solidFill>
                  <a:srgbClr val="4D4F51"/>
                </a:solidFill>
                <a:latin typeface="Manrope"/>
              </a:rPr>
              <a:t>  - Спикер профильных мероприятий</a:t>
            </a:r>
          </a:p>
          <a:p>
            <a:pPr>
              <a:lnSpc>
                <a:spcPct val="200000"/>
              </a:lnSpc>
            </a:pPr>
            <a:r>
              <a:rPr lang="ru-RU" sz="1200" dirty="0">
                <a:solidFill>
                  <a:srgbClr val="4D4F51"/>
                </a:solidFill>
                <a:latin typeface="Manrope"/>
              </a:rPr>
              <a:t> - Преподаватель и эксперт в сфере интерьерного дизайна</a:t>
            </a:r>
          </a:p>
          <a:p>
            <a:pPr>
              <a:lnSpc>
                <a:spcPct val="200000"/>
              </a:lnSpc>
            </a:pPr>
            <a:r>
              <a:rPr lang="ru-RU" sz="1200" dirty="0">
                <a:solidFill>
                  <a:srgbClr val="4D4F51"/>
                </a:solidFill>
                <a:latin typeface="Manrope"/>
              </a:rPr>
              <a:t>  -  Эксперт на 1 канале в программе Доброе утро.</a:t>
            </a:r>
          </a:p>
          <a:p>
            <a:pPr marL="171450" indent="-171450">
              <a:lnSpc>
                <a:spcPct val="200000"/>
              </a:lnSpc>
              <a:buFontTx/>
              <a:buChar char="-"/>
            </a:pPr>
            <a:r>
              <a:rPr lang="ru-RU" sz="1200" dirty="0">
                <a:solidFill>
                  <a:srgbClr val="4D4F51"/>
                </a:solidFill>
                <a:latin typeface="Manrope"/>
              </a:rPr>
              <a:t>Радиоведущая своей авторской передачи “Вокруг дизайна”</a:t>
            </a:r>
          </a:p>
          <a:p>
            <a:pPr marL="171450" indent="-171450">
              <a:lnSpc>
                <a:spcPct val="200000"/>
              </a:lnSpc>
              <a:buFontTx/>
              <a:buChar char="-"/>
            </a:pPr>
            <a:r>
              <a:rPr lang="ru-RU" sz="1200" dirty="0">
                <a:solidFill>
                  <a:srgbClr val="4D4F51"/>
                </a:solidFill>
                <a:latin typeface="Manrope"/>
                <a:cs typeface="Calibri" panose="020F0502020204030204" pitchFamily="34" charset="0"/>
              </a:rPr>
              <a:t> Дизайнер капсульной коллекции на выставке «РУССКИЙ ДОМ» 2025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D9E42ECF-6DA2-CE1C-9E43-24BA6D27E3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531" y="371742"/>
            <a:ext cx="4586230" cy="611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798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757685" y="1014321"/>
            <a:ext cx="11434314" cy="5419986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31" y="1073654"/>
            <a:ext cx="11314058" cy="5301320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1. ​Владелица дизайнерской​ студии "POLINA CHAPLANOVA DESIGN“</a:t>
            </a:r>
            <a:endParaRPr lang="en-US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2.</a:t>
            </a:r>
            <a:r>
              <a:rPr lang="en-US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Боле 20 лет​ создает​ жилые и общественные интерьеры на территории России и ближнего зарубежья.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3.</a:t>
            </a:r>
            <a:r>
              <a:rPr lang="en-US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класса, в таких странах как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Испания, Великобритания, Франция,  Ближний Восток.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4. Создала​ и реализовала проект салона красоты, который победил в номинации «Лучший салон красоты РФ класса LUX».</a:t>
            </a:r>
            <a:endParaRPr lang="en-US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5.​ Член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Союза Дизайнеров и Архитекторов».</a:t>
            </a:r>
            <a:endParaRPr lang="en-US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6.</a:t>
            </a:r>
            <a:r>
              <a:rPr lang="en-US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Наставник в  бизнес-клубе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7. Спикер образовательных программ и конференций по дизайну.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8. Эксперт на 1 канале в программе Доброе утро</a:t>
            </a:r>
          </a:p>
          <a:p>
            <a:pPr algn="l"/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9. Радиоведущая своей авторской передачи</a:t>
            </a:r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Вокруг дизайна</a:t>
            </a:r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10. Дизайнер капсульной коллекции на выставке «РУССКИЙ ДОМ» 2025</a:t>
            </a:r>
          </a:p>
          <a:p>
            <a:pPr algn="l"/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3192971" y="552656"/>
            <a:ext cx="6642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фактов о дизайнере ПОЛИНЕ ЧАПЛАНОВОЙ: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BB8CBE-91B0-F48A-C510-B8CB480E86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393" y="6332478"/>
            <a:ext cx="550572" cy="55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834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838899"/>
            <a:ext cx="11608106" cy="5586175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F85D6EB7-8BCE-4AF7-A978-AE8D710AF1A3}"/>
              </a:ext>
            </a:extLst>
          </p:cNvPr>
          <p:cNvSpPr/>
          <p:nvPr/>
        </p:nvSpPr>
        <p:spPr>
          <a:xfrm>
            <a:off x="559692" y="4736317"/>
            <a:ext cx="11656507" cy="1103954"/>
          </a:xfrm>
          <a:prstGeom prst="rect">
            <a:avLst/>
          </a:prstGeom>
          <a:solidFill>
            <a:schemeClr val="tx1">
              <a:alpha val="4862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8EEE9A59-7F57-4826-ACD4-681BFE2976E5}"/>
              </a:ext>
            </a:extLst>
          </p:cNvPr>
          <p:cNvSpPr/>
          <p:nvPr/>
        </p:nvSpPr>
        <p:spPr>
          <a:xfrm>
            <a:off x="619732" y="2144052"/>
            <a:ext cx="11572269" cy="2307889"/>
          </a:xfrm>
          <a:prstGeom prst="rect">
            <a:avLst/>
          </a:prstGeom>
          <a:solidFill>
            <a:schemeClr val="bg1">
              <a:lumMod val="50000"/>
              <a:lumOff val="50000"/>
              <a:alpha val="4862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Подзаголовок 2">
            <a:extLst>
              <a:ext uri="{FF2B5EF4-FFF2-40B4-BE49-F238E27FC236}">
                <a16:creationId xmlns:a16="http://schemas.microsoft.com/office/drawing/2014/main" id="{A089137C-75D7-4E76-870A-AFD291A4E4B2}"/>
              </a:ext>
            </a:extLst>
          </p:cNvPr>
          <p:cNvSpPr txBox="1">
            <a:spLocks/>
          </p:cNvSpPr>
          <p:nvPr/>
        </p:nvSpPr>
        <p:spPr>
          <a:xfrm>
            <a:off x="3942460" y="1684854"/>
            <a:ext cx="4307080" cy="416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7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7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«POLINA CHAPLANOVA DESIGN»- ЭТО</a:t>
            </a:r>
            <a:r>
              <a:rPr lang="en-US" sz="17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7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732" y="2269424"/>
            <a:ext cx="4482171" cy="2466892"/>
          </a:xfrm>
        </p:spPr>
        <p:txBody>
          <a:bodyPr>
            <a:normAutofit/>
          </a:bodyPr>
          <a:lstStyle/>
          <a:p>
            <a:pPr algn="l"/>
            <a:r>
              <a:rPr lang="ru-RU" sz="17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- Эксклюзивный и авторский дизайн проект</a:t>
            </a:r>
          </a:p>
          <a:p>
            <a:pPr algn="l"/>
            <a:r>
              <a:rPr lang="ru-RU" sz="14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 Экспертность  в индивидуальных Дизайн решениях</a:t>
            </a:r>
          </a:p>
          <a:p>
            <a:pPr algn="l"/>
            <a:r>
              <a:rPr lang="ru-RU" sz="14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Работа с требовательным Заказчиком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 Согласование с Заказчиком всех этапов проекта</a:t>
            </a:r>
            <a:endParaRPr lang="en-US" sz="14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14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 Индивидуальные выезды для подбора материалов и мебели</a:t>
            </a:r>
          </a:p>
          <a:p>
            <a:pPr algn="l"/>
            <a:r>
              <a:rPr lang="ru-RU" sz="14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  <a:endParaRPr lang="en-US" sz="14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22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505639" y="858279"/>
            <a:ext cx="11608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«POLINA CHAPLANOVA DESIGN»</a:t>
            </a:r>
            <a:r>
              <a:rPr lang="en-US" sz="20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0" i="0" dirty="0">
                <a:solidFill>
                  <a:srgbClr val="4D4F5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ru-RU" sz="20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выполняет весь спектр услуг от идеи до реализации.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09ACBD7-9243-4E3E-8F4A-C958B8B57C8C}"/>
              </a:ext>
            </a:extLst>
          </p:cNvPr>
          <p:cNvSpPr txBox="1"/>
          <p:nvPr/>
        </p:nvSpPr>
        <p:spPr>
          <a:xfrm>
            <a:off x="559692" y="1242334"/>
            <a:ext cx="11608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 интерьера     Рабочая документация     Декорирование    Авторский надзор     Комплектация     Услуга в сфере строительства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01FDCE4C-F057-4F59-AEC0-3E1A784A594F}"/>
              </a:ext>
            </a:extLst>
          </p:cNvPr>
          <p:cNvSpPr/>
          <p:nvPr/>
        </p:nvSpPr>
        <p:spPr>
          <a:xfrm flipH="1" flipV="1">
            <a:off x="2341424" y="1402108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2999530-16B8-4547-B516-A77632B16617}"/>
              </a:ext>
            </a:extLst>
          </p:cNvPr>
          <p:cNvSpPr txBox="1"/>
          <p:nvPr/>
        </p:nvSpPr>
        <p:spPr>
          <a:xfrm>
            <a:off x="4226742" y="403779"/>
            <a:ext cx="39036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Партнерское предложение:</a:t>
            </a: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6A5CE7F5-02B6-4834-817D-E0E451627A22}"/>
              </a:ext>
            </a:extLst>
          </p:cNvPr>
          <p:cNvSpPr/>
          <p:nvPr/>
        </p:nvSpPr>
        <p:spPr>
          <a:xfrm flipH="1" flipV="1">
            <a:off x="7889086" y="1394618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CF9F6E4C-EBFB-43DE-A0FA-AE32D641755B}"/>
              </a:ext>
            </a:extLst>
          </p:cNvPr>
          <p:cNvSpPr/>
          <p:nvPr/>
        </p:nvSpPr>
        <p:spPr>
          <a:xfrm flipH="1" flipV="1">
            <a:off x="4539635" y="1393431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8D8D09D4-20B3-43CE-9E0A-EF8BF4B1FD0A}"/>
              </a:ext>
            </a:extLst>
          </p:cNvPr>
          <p:cNvSpPr/>
          <p:nvPr/>
        </p:nvSpPr>
        <p:spPr>
          <a:xfrm flipH="1" flipV="1">
            <a:off x="6132440" y="1390702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7778C20-9B1F-4C95-83EB-B74D5C5CC3F7}"/>
              </a:ext>
            </a:extLst>
          </p:cNvPr>
          <p:cNvSpPr txBox="1"/>
          <p:nvPr/>
        </p:nvSpPr>
        <p:spPr>
          <a:xfrm>
            <a:off x="559692" y="5933298"/>
            <a:ext cx="11608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Рассматриваем взаимовыгодное сотрудничество со строителями, девелоперами, риэлторами и </a:t>
            </a:r>
            <a:r>
              <a:rPr lang="ru-RU" sz="2000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т.д</a:t>
            </a:r>
            <a:endParaRPr lang="ru-RU" sz="20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Подзаголовок 2">
            <a:extLst>
              <a:ext uri="{FF2B5EF4-FFF2-40B4-BE49-F238E27FC236}">
                <a16:creationId xmlns:a16="http://schemas.microsoft.com/office/drawing/2014/main" id="{D296AD92-F218-40FE-BEDD-F778A421AFED}"/>
              </a:ext>
            </a:extLst>
          </p:cNvPr>
          <p:cNvSpPr txBox="1">
            <a:spLocks/>
          </p:cNvSpPr>
          <p:nvPr/>
        </p:nvSpPr>
        <p:spPr>
          <a:xfrm>
            <a:off x="5684702" y="2249439"/>
            <a:ext cx="6701563" cy="23078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Грамотная и проработанная рабочая документация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Консультация подрядных организаций по вопросам исполнения дизайн-проекта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Корректировка и быстрые решения по рабочей документации без задержки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по строительным срокам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Разработка </a:t>
            </a:r>
            <a:r>
              <a:rPr lang="ru-RU" sz="1400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спец.проектов</a:t>
            </a: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-шоу-румов квартир (витрина для девелоперов)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Обучающие программ и семинары для НОВОСЕЛОВ</a:t>
            </a:r>
          </a:p>
          <a:p>
            <a:pPr marL="342900" indent="-342900" algn="l">
              <a:buFontTx/>
              <a:buChar char="-"/>
            </a:pPr>
            <a:endParaRPr lang="ru-RU" sz="2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36" name="Подзаголовок 2">
            <a:extLst>
              <a:ext uri="{FF2B5EF4-FFF2-40B4-BE49-F238E27FC236}">
                <a16:creationId xmlns:a16="http://schemas.microsoft.com/office/drawing/2014/main" id="{FCFE545C-BC9A-41B4-9908-F99583EF505F}"/>
              </a:ext>
            </a:extLst>
          </p:cNvPr>
          <p:cNvSpPr txBox="1">
            <a:spLocks/>
          </p:cNvSpPr>
          <p:nvPr/>
        </p:nvSpPr>
        <p:spPr>
          <a:xfrm>
            <a:off x="751889" y="4814242"/>
            <a:ext cx="11464310" cy="940067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 С нами у Вас будут не только красивые картинки, а проработанные чертежи по которым можно будет реально построить!!!</a:t>
            </a:r>
          </a:p>
          <a:p>
            <a:pPr algn="l"/>
            <a:r>
              <a:rPr lang="ru-RU" sz="6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Мы надежный  партер на всех проектах!!!</a:t>
            </a:r>
          </a:p>
          <a:p>
            <a:pPr algn="l"/>
            <a:r>
              <a:rPr lang="ru-RU" sz="6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Полина Чапланова частый приглашенный спикер, что повышает </a:t>
            </a:r>
            <a:r>
              <a:rPr lang="ru-RU" sz="6400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медийность</a:t>
            </a:r>
            <a:r>
              <a:rPr lang="ru-RU" sz="6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студии, а так же всех участников на проекте!!!</a:t>
            </a:r>
          </a:p>
          <a:p>
            <a:pPr algn="l"/>
            <a:endParaRPr lang="ru-RU" sz="6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dirty="0"/>
          </a:p>
        </p:txBody>
      </p:sp>
      <p:sp>
        <p:nvSpPr>
          <p:cNvPr id="9" name="Знак ''плюс'' 8">
            <a:extLst>
              <a:ext uri="{FF2B5EF4-FFF2-40B4-BE49-F238E27FC236}">
                <a16:creationId xmlns:a16="http://schemas.microsoft.com/office/drawing/2014/main" id="{0E825FD6-3C85-45DF-B6D4-7E32255FD77C}"/>
              </a:ext>
            </a:extLst>
          </p:cNvPr>
          <p:cNvSpPr/>
          <p:nvPr/>
        </p:nvSpPr>
        <p:spPr>
          <a:xfrm>
            <a:off x="619732" y="4786416"/>
            <a:ext cx="254040" cy="232163"/>
          </a:xfrm>
          <a:prstGeom prst="mathPlus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Знак ''плюс'' 38">
            <a:extLst>
              <a:ext uri="{FF2B5EF4-FFF2-40B4-BE49-F238E27FC236}">
                <a16:creationId xmlns:a16="http://schemas.microsoft.com/office/drawing/2014/main" id="{332A8E03-C612-4EA1-AEA7-C0EA95495277}"/>
              </a:ext>
            </a:extLst>
          </p:cNvPr>
          <p:cNvSpPr/>
          <p:nvPr/>
        </p:nvSpPr>
        <p:spPr>
          <a:xfrm>
            <a:off x="612660" y="5120689"/>
            <a:ext cx="254040" cy="232163"/>
          </a:xfrm>
          <a:prstGeom prst="mathPlus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Знак ''плюс'' 39">
            <a:extLst>
              <a:ext uri="{FF2B5EF4-FFF2-40B4-BE49-F238E27FC236}">
                <a16:creationId xmlns:a16="http://schemas.microsoft.com/office/drawing/2014/main" id="{CB35EE51-36F0-4FF8-97E7-3C4001F59666}"/>
              </a:ext>
            </a:extLst>
          </p:cNvPr>
          <p:cNvSpPr/>
          <p:nvPr/>
        </p:nvSpPr>
        <p:spPr>
          <a:xfrm>
            <a:off x="612660" y="5402324"/>
            <a:ext cx="254040" cy="232163"/>
          </a:xfrm>
          <a:prstGeom prst="mathPlus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id="{D04273EB-1D38-4CFC-8E9F-2E5A694BEF60}"/>
              </a:ext>
            </a:extLst>
          </p:cNvPr>
          <p:cNvSpPr/>
          <p:nvPr/>
        </p:nvSpPr>
        <p:spPr>
          <a:xfrm flipH="1" flipV="1">
            <a:off x="9372833" y="1389088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24F919A-6751-89A9-0E7E-0BAA34648F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393" y="6332478"/>
            <a:ext cx="550572" cy="55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688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4393367" y="906667"/>
            <a:ext cx="7798631" cy="5097969"/>
          </a:xfrm>
          <a:prstGeom prst="rect">
            <a:avLst/>
          </a:prstGeom>
          <a:solidFill>
            <a:srgbClr val="E5D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5753863" y="2827680"/>
            <a:ext cx="5514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Примеры работ </a:t>
            </a:r>
          </a:p>
          <a:p>
            <a:pPr algn="ctr"/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ПОЛИНЫ ЧАПЛАНОВОЙ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8F35ECA8-2566-4D86-A2FC-F4C7D8D00F76}"/>
              </a:ext>
            </a:extLst>
          </p:cNvPr>
          <p:cNvSpPr txBox="1"/>
          <p:nvPr/>
        </p:nvSpPr>
        <p:spPr>
          <a:xfrm>
            <a:off x="2690496" y="5366558"/>
            <a:ext cx="116081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 интерьера     Рабочая документация     Декорирование </a:t>
            </a:r>
          </a:p>
          <a:p>
            <a:pPr algn="ctr"/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Авторский надзор     Комплектация     Услуга в сфере строительства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DC03C240-53E9-48C5-B263-55198523510F}"/>
              </a:ext>
            </a:extLst>
          </p:cNvPr>
          <p:cNvSpPr/>
          <p:nvPr/>
        </p:nvSpPr>
        <p:spPr>
          <a:xfrm flipH="1" flipV="1">
            <a:off x="7441034" y="5501992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9894C9EE-E635-4C15-BA0A-FDE8B72BDF5F}"/>
              </a:ext>
            </a:extLst>
          </p:cNvPr>
          <p:cNvSpPr/>
          <p:nvPr/>
        </p:nvSpPr>
        <p:spPr>
          <a:xfrm flipH="1" flipV="1">
            <a:off x="9665515" y="5501992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6C47B2BB-F392-4929-859B-DA12684CD9F5}"/>
              </a:ext>
            </a:extLst>
          </p:cNvPr>
          <p:cNvSpPr/>
          <p:nvPr/>
        </p:nvSpPr>
        <p:spPr>
          <a:xfrm flipH="1" flipV="1">
            <a:off x="7232707" y="5755060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4F41F7D7-79D8-45E7-A3AF-F56713CAD5F0}"/>
              </a:ext>
            </a:extLst>
          </p:cNvPr>
          <p:cNvSpPr/>
          <p:nvPr/>
        </p:nvSpPr>
        <p:spPr>
          <a:xfrm flipH="1" flipV="1">
            <a:off x="8698845" y="5752276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6D81094-8283-F9D3-C42C-1A5CB31A8F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354" y="783278"/>
            <a:ext cx="3538528" cy="531642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F89F769-5A0D-6856-53F6-5E5D7607D6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393" y="6332478"/>
            <a:ext cx="550572" cy="55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822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7D8A7AC-0360-4F0D-9436-63359649B6E2}"/>
              </a:ext>
            </a:extLst>
          </p:cNvPr>
          <p:cNvSpPr txBox="1"/>
          <p:nvPr/>
        </p:nvSpPr>
        <p:spPr>
          <a:xfrm>
            <a:off x="583893" y="713447"/>
            <a:ext cx="25838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«Черная жемчужина», дом 70 м2</a:t>
            </a:r>
          </a:p>
          <a:p>
            <a:pPr algn="ctr"/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в студии "</a:t>
            </a:r>
            <a:r>
              <a:rPr lang="ru-RU" sz="1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0E9DE8E-3F9B-BF35-1AB6-7689796B81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329" y="2102903"/>
            <a:ext cx="5296249" cy="420337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6ED19ED-5602-48B8-E498-B6FF78DFA8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685" y="638287"/>
            <a:ext cx="3056863" cy="268028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07AE2D7-C168-E98C-541B-C5820D586A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138" y="3640546"/>
            <a:ext cx="3344050" cy="227486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AB442C4-9F2A-754A-D556-20AE22B3BC4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2979" y="629297"/>
            <a:ext cx="1365391" cy="195046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ACCE586-F65F-3226-CE3F-3E7A5646C8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315" y="2812498"/>
            <a:ext cx="1990970" cy="136321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4E9CEB4-786B-0B0C-F260-31BB20289A2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4801" y="638287"/>
            <a:ext cx="1178902" cy="1969944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F88066F-65AE-7D84-763F-2092B3E0432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02696" y="4409003"/>
            <a:ext cx="2064209" cy="181071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C2A5E2DB-9078-7B2D-5E0D-A9DA5CD5C66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538" y="595574"/>
            <a:ext cx="2768940" cy="141924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3770E2F-FE5B-5734-E4C2-4B1D0502BC2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393" y="6332478"/>
            <a:ext cx="550572" cy="55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697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7D8A7AC-0360-4F0D-9436-63359649B6E2}"/>
              </a:ext>
            </a:extLst>
          </p:cNvPr>
          <p:cNvSpPr txBox="1"/>
          <p:nvPr/>
        </p:nvSpPr>
        <p:spPr>
          <a:xfrm>
            <a:off x="1763356" y="701594"/>
            <a:ext cx="25838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«Мирный беж», квартира,  100 м2</a:t>
            </a:r>
          </a:p>
          <a:p>
            <a:pPr algn="ctr"/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в студии "</a:t>
            </a:r>
            <a:r>
              <a:rPr lang="ru-RU" sz="1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3A32538-28FB-AC4E-2556-A4552424DE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46" y="2091525"/>
            <a:ext cx="5080172" cy="3810129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C36BB641-252D-623D-EDFE-48ED4664FE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1014" y="528507"/>
            <a:ext cx="2583809" cy="1937857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DDB9F9AD-E1BF-B390-0D96-6A9AC9C3D2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1014" y="2594362"/>
            <a:ext cx="2583808" cy="1937857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F880ABD-7DC8-7D65-690F-BE0B5CB38B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1014" y="4641517"/>
            <a:ext cx="2303935" cy="1727951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7B0275EF-6D99-1F05-5C8E-E6820686A41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715" y="602439"/>
            <a:ext cx="2483678" cy="1862759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395A172-7171-8806-7508-A75DBE1A5AA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203" y="2599629"/>
            <a:ext cx="1546072" cy="193259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DB8226F2-7997-8C47-291B-0444130C0C8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460" y="4641516"/>
            <a:ext cx="2244224" cy="1683167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A5982C67-5C35-0BF6-F4B4-66C25E69C2C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6716" y="2601042"/>
            <a:ext cx="1490207" cy="1862759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C23F2D4-7519-2608-CD4F-A15D0E9C6CA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195" y="4641517"/>
            <a:ext cx="1307297" cy="167602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CB41F81-D5C7-7DCC-3617-FDC1D8E201E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393" y="6332478"/>
            <a:ext cx="550572" cy="55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809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7D8A7AC-0360-4F0D-9436-63359649B6E2}"/>
              </a:ext>
            </a:extLst>
          </p:cNvPr>
          <p:cNvSpPr txBox="1"/>
          <p:nvPr/>
        </p:nvSpPr>
        <p:spPr>
          <a:xfrm>
            <a:off x="1240852" y="689577"/>
            <a:ext cx="340426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«Жемчужина сияющая в цветке лотоса», мансардный этаж,  80м2</a:t>
            </a:r>
          </a:p>
          <a:p>
            <a:pPr algn="ctr"/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в студии "</a:t>
            </a:r>
            <a:r>
              <a:rPr lang="ru-RU" sz="1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668FDEB-E44B-4CE4-2F7F-12AEFA190F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703" y="1937857"/>
            <a:ext cx="3477547" cy="434693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12C9403-8854-59C6-A13F-336EFF2B4D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6079" y="519251"/>
            <a:ext cx="2192191" cy="274023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28C0C7C-30D7-DCA5-A295-6F881941B1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660" y="3429000"/>
            <a:ext cx="2259994" cy="282499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9E31F68-A622-34F6-4738-473B8AEA8A5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200" y="486742"/>
            <a:ext cx="3483109" cy="217694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297C2F1-66D1-1C9C-2CC9-A2B6F34949C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112" y="3177866"/>
            <a:ext cx="1969735" cy="246216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F7D39F5-6AE7-8097-72D7-4D174107E1D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3305" y="3131959"/>
            <a:ext cx="1969735" cy="246216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ECB3D27-B0E0-D04B-29AF-32AA1950B97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393" y="6332478"/>
            <a:ext cx="550572" cy="55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483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7D8A7AC-0360-4F0D-9436-63359649B6E2}"/>
              </a:ext>
            </a:extLst>
          </p:cNvPr>
          <p:cNvSpPr txBox="1"/>
          <p:nvPr/>
        </p:nvSpPr>
        <p:spPr>
          <a:xfrm>
            <a:off x="1240852" y="689577"/>
            <a:ext cx="34042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«Можжевеловый эфир», квартира,  45 м2</a:t>
            </a:r>
          </a:p>
          <a:p>
            <a:pPr algn="ctr"/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в студии "</a:t>
            </a:r>
            <a:r>
              <a:rPr lang="ru-RU" sz="1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00E0BC3-6440-224D-6A00-4AC7AECDAD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672" y="494092"/>
            <a:ext cx="1493723" cy="224146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C3F7240-FD36-8D0A-9492-E274787D8D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89" y="2065531"/>
            <a:ext cx="6089072" cy="405779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005FB61-95FA-6AA9-DF2C-83AA4C94FA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2375" y="494092"/>
            <a:ext cx="1493723" cy="224058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3B23B17-F4E0-DBFE-44E3-DD1952B479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570"/>
          <a:stretch>
            <a:fillRect/>
          </a:stretch>
        </p:blipFill>
        <p:spPr>
          <a:xfrm>
            <a:off x="10058506" y="494092"/>
            <a:ext cx="1976986" cy="2235666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91AE1B9-E32B-24D8-BCD3-ACA477BF706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672" y="2800817"/>
            <a:ext cx="2565906" cy="1710604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0C80D674-66C4-75FA-3AD6-AC7EF32E7DF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672" y="4611622"/>
            <a:ext cx="2566907" cy="1710603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C8940C79-6C66-ED1E-1634-974662A02C8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2766" y="2779858"/>
            <a:ext cx="2021157" cy="2021157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184873F2-D185-0037-E56A-4A8AAB1A2DB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3126" y="4831152"/>
            <a:ext cx="2360326" cy="1572936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F4754A69-31E5-DF36-D448-004EB8B9C3B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393" y="6332478"/>
            <a:ext cx="550572" cy="55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658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7D8A7AC-0360-4F0D-9436-63359649B6E2}"/>
              </a:ext>
            </a:extLst>
          </p:cNvPr>
          <p:cNvSpPr txBox="1"/>
          <p:nvPr/>
        </p:nvSpPr>
        <p:spPr>
          <a:xfrm>
            <a:off x="654342" y="551302"/>
            <a:ext cx="16937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МО,Поселок</a:t>
            </a:r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"</a:t>
            </a:r>
            <a:r>
              <a:rPr lang="ru-RU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Сенегерия</a:t>
            </a:r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". Дом, 280 м2</a:t>
            </a:r>
          </a:p>
          <a:p>
            <a:pPr algn="ctr"/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в студии "</a:t>
            </a:r>
            <a:r>
              <a:rPr lang="ru-RU" sz="1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28179D4-1959-4E64-89E7-28CC961219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888" y="453819"/>
            <a:ext cx="9771772" cy="593735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E4AD68D-F460-29D0-21C0-CACB02FC25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393" y="6332478"/>
            <a:ext cx="550572" cy="55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8175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7D8A7AC-0360-4F0D-9436-63359649B6E2}"/>
              </a:ext>
            </a:extLst>
          </p:cNvPr>
          <p:cNvSpPr txBox="1"/>
          <p:nvPr/>
        </p:nvSpPr>
        <p:spPr>
          <a:xfrm>
            <a:off x="679754" y="526135"/>
            <a:ext cx="16937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Москва, Шверника. Квартира,</a:t>
            </a:r>
          </a:p>
          <a:p>
            <a:pPr algn="ctr"/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 м2 </a:t>
            </a:r>
            <a:endParaRPr lang="en-US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в студии "</a:t>
            </a:r>
            <a:r>
              <a:rPr lang="ru-RU" sz="1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F939D1A-14E3-4415-B0F6-153393D866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719" y="444617"/>
            <a:ext cx="9818485" cy="598045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222898A-1FE0-CE4E-792D-C188BF560C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393" y="6401290"/>
            <a:ext cx="550572" cy="55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368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7D8A7AC-0360-4F0D-9436-63359649B6E2}"/>
              </a:ext>
            </a:extLst>
          </p:cNvPr>
          <p:cNvSpPr txBox="1"/>
          <p:nvPr/>
        </p:nvSpPr>
        <p:spPr>
          <a:xfrm>
            <a:off x="654342" y="551302"/>
            <a:ext cx="169376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МО, Детский комплекс.</a:t>
            </a:r>
          </a:p>
          <a:p>
            <a:pPr algn="ctr"/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в компании "OLGA KUSHAREVA-LEONE"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3C280D9-B20A-445A-96A1-6E2DDBB979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185" y="445560"/>
            <a:ext cx="9193225" cy="598874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45E918-6899-1D1C-D599-352B661F9F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393" y="6332478"/>
            <a:ext cx="550572" cy="55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3068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B1DDC98-DA4A-4866-BD51-A9AE39641F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103" y="382238"/>
            <a:ext cx="9810065" cy="6052069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7D8A7AC-0360-4F0D-9436-63359649B6E2}"/>
              </a:ext>
            </a:extLst>
          </p:cNvPr>
          <p:cNvSpPr txBox="1"/>
          <p:nvPr/>
        </p:nvSpPr>
        <p:spPr>
          <a:xfrm>
            <a:off x="654342" y="551302"/>
            <a:ext cx="16937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Испания, Вилла "Пальма де Майорка".</a:t>
            </a:r>
          </a:p>
          <a:p>
            <a:pPr algn="ctr"/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в компании "OLGA KUSHAREVA-LEONE«.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E6B3B23-F399-0091-D592-32A348A9CD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393" y="6366761"/>
            <a:ext cx="550572" cy="55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4822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7D8A7AC-0360-4F0D-9436-63359649B6E2}"/>
              </a:ext>
            </a:extLst>
          </p:cNvPr>
          <p:cNvSpPr txBox="1"/>
          <p:nvPr/>
        </p:nvSpPr>
        <p:spPr>
          <a:xfrm>
            <a:off x="1582721" y="1167709"/>
            <a:ext cx="91607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Еще больше проектов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09D32B-975C-A5A0-4FB0-4FF80C25C0F6}"/>
              </a:ext>
            </a:extLst>
          </p:cNvPr>
          <p:cNvSpPr txBox="1"/>
          <p:nvPr/>
        </p:nvSpPr>
        <p:spPr>
          <a:xfrm>
            <a:off x="1582720" y="2713768"/>
            <a:ext cx="9160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Смотреть.</a:t>
            </a:r>
            <a:endParaRPr lang="ru-RU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685C9D-DB5C-3A98-AB9D-B475ADE2CC31}"/>
              </a:ext>
            </a:extLst>
          </p:cNvPr>
          <p:cNvSpPr txBox="1"/>
          <p:nvPr/>
        </p:nvSpPr>
        <p:spPr>
          <a:xfrm>
            <a:off x="1729303" y="3496470"/>
            <a:ext cx="91607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Медиа </a:t>
            </a:r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(выпуски, передачи, статьи, лекции)</a:t>
            </a: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AFD38EF7-57CC-E5F7-EB68-1936A2828C35}"/>
              </a:ext>
            </a:extLst>
          </p:cNvPr>
          <p:cNvCxnSpPr>
            <a:cxnSpLocks/>
          </p:cNvCxnSpPr>
          <p:nvPr/>
        </p:nvCxnSpPr>
        <p:spPr>
          <a:xfrm>
            <a:off x="6101803" y="1928397"/>
            <a:ext cx="0" cy="7853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DCEFF1BA-959C-C85B-AFF6-BF41A93A5050}"/>
              </a:ext>
            </a:extLst>
          </p:cNvPr>
          <p:cNvCxnSpPr>
            <a:cxnSpLocks/>
          </p:cNvCxnSpPr>
          <p:nvPr/>
        </p:nvCxnSpPr>
        <p:spPr>
          <a:xfrm>
            <a:off x="6096000" y="4253546"/>
            <a:ext cx="0" cy="7853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DD15DBE8-5685-0D66-3AD0-B6DB917B3357}"/>
              </a:ext>
            </a:extLst>
          </p:cNvPr>
          <p:cNvSpPr txBox="1"/>
          <p:nvPr/>
        </p:nvSpPr>
        <p:spPr>
          <a:xfrm>
            <a:off x="1515611" y="5318610"/>
            <a:ext cx="9160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Смотреть.</a:t>
            </a:r>
            <a:endParaRPr lang="ru-RU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13810D9-923A-8DF0-DB2B-D0F44AEE41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393" y="6332478"/>
            <a:ext cx="550572" cy="5505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CF22A1-0222-9419-F48F-53B4FCBDE78B}"/>
              </a:ext>
            </a:extLst>
          </p:cNvPr>
          <p:cNvSpPr txBox="1"/>
          <p:nvPr/>
        </p:nvSpPr>
        <p:spPr>
          <a:xfrm>
            <a:off x="1582720" y="3046852"/>
            <a:ext cx="91607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https://polinachaplanova.com/portfolio</a:t>
            </a:r>
            <a:endParaRPr lang="ru-RU" sz="14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BDFC8E-0362-45D2-D254-6734640B0BC8}"/>
              </a:ext>
            </a:extLst>
          </p:cNvPr>
          <p:cNvSpPr txBox="1"/>
          <p:nvPr/>
        </p:nvSpPr>
        <p:spPr>
          <a:xfrm>
            <a:off x="1515611" y="5647615"/>
            <a:ext cx="91607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https://polinachaplanova.com/MEDIA</a:t>
            </a:r>
            <a:endParaRPr lang="ru-RU" sz="14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86287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819C115B-50B3-4CCC-A591-339EB6043AE8}"/>
              </a:ext>
            </a:extLst>
          </p:cNvPr>
          <p:cNvSpPr txBox="1"/>
          <p:nvPr/>
        </p:nvSpPr>
        <p:spPr>
          <a:xfrm>
            <a:off x="5137230" y="716154"/>
            <a:ext cx="20353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Образование: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7FA37E-F394-455E-AA9B-498091492B83}"/>
              </a:ext>
            </a:extLst>
          </p:cNvPr>
          <p:cNvSpPr txBox="1"/>
          <p:nvPr/>
        </p:nvSpPr>
        <p:spPr>
          <a:xfrm>
            <a:off x="1179023" y="1453262"/>
            <a:ext cx="7855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Московский Государственный Университет Дизайна и Технологии- инженер-технолог.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414AE4-5927-40FA-AD19-B26D9EA7FA4C}"/>
              </a:ext>
            </a:extLst>
          </p:cNvPr>
          <p:cNvSpPr txBox="1"/>
          <p:nvPr/>
        </p:nvSpPr>
        <p:spPr>
          <a:xfrm>
            <a:off x="1227577" y="2062002"/>
            <a:ext cx="5082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Доп. образование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повышение квалификации, курсы.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5100F4-F30B-4441-ACA5-C94709B43105}"/>
              </a:ext>
            </a:extLst>
          </p:cNvPr>
          <p:cNvSpPr txBox="1"/>
          <p:nvPr/>
        </p:nvSpPr>
        <p:spPr>
          <a:xfrm>
            <a:off x="1179023" y="2701520"/>
            <a:ext cx="99441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дизайнер со знанием ПО Высшая школа экономики и сервиса, сертификат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дизайнер интерьера Центр обучения "Образование XXI", сертификат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дизайнерский рисунок Школа архитектуры и дизайна, сертификат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история стилей Школа архитектуры и дизайна, сертификат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3d </a:t>
            </a:r>
            <a:r>
              <a:rPr lang="ru-RU" sz="1600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Studio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Городской центр дополнительного профессионального образования, удостоверение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Школа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Op-pop-art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курс базовый история искусств- сертификат</a:t>
            </a:r>
            <a:endParaRPr lang="en-US" sz="16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Школа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Op-pop-art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курс русское искусство - сертификат</a:t>
            </a:r>
            <a:endParaRPr lang="en-US" sz="16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Школа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Op-pop-art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курс современное искусство – сертификат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Школа «А.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MUR life </a:t>
            </a:r>
            <a:r>
              <a:rPr lang="en-US" sz="1600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style&amp;design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school by Anna </a:t>
            </a:r>
            <a:r>
              <a:rPr lang="en-US" sz="1600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Muravina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- сертификат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Школа речи «ГЛАГОЛЬ» - сертификат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9657B53-D770-8FB0-80D6-91908A4AF5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393" y="6332478"/>
            <a:ext cx="550572" cy="55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7632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819C115B-50B3-4CCC-A591-339EB6043AE8}"/>
              </a:ext>
            </a:extLst>
          </p:cNvPr>
          <p:cNvSpPr txBox="1"/>
          <p:nvPr/>
        </p:nvSpPr>
        <p:spPr>
          <a:xfrm>
            <a:off x="4456205" y="350596"/>
            <a:ext cx="3609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Дипломы и сертификаты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E6BBF5B-B53A-4A8C-8FAE-1C644BB9A4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759" y="888707"/>
            <a:ext cx="1535446" cy="214962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5469F39-DAEC-4260-986F-D77A4702EF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459" y="872702"/>
            <a:ext cx="1510052" cy="2134837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932707-C10E-4149-A7E3-AAD8E088569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459" y="3133919"/>
            <a:ext cx="2160277" cy="152548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A92095E-8E6F-4861-9900-DC0F4D00E11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0882" y="4875844"/>
            <a:ext cx="1006857" cy="1425841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18EF3792-534C-49A0-B0E6-E6DC0CD7B9D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5524" y="4838570"/>
            <a:ext cx="1006858" cy="1425841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57474C3-6CD3-4EEE-8649-E4E56F56423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500" y="856325"/>
            <a:ext cx="1530644" cy="2167589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6AA94C71-C785-4711-9104-485138BFA75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8615" y="3293177"/>
            <a:ext cx="2266877" cy="1455807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1E118908-24AF-4D96-AAE3-5A77D3C7E83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971" y="830743"/>
            <a:ext cx="1599821" cy="2265552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DA7FF0AD-CF34-4B80-8F0F-06A2C565280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71" y="4790120"/>
            <a:ext cx="2175209" cy="1569776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9AB569C2-8931-481B-A43B-C5B782367E5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820" y="871812"/>
            <a:ext cx="1588885" cy="225006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5558027-F69E-B8CA-5156-B2749CA431E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155" y="3212538"/>
            <a:ext cx="2208178" cy="312187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C03D723-F538-F91E-CE08-E0571BB8E0D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547881" y="3212535"/>
            <a:ext cx="2286071" cy="31411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0E8A8CB-44B6-B10D-E06D-09E23367CFD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206" y="3557093"/>
            <a:ext cx="1747072" cy="240051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14711AB-120C-0BDF-2DE0-39ED893EB68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393" y="6372529"/>
            <a:ext cx="550572" cy="55057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0ACB782-4B9E-1E1A-FBF5-2F5C532925B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745" y="858907"/>
            <a:ext cx="1599821" cy="2262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6996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924807" y="771639"/>
            <a:ext cx="3837084" cy="495863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622162" y="459466"/>
            <a:ext cx="6549091" cy="6398534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5581311" y="474691"/>
            <a:ext cx="1664305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КОНТАКТЫ: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D72717-2BD6-4305-88B0-0F94B7628BA4}"/>
              </a:ext>
            </a:extLst>
          </p:cNvPr>
          <p:cNvSpPr txBox="1"/>
          <p:nvPr/>
        </p:nvSpPr>
        <p:spPr>
          <a:xfrm>
            <a:off x="7220170" y="2587378"/>
            <a:ext cx="5012681" cy="324114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WatsApp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тел.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+7(903)792-34-98</a:t>
            </a:r>
            <a:endParaRPr lang="ru-RU" sz="16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lang="ru-RU" sz="16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https://www.polinachaplanova.com/</a:t>
            </a:r>
            <a:endParaRPr lang="ru-RU" sz="16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https://vk.com/polinachaplanovadesign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6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0A1CF10-8155-4794-9503-B3D1874F26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247" y="3892149"/>
            <a:ext cx="793651" cy="48888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5FB0324-1638-43F1-A4FC-CE05D27A48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224" y="3335305"/>
            <a:ext cx="793651" cy="36825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8EA651C-012F-444D-A9D1-6D8D0A8226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247" y="2662084"/>
            <a:ext cx="793651" cy="43809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D671636-ADE0-44C7-9D50-B342CC021D2F}"/>
              </a:ext>
            </a:extLst>
          </p:cNvPr>
          <p:cNvSpPr txBox="1"/>
          <p:nvPr/>
        </p:nvSpPr>
        <p:spPr>
          <a:xfrm>
            <a:off x="7430935" y="1509870"/>
            <a:ext cx="3495674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endParaRPr lang="en-US" sz="2000" dirty="0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342258A-ED90-4F4A-B79B-2DA94800FCC8}"/>
              </a:ext>
            </a:extLst>
          </p:cNvPr>
          <p:cNvSpPr txBox="1"/>
          <p:nvPr/>
        </p:nvSpPr>
        <p:spPr>
          <a:xfrm>
            <a:off x="7157147" y="944659"/>
            <a:ext cx="3913688" cy="9047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дизайнер интерьера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C28587E-A8D8-4155-A4D9-F971B06B9B9B}"/>
              </a:ext>
            </a:extLst>
          </p:cNvPr>
          <p:cNvSpPr txBox="1"/>
          <p:nvPr/>
        </p:nvSpPr>
        <p:spPr>
          <a:xfrm>
            <a:off x="7113424" y="1894019"/>
            <a:ext cx="4740318" cy="40703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 СОТРУДНИЧЕСТВОМ обращайтесь: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66A4866-EB56-72DC-7E29-183306CB8AE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5044" y="4609076"/>
            <a:ext cx="550572" cy="55057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E3D0D35-4403-2ABF-B865-B8BC90725E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1465" y="5265172"/>
            <a:ext cx="1405045" cy="140504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AB8FBC2-F955-8869-98D1-DA939E61AE1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75"/>
          <a:stretch>
            <a:fillRect/>
          </a:stretch>
        </p:blipFill>
        <p:spPr>
          <a:xfrm>
            <a:off x="1228852" y="1115367"/>
            <a:ext cx="4155361" cy="495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401291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1917</TotalTime>
  <Words>995</Words>
  <Application>Microsoft Office PowerPoint</Application>
  <PresentationFormat>Широкоэкранный</PresentationFormat>
  <Paragraphs>160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Manrope</vt:lpstr>
      <vt:lpstr>Museo Sans Cyrl 500</vt:lpstr>
      <vt:lpstr>Trebuchet MS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89</cp:revision>
  <dcterms:created xsi:type="dcterms:W3CDTF">2020-09-07T19:51:05Z</dcterms:created>
  <dcterms:modified xsi:type="dcterms:W3CDTF">2026-05-19T14:14:06Z</dcterms:modified>
</cp:coreProperties>
</file>