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8"/>
  </p:notesMasterIdLst>
  <p:sldIdLst>
    <p:sldId id="293" r:id="rId2"/>
    <p:sldId id="294" r:id="rId3"/>
    <p:sldId id="295" r:id="rId4"/>
    <p:sldId id="296" r:id="rId5"/>
    <p:sldId id="292" r:id="rId6"/>
    <p:sldId id="298" r:id="rId7"/>
  </p:sldIdLst>
  <p:sldSz cx="6858000" cy="9906000" type="A4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/>
        </p14:section>
        <p14:section name="Раздел без заголовка" id="{7DD297BF-26AC-4EB2-A072-C81BB3AE8B7A}">
          <p14:sldIdLst>
            <p14:sldId id="293"/>
            <p14:sldId id="294"/>
            <p14:sldId id="295"/>
            <p14:sldId id="296"/>
            <p14:sldId id="292"/>
            <p14:sldId id="29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>
        <p:scale>
          <a:sx n="82" d="100"/>
          <a:sy n="82" d="100"/>
        </p:scale>
        <p:origin x="3078" y="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4D4FE720-0402-4903-8253-1620956D0741}" type="datetimeFigureOut">
              <a:rPr lang="ru-RU" smtClean="0"/>
              <a:t>01.11.2023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54263" y="1279525"/>
            <a:ext cx="239077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708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929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751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640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478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01.11.2023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01.11.2023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01.11.2023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01.11.2023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01.11.2023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01.11.2023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01.11.2023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01.11.2023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01.11.2023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01.11.2023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01.11.2023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01.11.2023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01.11.2023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01.11.2023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01.11.2023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01.11.2023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0" Type="http://schemas.openxmlformats.org/officeDocument/2006/relationships/image" Target="../media/image7.png"/><Relationship Id="rId4" Type="http://schemas.openxmlformats.org/officeDocument/2006/relationships/image" Target="../media/image14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17.png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19.jpeg"/><Relationship Id="rId5" Type="http://schemas.openxmlformats.org/officeDocument/2006/relationships/image" Target="../media/image15.png"/><Relationship Id="rId10" Type="http://schemas.openxmlformats.org/officeDocument/2006/relationships/image" Target="../media/image7.png"/><Relationship Id="rId4" Type="http://schemas.openxmlformats.org/officeDocument/2006/relationships/image" Target="../media/image14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17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2.png"/><Relationship Id="rId5" Type="http://schemas.openxmlformats.org/officeDocument/2006/relationships/image" Target="../media/image15.png"/><Relationship Id="rId10" Type="http://schemas.openxmlformats.org/officeDocument/2006/relationships/image" Target="../media/image7.png"/><Relationship Id="rId4" Type="http://schemas.openxmlformats.org/officeDocument/2006/relationships/image" Target="../media/image14.pn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7.png"/><Relationship Id="rId4" Type="http://schemas.openxmlformats.org/officeDocument/2006/relationships/image" Target="../media/image14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7.png"/><Relationship Id="rId4" Type="http://schemas.openxmlformats.org/officeDocument/2006/relationships/image" Target="../media/image14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10243" y="5694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A271E35-5B82-13BB-5A28-F49578949F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429" y="3259538"/>
            <a:ext cx="1770496" cy="231675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16CDFAD-8F74-DE1F-CCBD-C694E69884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742" y="3382882"/>
            <a:ext cx="2652249" cy="2647266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E516EA8-7960-D808-19F1-BC3683BAF55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7"/>
          <a:stretch/>
        </p:blipFill>
        <p:spPr>
          <a:xfrm rot="10800000">
            <a:off x="624010" y="-10123"/>
            <a:ext cx="864541" cy="131374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47A4035-1107-A40B-A0F9-7634643907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20" y="83928"/>
            <a:ext cx="2173423" cy="300059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7773941-526F-B139-B813-4BAE4FDF46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7663" y="83928"/>
            <a:ext cx="2336565" cy="300059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BD290418-7299-6711-B315-DC299E3DC8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0174" y="83928"/>
            <a:ext cx="1847302" cy="3010796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7644346-B686-3B2B-744E-F2D88A23C08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4935" y="6911866"/>
            <a:ext cx="1967807" cy="291020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E250D2A-25BF-EAD6-DF0E-6041426B99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93509" y="6849609"/>
            <a:ext cx="2079556" cy="2996421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EA5C45A9-E423-71A7-1C19-5C65A4F9F2F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18988" y="6837941"/>
            <a:ext cx="2008675" cy="3008089"/>
          </a:xfrm>
          <a:prstGeom prst="rect">
            <a:avLst/>
          </a:prstGeom>
        </p:spPr>
      </p:pic>
      <p:sp>
        <p:nvSpPr>
          <p:cNvPr id="42" name="Подзаголовок 2">
            <a:extLst>
              <a:ext uri="{FF2B5EF4-FFF2-40B4-BE49-F238E27FC236}">
                <a16:creationId xmlns:a16="http://schemas.microsoft.com/office/drawing/2014/main" id="{4F3AB215-FB95-F3B7-D5C7-61C1CEAA2504}"/>
              </a:ext>
            </a:extLst>
          </p:cNvPr>
          <p:cNvSpPr txBox="1">
            <a:spLocks/>
          </p:cNvSpPr>
          <p:nvPr/>
        </p:nvSpPr>
        <p:spPr>
          <a:xfrm>
            <a:off x="1069716" y="6153492"/>
            <a:ext cx="5184515" cy="594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ea typeface="Calibri" panose="020F0502020204030204" pitchFamily="34" charset="0"/>
                <a:cs typeface="Calibri" panose="020F0502020204030204" pitchFamily="34" charset="0"/>
              </a:rPr>
              <a:t>Креативное новогоднее оформление.</a:t>
            </a:r>
          </a:p>
          <a:p>
            <a:pPr algn="ctr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ea typeface="Calibri" panose="020F0502020204030204" pitchFamily="34" charset="0"/>
                <a:cs typeface="Calibri" panose="020F0502020204030204" pitchFamily="34" charset="0"/>
              </a:rPr>
              <a:t>С нами возможно все!</a:t>
            </a:r>
            <a:endParaRPr lang="ru-RU" sz="1200" dirty="0">
              <a:latin typeface="Museo Sans Cyrl 500" panose="020000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200" dirty="0">
              <a:latin typeface="Museo Sans Cyrl 500" panose="020000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54284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10243" y="5694"/>
            <a:ext cx="6962028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465" y="3601479"/>
            <a:ext cx="6720527" cy="4729787"/>
          </a:xfrm>
        </p:spPr>
        <p:txBody>
          <a:bodyPr>
            <a:noAutofit/>
          </a:bodyPr>
          <a:lstStyle/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- Основатель дизайн студии «</a:t>
            </a:r>
            <a:r>
              <a:rPr lang="en-US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»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- Боле 15 лет​ создаю​ жилые и общественные интерьеры на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территории России, Испании,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Великобритании, Франции и 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на Ближнем Востоке.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- 12 лет опыта работы и реализации 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в сегменте ПРЕМИУМ класса.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en-US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-</a:t>
            </a: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Резидент бизнес-клуба для дизайнеров ГРАНИ.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- Резидент бизнес-клуба </a:t>
            </a:r>
            <a:r>
              <a:rPr lang="en-US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NE.CLUB</a:t>
            </a: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.</a:t>
            </a:r>
          </a:p>
          <a:p>
            <a:pPr marL="342900" indent="-342900" algn="l">
              <a:lnSpc>
                <a:spcPct val="50000"/>
              </a:lnSpc>
              <a:spcBef>
                <a:spcPts val="700"/>
              </a:spcBef>
              <a:buFontTx/>
              <a:buChar char="-"/>
            </a:pPr>
            <a:endParaRPr lang="en-US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- Резидент сообщества «Нежный бизнес РФ».</a:t>
            </a:r>
          </a:p>
          <a:p>
            <a:pPr marL="342900" indent="-342900" algn="l">
              <a:lnSpc>
                <a:spcPct val="50000"/>
              </a:lnSpc>
              <a:spcBef>
                <a:spcPts val="700"/>
              </a:spcBef>
              <a:buFontTx/>
              <a:buChar char="-"/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- Вхожу в золотую сотню самых развивающихся 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дизайнеров России.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- Эксперт в программе Доброе утро на первом канале в рубрике 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"Всякие хитрости" для дома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/>
            <a:endParaRPr lang="ru-RU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ru-RU" sz="1800" b="0" i="0" u="none" strike="noStrike" baseline="0" dirty="0">
              <a:latin typeface="Calibri" panose="020F0502020204030204" pitchFamily="34" charset="0"/>
            </a:endParaRPr>
          </a:p>
          <a:p>
            <a:r>
              <a:rPr lang="ru-RU" sz="1800" b="0" i="0" u="none" strike="noStrike" baseline="0" dirty="0">
                <a:latin typeface="Calibri" panose="020F0502020204030204" pitchFamily="34" charset="0"/>
              </a:rPr>
              <a:t> </a:t>
            </a: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​</a:t>
            </a:r>
            <a:b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38256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6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121090" y="7959940"/>
            <a:ext cx="6572811" cy="123284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33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Моя цель заключается в создании современного  новогоднего   оформления,  которой создает  эмоции и уют, передают особенности и традиции Ваши и вашей семьи!</a:t>
            </a:r>
          </a:p>
          <a:p>
            <a:pPr algn="l" fontAlgn="base"/>
            <a:r>
              <a:rPr lang="ru-RU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endParaRPr lang="ru-RU" sz="1000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F98CD713-F574-39B3-7C83-822E86DEB487}"/>
              </a:ext>
            </a:extLst>
          </p:cNvPr>
          <p:cNvSpPr txBox="1">
            <a:spLocks/>
          </p:cNvSpPr>
          <p:nvPr/>
        </p:nvSpPr>
        <p:spPr>
          <a:xfrm>
            <a:off x="284213" y="1853167"/>
            <a:ext cx="6417030" cy="11539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НОВОГОДНЕЕ ДЕКОРИРОВАНИЕ ДОМА</a:t>
            </a:r>
          </a:p>
          <a:p>
            <a:pPr algn="ctr"/>
            <a:endParaRPr lang="ru-RU" sz="2800" dirty="0">
              <a:latin typeface="Museo Sans Cyrl 500" panose="020000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latin typeface="Museo Sans Cyrl 500" panose="02000000000000000000" pitchFamily="2" charset="-52"/>
            </a:endParaRPr>
          </a:p>
        </p:txBody>
      </p:sp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90B5A60E-4F15-FC7B-58D0-3052C7694501}"/>
              </a:ext>
            </a:extLst>
          </p:cNvPr>
          <p:cNvSpPr txBox="1">
            <a:spLocks/>
          </p:cNvSpPr>
          <p:nvPr/>
        </p:nvSpPr>
        <p:spPr>
          <a:xfrm>
            <a:off x="1788394" y="2685647"/>
            <a:ext cx="3688188" cy="423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дизайнера интерьера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15CD5421-236E-2BE2-F2D6-9010D5079AD5}"/>
              </a:ext>
            </a:extLst>
          </p:cNvPr>
          <p:cNvSpPr txBox="1">
            <a:spLocks/>
          </p:cNvSpPr>
          <p:nvPr/>
        </p:nvSpPr>
        <p:spPr>
          <a:xfrm>
            <a:off x="2147352" y="3132525"/>
            <a:ext cx="2489040" cy="423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Полины </a:t>
            </a:r>
            <a:r>
              <a:rPr lang="ru-RU" sz="20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Чаплановой</a:t>
            </a:r>
            <a:endParaRPr lang="ru-RU" sz="2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A271E35-5B82-13BB-5A28-F49578949F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331" y="-206752"/>
            <a:ext cx="1455290" cy="190429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16CDFAD-8F74-DE1F-CCBD-C694E69884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020" y="106122"/>
            <a:ext cx="1801847" cy="179846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30E953D-3522-7ED0-498E-C4A2D3B3A4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392" y="-21746"/>
            <a:ext cx="2710509" cy="706214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5B137C1-B219-8958-A745-78DCB0DA5D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199" y="4452487"/>
            <a:ext cx="2594289" cy="2505704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C625B70-EF59-7854-1800-E32FE1CE13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10" y="1197272"/>
            <a:ext cx="864541" cy="2252533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E516EA8-7960-D808-19F1-BC3683BAF55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7"/>
          <a:stretch/>
        </p:blipFill>
        <p:spPr>
          <a:xfrm rot="10800000">
            <a:off x="624010" y="-10123"/>
            <a:ext cx="864541" cy="131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07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10243" y="5694"/>
            <a:ext cx="6868243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38256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6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15CD5421-236E-2BE2-F2D6-9010D5079AD5}"/>
              </a:ext>
            </a:extLst>
          </p:cNvPr>
          <p:cNvSpPr txBox="1">
            <a:spLocks/>
          </p:cNvSpPr>
          <p:nvPr/>
        </p:nvSpPr>
        <p:spPr>
          <a:xfrm>
            <a:off x="1206492" y="1582454"/>
            <a:ext cx="5323684" cy="423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Услуги студии </a:t>
            </a:r>
            <a:r>
              <a:rPr lang="en-US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POLINA CHAPLANOVA DESIGN</a:t>
            </a:r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sz="1600" b="1" dirty="0">
              <a:latin typeface="Museo Sans Cyrl 500" panose="020000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b="1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A271E35-5B82-13BB-5A28-F49578949F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009" y="-64009"/>
            <a:ext cx="984194" cy="128785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16CDFAD-8F74-DE1F-CCBD-C694E69884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058" y="118054"/>
            <a:ext cx="1290276" cy="128785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E516EA8-7960-D808-19F1-BC3683BAF55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7"/>
          <a:stretch/>
        </p:blipFill>
        <p:spPr>
          <a:xfrm rot="10800000">
            <a:off x="2470870" y="163747"/>
            <a:ext cx="619085" cy="940752"/>
          </a:xfrm>
          <a:prstGeom prst="rect">
            <a:avLst/>
          </a:prstGeom>
        </p:spPr>
      </p:pic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10FC59A0-B166-F189-954A-469F2CF3152B}"/>
              </a:ext>
            </a:extLst>
          </p:cNvPr>
          <p:cNvSpPr txBox="1">
            <a:spLocks/>
          </p:cNvSpPr>
          <p:nvPr/>
        </p:nvSpPr>
        <p:spPr>
          <a:xfrm>
            <a:off x="233515" y="1976137"/>
            <a:ext cx="6411973" cy="6392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Мы предлагаем полный спектр услуг по новогоднему </a:t>
            </a:r>
          </a:p>
          <a:p>
            <a:pPr algn="l"/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оформлению под ключ: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id="{AD3DC38E-9235-144F-5C5E-BDD186802B45}"/>
              </a:ext>
            </a:extLst>
          </p:cNvPr>
          <p:cNvSpPr txBox="1">
            <a:spLocks/>
          </p:cNvSpPr>
          <p:nvPr/>
        </p:nvSpPr>
        <p:spPr>
          <a:xfrm>
            <a:off x="1493155" y="2644798"/>
            <a:ext cx="4127930" cy="37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Разработка концепции оформления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23DC0B90-4D8A-4118-B79B-F79303A2E7EB}"/>
              </a:ext>
            </a:extLst>
          </p:cNvPr>
          <p:cNvSpPr txBox="1">
            <a:spLocks/>
          </p:cNvSpPr>
          <p:nvPr/>
        </p:nvSpPr>
        <p:spPr>
          <a:xfrm>
            <a:off x="362017" y="2990212"/>
            <a:ext cx="6059709" cy="14144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Создаем концепцию,  подбираем новогодний декор согласно стилю помещения, бюджету  и пожеланиям Заказчика.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Мы  знаем, как погрузить вас в атмосферу праздника с первого взгляда.</a:t>
            </a:r>
            <a:endParaRPr lang="ru-RU" sz="1200" dirty="0">
              <a:latin typeface="Museo Sans Cyrl 500" panose="020000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724326E-07CD-0E48-9B3D-FEAA594251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122" y="7250001"/>
            <a:ext cx="2991208" cy="2115129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F5C88D89-CDE9-67ED-95DA-3E2E65B3B1B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75" y="7262935"/>
            <a:ext cx="2954621" cy="2089259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252354D-E19A-62BD-5FF8-7AA057354D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21" y="3700160"/>
            <a:ext cx="4903957" cy="346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797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10243" y="5694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38256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6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15CD5421-236E-2BE2-F2D6-9010D5079AD5}"/>
              </a:ext>
            </a:extLst>
          </p:cNvPr>
          <p:cNvSpPr txBox="1">
            <a:spLocks/>
          </p:cNvSpPr>
          <p:nvPr/>
        </p:nvSpPr>
        <p:spPr>
          <a:xfrm>
            <a:off x="1206492" y="1582454"/>
            <a:ext cx="5323684" cy="423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Услуги студии </a:t>
            </a:r>
            <a:r>
              <a:rPr lang="en-US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POLINA CHAPLANOVA DESIGN</a:t>
            </a:r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sz="1600" b="1" dirty="0">
              <a:latin typeface="Museo Sans Cyrl 500" panose="020000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b="1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A271E35-5B82-13BB-5A28-F49578949F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009" y="-64009"/>
            <a:ext cx="984194" cy="128785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16CDFAD-8F74-DE1F-CCBD-C694E69884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058" y="118054"/>
            <a:ext cx="1290276" cy="128785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E516EA8-7960-D808-19F1-BC3683BAF55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7"/>
          <a:stretch/>
        </p:blipFill>
        <p:spPr>
          <a:xfrm rot="10800000">
            <a:off x="2470870" y="163747"/>
            <a:ext cx="619085" cy="940752"/>
          </a:xfrm>
          <a:prstGeom prst="rect">
            <a:avLst/>
          </a:prstGeom>
        </p:spPr>
      </p:pic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10FC59A0-B166-F189-954A-469F2CF3152B}"/>
              </a:ext>
            </a:extLst>
          </p:cNvPr>
          <p:cNvSpPr txBox="1">
            <a:spLocks/>
          </p:cNvSpPr>
          <p:nvPr/>
        </p:nvSpPr>
        <p:spPr>
          <a:xfrm>
            <a:off x="233515" y="1976137"/>
            <a:ext cx="6411973" cy="6392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Мы предлагаем полный спектр услуг по новогоднему </a:t>
            </a:r>
          </a:p>
          <a:p>
            <a:pPr algn="l"/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оформлению под ключ: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id="{AD3DC38E-9235-144F-5C5E-BDD186802B45}"/>
              </a:ext>
            </a:extLst>
          </p:cNvPr>
          <p:cNvSpPr txBox="1">
            <a:spLocks/>
          </p:cNvSpPr>
          <p:nvPr/>
        </p:nvSpPr>
        <p:spPr>
          <a:xfrm>
            <a:off x="256441" y="2984120"/>
            <a:ext cx="1810674" cy="37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Украшения елки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23DC0B90-4D8A-4118-B79B-F79303A2E7EB}"/>
              </a:ext>
            </a:extLst>
          </p:cNvPr>
          <p:cNvSpPr txBox="1">
            <a:spLocks/>
          </p:cNvSpPr>
          <p:nvPr/>
        </p:nvSpPr>
        <p:spPr>
          <a:xfrm>
            <a:off x="233515" y="3445502"/>
            <a:ext cx="3845604" cy="14144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Привезем установим пышную живую или искусственную ель,  украсим новогодними игрушками и декором и создадим атмосферу волшебства и уюта.</a:t>
            </a:r>
            <a:endParaRPr lang="ru-RU" sz="1200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BABF466-29EB-7B87-8160-0BF2CBD7D843}"/>
              </a:ext>
            </a:extLst>
          </p:cNvPr>
          <p:cNvSpPr txBox="1">
            <a:spLocks/>
          </p:cNvSpPr>
          <p:nvPr/>
        </p:nvSpPr>
        <p:spPr>
          <a:xfrm>
            <a:off x="256441" y="4665393"/>
            <a:ext cx="1810674" cy="37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Освещение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39" name="Подзаголовок 2">
            <a:extLst>
              <a:ext uri="{FF2B5EF4-FFF2-40B4-BE49-F238E27FC236}">
                <a16:creationId xmlns:a16="http://schemas.microsoft.com/office/drawing/2014/main" id="{32B6AE1F-EA11-B50A-2C34-93E116BF4403}"/>
              </a:ext>
            </a:extLst>
          </p:cNvPr>
          <p:cNvSpPr txBox="1">
            <a:spLocks/>
          </p:cNvSpPr>
          <p:nvPr/>
        </p:nvSpPr>
        <p:spPr>
          <a:xfrm>
            <a:off x="206215" y="5073646"/>
            <a:ext cx="3845604" cy="14144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Новогоднее освещение один из ключевых аспектов новогодним оформлением.  Мы предлагаем разнообразные варианты цветового оформления, которое добавит иллюзий и волшебства ваше помещение.</a:t>
            </a:r>
            <a:endParaRPr lang="ru-RU" sz="1200" dirty="0"/>
          </a:p>
        </p:txBody>
      </p:sp>
      <p:sp>
        <p:nvSpPr>
          <p:cNvPr id="40" name="Подзаголовок 2">
            <a:extLst>
              <a:ext uri="{FF2B5EF4-FFF2-40B4-BE49-F238E27FC236}">
                <a16:creationId xmlns:a16="http://schemas.microsoft.com/office/drawing/2014/main" id="{0D99BE77-A03B-EC38-2B29-2F32634F2320}"/>
              </a:ext>
            </a:extLst>
          </p:cNvPr>
          <p:cNvSpPr txBox="1">
            <a:spLocks/>
          </p:cNvSpPr>
          <p:nvPr/>
        </p:nvSpPr>
        <p:spPr>
          <a:xfrm>
            <a:off x="206215" y="6569619"/>
            <a:ext cx="3567179" cy="37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ea typeface="Calibri" panose="020F0502020204030204" pitchFamily="34" charset="0"/>
                <a:cs typeface="Calibri" panose="020F0502020204030204" pitchFamily="34" charset="0"/>
              </a:rPr>
              <a:t>Новогоднее декорирование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41" name="Подзаголовок 2">
            <a:extLst>
              <a:ext uri="{FF2B5EF4-FFF2-40B4-BE49-F238E27FC236}">
                <a16:creationId xmlns:a16="http://schemas.microsoft.com/office/drawing/2014/main" id="{04138C85-9653-CEF1-1119-076A00AC2BAC}"/>
              </a:ext>
            </a:extLst>
          </p:cNvPr>
          <p:cNvSpPr txBox="1">
            <a:spLocks/>
          </p:cNvSpPr>
          <p:nvPr/>
        </p:nvSpPr>
        <p:spPr>
          <a:xfrm>
            <a:off x="206215" y="6972689"/>
            <a:ext cx="3845604" cy="7348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Новогодние композиции, хвойные гирлянды, венки, сервировка стола, текстиль  прекрасное дополнение к  праздничной обстановке.</a:t>
            </a:r>
            <a:endParaRPr lang="ru-RU" sz="1200" dirty="0"/>
          </a:p>
        </p:txBody>
      </p:sp>
      <p:sp>
        <p:nvSpPr>
          <p:cNvPr id="42" name="Подзаголовок 2">
            <a:extLst>
              <a:ext uri="{FF2B5EF4-FFF2-40B4-BE49-F238E27FC236}">
                <a16:creationId xmlns:a16="http://schemas.microsoft.com/office/drawing/2014/main" id="{66181D98-3305-BC1B-77F2-FAE317412E15}"/>
              </a:ext>
            </a:extLst>
          </p:cNvPr>
          <p:cNvSpPr txBox="1">
            <a:spLocks/>
          </p:cNvSpPr>
          <p:nvPr/>
        </p:nvSpPr>
        <p:spPr>
          <a:xfrm>
            <a:off x="256226" y="7897670"/>
            <a:ext cx="3567179" cy="37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ea typeface="Calibri" panose="020F0502020204030204" pitchFamily="34" charset="0"/>
                <a:cs typeface="Calibri" panose="020F0502020204030204" pitchFamily="34" charset="0"/>
              </a:rPr>
              <a:t>Мастер- классы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43" name="Подзаголовок 2">
            <a:extLst>
              <a:ext uri="{FF2B5EF4-FFF2-40B4-BE49-F238E27FC236}">
                <a16:creationId xmlns:a16="http://schemas.microsoft.com/office/drawing/2014/main" id="{90055AE2-7787-47F6-C5B3-E5E7CBB95F6D}"/>
              </a:ext>
            </a:extLst>
          </p:cNvPr>
          <p:cNvSpPr txBox="1">
            <a:spLocks/>
          </p:cNvSpPr>
          <p:nvPr/>
        </p:nvSpPr>
        <p:spPr>
          <a:xfrm>
            <a:off x="206215" y="8318355"/>
            <a:ext cx="3845604" cy="7348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chemeClr val="bg1"/>
                </a:solidFill>
              </a:rPr>
              <a:t>Проводим новогодние мастер - классы по изготовлению зимних композиции, рождественских венков, декоративных елок, декора для дома.</a:t>
            </a: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6C68C0A0-EF14-73CB-4D6B-33B74917C95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46759" y="2399376"/>
            <a:ext cx="2126633" cy="2855094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55311A1-5D7F-98CC-2377-BEC9922059C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46759" y="5428113"/>
            <a:ext cx="1752840" cy="172552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B4DB1FBD-2E19-07EB-9F46-7C229461CB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46760" y="7270146"/>
            <a:ext cx="2126632" cy="197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857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10243" y="5694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38256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6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15CD5421-236E-2BE2-F2D6-9010D5079AD5}"/>
              </a:ext>
            </a:extLst>
          </p:cNvPr>
          <p:cNvSpPr txBox="1">
            <a:spLocks/>
          </p:cNvSpPr>
          <p:nvPr/>
        </p:nvSpPr>
        <p:spPr>
          <a:xfrm>
            <a:off x="1206492" y="1524454"/>
            <a:ext cx="5323684" cy="423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Услуги студии </a:t>
            </a:r>
            <a:r>
              <a:rPr lang="en-US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POLINA CHAPLANOVA DESIGN</a:t>
            </a:r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sz="1600" b="1" dirty="0">
              <a:latin typeface="Museo Sans Cyrl 500" panose="020000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b="1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A271E35-5B82-13BB-5A28-F49578949F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009" y="-64009"/>
            <a:ext cx="984194" cy="128785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16CDFAD-8F74-DE1F-CCBD-C694E69884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058" y="118054"/>
            <a:ext cx="1290276" cy="128785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E516EA8-7960-D808-19F1-BC3683BAF55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7"/>
          <a:stretch/>
        </p:blipFill>
        <p:spPr>
          <a:xfrm rot="10800000">
            <a:off x="2470870" y="163747"/>
            <a:ext cx="619085" cy="940752"/>
          </a:xfrm>
          <a:prstGeom prst="rect">
            <a:avLst/>
          </a:prstGeom>
        </p:spPr>
      </p:pic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10FC59A0-B166-F189-954A-469F2CF3152B}"/>
              </a:ext>
            </a:extLst>
          </p:cNvPr>
          <p:cNvSpPr txBox="1">
            <a:spLocks/>
          </p:cNvSpPr>
          <p:nvPr/>
        </p:nvSpPr>
        <p:spPr>
          <a:xfrm>
            <a:off x="2746096" y="1860297"/>
            <a:ext cx="1325654" cy="6392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Стоимость: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53" name="Подзаголовок 2">
            <a:extLst>
              <a:ext uri="{FF2B5EF4-FFF2-40B4-BE49-F238E27FC236}">
                <a16:creationId xmlns:a16="http://schemas.microsoft.com/office/drawing/2014/main" id="{3F1C1C83-7939-DB42-EC94-A8878E0996A3}"/>
              </a:ext>
            </a:extLst>
          </p:cNvPr>
          <p:cNvSpPr txBox="1">
            <a:spLocks/>
          </p:cNvSpPr>
          <p:nvPr/>
        </p:nvSpPr>
        <p:spPr>
          <a:xfrm>
            <a:off x="233515" y="2360875"/>
            <a:ext cx="4127930" cy="37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u="sng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Разработка концепции оформления:</a:t>
            </a:r>
          </a:p>
          <a:p>
            <a:pPr algn="l"/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54" name="Подзаголовок 2">
            <a:extLst>
              <a:ext uri="{FF2B5EF4-FFF2-40B4-BE49-F238E27FC236}">
                <a16:creationId xmlns:a16="http://schemas.microsoft.com/office/drawing/2014/main" id="{10940000-68CA-FC57-7838-ACB4C041E715}"/>
              </a:ext>
            </a:extLst>
          </p:cNvPr>
          <p:cNvSpPr txBox="1">
            <a:spLocks/>
          </p:cNvSpPr>
          <p:nvPr/>
        </p:nvSpPr>
        <p:spPr>
          <a:xfrm>
            <a:off x="233515" y="2721710"/>
            <a:ext cx="6059709" cy="7020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Создания ТЗ для проектирования	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Коллажи / фото предлагаемых стилистически декоративных элементов</a:t>
            </a:r>
            <a:endParaRPr lang="ru-RU" sz="1200" dirty="0">
              <a:solidFill>
                <a:schemeClr val="bg1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55" name="Подзаголовок 2">
            <a:extLst>
              <a:ext uri="{FF2B5EF4-FFF2-40B4-BE49-F238E27FC236}">
                <a16:creationId xmlns:a16="http://schemas.microsoft.com/office/drawing/2014/main" id="{43973BED-B6DF-40BB-8F2E-0A20A8D59B2A}"/>
              </a:ext>
            </a:extLst>
          </p:cNvPr>
          <p:cNvSpPr txBox="1">
            <a:spLocks/>
          </p:cNvSpPr>
          <p:nvPr/>
        </p:nvSpPr>
        <p:spPr>
          <a:xfrm>
            <a:off x="233515" y="3667712"/>
            <a:ext cx="4127930" cy="37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Стоимость: от 5 000 руб. коллаж</a:t>
            </a:r>
          </a:p>
          <a:p>
            <a:pPr algn="l"/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7" name="Подзаголовок 2">
            <a:extLst>
              <a:ext uri="{FF2B5EF4-FFF2-40B4-BE49-F238E27FC236}">
                <a16:creationId xmlns:a16="http://schemas.microsoft.com/office/drawing/2014/main" id="{7DAB5479-0CDA-A7D4-19F4-489EB44C1FAB}"/>
              </a:ext>
            </a:extLst>
          </p:cNvPr>
          <p:cNvSpPr txBox="1">
            <a:spLocks/>
          </p:cNvSpPr>
          <p:nvPr/>
        </p:nvSpPr>
        <p:spPr>
          <a:xfrm>
            <a:off x="233515" y="4549616"/>
            <a:ext cx="5325513" cy="14794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u="sng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Украшения елки  декором  Заказчика. </a:t>
            </a:r>
          </a:p>
          <a:p>
            <a:pPr algn="l"/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/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9" name="Подзаголовок 2">
            <a:extLst>
              <a:ext uri="{FF2B5EF4-FFF2-40B4-BE49-F238E27FC236}">
                <a16:creationId xmlns:a16="http://schemas.microsoft.com/office/drawing/2014/main" id="{280258BE-0EBA-4587-357E-C69AA9B23C5D}"/>
              </a:ext>
            </a:extLst>
          </p:cNvPr>
          <p:cNvSpPr txBox="1">
            <a:spLocks/>
          </p:cNvSpPr>
          <p:nvPr/>
        </p:nvSpPr>
        <p:spPr>
          <a:xfrm>
            <a:off x="233515" y="5911843"/>
            <a:ext cx="6507232" cy="3289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Стоимость: до 2х м – от 7000 руб. , от 2-3х м -  от 10 000 руб. </a:t>
            </a:r>
          </a:p>
          <a:p>
            <a:pPr algn="l"/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70" name="Подзаголовок 2">
            <a:extLst>
              <a:ext uri="{FF2B5EF4-FFF2-40B4-BE49-F238E27FC236}">
                <a16:creationId xmlns:a16="http://schemas.microsoft.com/office/drawing/2014/main" id="{8BDF83B1-E22D-A2F5-8C65-E09285A46CA7}"/>
              </a:ext>
            </a:extLst>
          </p:cNvPr>
          <p:cNvSpPr txBox="1">
            <a:spLocks/>
          </p:cNvSpPr>
          <p:nvPr/>
        </p:nvSpPr>
        <p:spPr>
          <a:xfrm>
            <a:off x="233515" y="6622241"/>
            <a:ext cx="6157838" cy="532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u="sng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Украшения помещения  с декором Заказчика к Новому году</a:t>
            </a:r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/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71" name="Подзаголовок 2">
            <a:extLst>
              <a:ext uri="{FF2B5EF4-FFF2-40B4-BE49-F238E27FC236}">
                <a16:creationId xmlns:a16="http://schemas.microsoft.com/office/drawing/2014/main" id="{EEC764C5-99AB-1CF0-1E42-308DD4E3861A}"/>
              </a:ext>
            </a:extLst>
          </p:cNvPr>
          <p:cNvSpPr txBox="1">
            <a:spLocks/>
          </p:cNvSpPr>
          <p:nvPr/>
        </p:nvSpPr>
        <p:spPr>
          <a:xfrm>
            <a:off x="233515" y="7209836"/>
            <a:ext cx="6059709" cy="11990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Анализ имеющегося декора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Выбор цветовой гаммы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Декорирование елки и декора 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( гирлянды, венки, декор. композиции и </a:t>
            </a:r>
            <a:r>
              <a:rPr lang="ru-RU" sz="1400" dirty="0" err="1">
                <a:solidFill>
                  <a:schemeClr val="bg1"/>
                </a:solidFill>
                <a:latin typeface="Museo Sans Cyrl 500" panose="02000000000000000000" pitchFamily="2" charset="-52"/>
              </a:rPr>
              <a:t>т.д</a:t>
            </a:r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)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72" name="Подзаголовок 2">
            <a:extLst>
              <a:ext uri="{FF2B5EF4-FFF2-40B4-BE49-F238E27FC236}">
                <a16:creationId xmlns:a16="http://schemas.microsoft.com/office/drawing/2014/main" id="{66292B45-0695-81DF-C28C-90C04BCA2216}"/>
              </a:ext>
            </a:extLst>
          </p:cNvPr>
          <p:cNvSpPr txBox="1">
            <a:spLocks/>
          </p:cNvSpPr>
          <p:nvPr/>
        </p:nvSpPr>
        <p:spPr>
          <a:xfrm>
            <a:off x="186366" y="4917042"/>
            <a:ext cx="6059709" cy="11990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Анализ имеющегося декора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Выбор цветовой гаммы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Декорирование елки</a:t>
            </a:r>
            <a:endParaRPr lang="ru-RU" sz="1200" dirty="0">
              <a:solidFill>
                <a:schemeClr val="bg1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73" name="Подзаголовок 2">
            <a:extLst>
              <a:ext uri="{FF2B5EF4-FFF2-40B4-BE49-F238E27FC236}">
                <a16:creationId xmlns:a16="http://schemas.microsoft.com/office/drawing/2014/main" id="{DC6AE8FD-AD03-643B-CB09-4FB5FD4C5A75}"/>
              </a:ext>
            </a:extLst>
          </p:cNvPr>
          <p:cNvSpPr txBox="1">
            <a:spLocks/>
          </p:cNvSpPr>
          <p:nvPr/>
        </p:nvSpPr>
        <p:spPr>
          <a:xfrm>
            <a:off x="362017" y="8701833"/>
            <a:ext cx="6059709" cy="3289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Стоимость: от 20 000 руб.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10243" y="5694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38256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6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15CD5421-236E-2BE2-F2D6-9010D5079AD5}"/>
              </a:ext>
            </a:extLst>
          </p:cNvPr>
          <p:cNvSpPr txBox="1">
            <a:spLocks/>
          </p:cNvSpPr>
          <p:nvPr/>
        </p:nvSpPr>
        <p:spPr>
          <a:xfrm>
            <a:off x="1206492" y="1524454"/>
            <a:ext cx="5323684" cy="423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Услуги студии </a:t>
            </a:r>
            <a:r>
              <a:rPr lang="en-US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POLINA CHAPLANOVA DESIGN</a:t>
            </a:r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sz="1600" b="1" dirty="0">
              <a:latin typeface="Museo Sans Cyrl 500" panose="020000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b="1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A271E35-5B82-13BB-5A28-F49578949F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009" y="-64009"/>
            <a:ext cx="984194" cy="128785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16CDFAD-8F74-DE1F-CCBD-C694E69884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058" y="118054"/>
            <a:ext cx="1290276" cy="128785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E516EA8-7960-D808-19F1-BC3683BAF55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7"/>
          <a:stretch/>
        </p:blipFill>
        <p:spPr>
          <a:xfrm rot="10800000">
            <a:off x="2470870" y="163747"/>
            <a:ext cx="619085" cy="940752"/>
          </a:xfrm>
          <a:prstGeom prst="rect">
            <a:avLst/>
          </a:prstGeom>
        </p:spPr>
      </p:pic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10FC59A0-B166-F189-954A-469F2CF3152B}"/>
              </a:ext>
            </a:extLst>
          </p:cNvPr>
          <p:cNvSpPr txBox="1">
            <a:spLocks/>
          </p:cNvSpPr>
          <p:nvPr/>
        </p:nvSpPr>
        <p:spPr>
          <a:xfrm>
            <a:off x="2746096" y="1860297"/>
            <a:ext cx="1325654" cy="6392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Стоимость: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2687CAFC-8BE0-D058-1C33-6D28B236A731}"/>
              </a:ext>
            </a:extLst>
          </p:cNvPr>
          <p:cNvSpPr txBox="1">
            <a:spLocks/>
          </p:cNvSpPr>
          <p:nvPr/>
        </p:nvSpPr>
        <p:spPr>
          <a:xfrm>
            <a:off x="441212" y="2817856"/>
            <a:ext cx="6059709" cy="7020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30ADD527-FB55-A9E5-A83A-329675FD7E83}"/>
              </a:ext>
            </a:extLst>
          </p:cNvPr>
          <p:cNvSpPr txBox="1">
            <a:spLocks/>
          </p:cNvSpPr>
          <p:nvPr/>
        </p:nvSpPr>
        <p:spPr>
          <a:xfrm>
            <a:off x="427198" y="3549321"/>
            <a:ext cx="4127930" cy="37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id="{8A85AB81-2A11-BA03-8735-EF044A5A82A7}"/>
              </a:ext>
            </a:extLst>
          </p:cNvPr>
          <p:cNvSpPr txBox="1">
            <a:spLocks/>
          </p:cNvSpPr>
          <p:nvPr/>
        </p:nvSpPr>
        <p:spPr>
          <a:xfrm>
            <a:off x="427198" y="2838596"/>
            <a:ext cx="6059709" cy="2322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Создания ТЗ для проектирования	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Коллажи / фото предлагаемых стилистически декоративных элементов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ТАБЛИЦА КОМПЛЕКТАЦИИ. Полный подбор  декора по проекту с расчетом их количества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Помощь в закупке декора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Доставка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Декорирование елки и декора ( гирлянды, венки, декор. композиции и </a:t>
            </a:r>
            <a:r>
              <a:rPr lang="ru-RU" sz="1400" dirty="0" err="1">
                <a:solidFill>
                  <a:schemeClr val="bg1"/>
                </a:solidFill>
                <a:latin typeface="Museo Sans Cyrl 500" panose="02000000000000000000" pitchFamily="2" charset="-52"/>
              </a:rPr>
              <a:t>т.д</a:t>
            </a:r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)</a:t>
            </a:r>
            <a:r>
              <a:rPr lang="ru-RU" sz="1800" b="0" i="0" u="none" strike="noStrike" baseline="0" dirty="0">
                <a:solidFill>
                  <a:srgbClr val="000000"/>
                </a:solidFill>
                <a:latin typeface="Museo Sans Cyrl 500" panose="02000000000000000000" pitchFamily="2" charset="-52"/>
              </a:rPr>
              <a:t>	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874E70BD-98E5-9760-B541-18CD7B19EFA5}"/>
              </a:ext>
            </a:extLst>
          </p:cNvPr>
          <p:cNvSpPr txBox="1">
            <a:spLocks/>
          </p:cNvSpPr>
          <p:nvPr/>
        </p:nvSpPr>
        <p:spPr>
          <a:xfrm>
            <a:off x="520574" y="2179922"/>
            <a:ext cx="6157838" cy="532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u="sng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Украшения помещения  к Новому году  под ключ</a:t>
            </a:r>
          </a:p>
          <a:p>
            <a:pPr algn="l"/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/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27" name="Подзаголовок 2">
            <a:extLst>
              <a:ext uri="{FF2B5EF4-FFF2-40B4-BE49-F238E27FC236}">
                <a16:creationId xmlns:a16="http://schemas.microsoft.com/office/drawing/2014/main" id="{B092F5A1-E5A7-B7EE-498E-367735E40FBE}"/>
              </a:ext>
            </a:extLst>
          </p:cNvPr>
          <p:cNvSpPr txBox="1">
            <a:spLocks/>
          </p:cNvSpPr>
          <p:nvPr/>
        </p:nvSpPr>
        <p:spPr>
          <a:xfrm>
            <a:off x="485042" y="5307040"/>
            <a:ext cx="6059709" cy="3289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Стоимость: от 30 000 руб.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30" name="Подзаголовок 2">
            <a:extLst>
              <a:ext uri="{FF2B5EF4-FFF2-40B4-BE49-F238E27FC236}">
                <a16:creationId xmlns:a16="http://schemas.microsoft.com/office/drawing/2014/main" id="{0AD2F5B5-7183-B4BD-00C1-752B5D6E69AA}"/>
              </a:ext>
            </a:extLst>
          </p:cNvPr>
          <p:cNvSpPr txBox="1">
            <a:spLocks/>
          </p:cNvSpPr>
          <p:nvPr/>
        </p:nvSpPr>
        <p:spPr>
          <a:xfrm>
            <a:off x="500607" y="7970085"/>
            <a:ext cx="6157838" cy="532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u="sng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Украшения фасадов и ландшафта к Новому году</a:t>
            </a:r>
          </a:p>
          <a:p>
            <a:pPr algn="l"/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/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31" name="Подзаголовок 2">
            <a:extLst>
              <a:ext uri="{FF2B5EF4-FFF2-40B4-BE49-F238E27FC236}">
                <a16:creationId xmlns:a16="http://schemas.microsoft.com/office/drawing/2014/main" id="{AD62A070-54DD-7BF7-275E-60B24DF7A840}"/>
              </a:ext>
            </a:extLst>
          </p:cNvPr>
          <p:cNvSpPr txBox="1">
            <a:spLocks/>
          </p:cNvSpPr>
          <p:nvPr/>
        </p:nvSpPr>
        <p:spPr>
          <a:xfrm>
            <a:off x="500607" y="8396013"/>
            <a:ext cx="6059709" cy="3289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Стоимость: по договоренности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32" name="Подзаголовок 2">
            <a:extLst>
              <a:ext uri="{FF2B5EF4-FFF2-40B4-BE49-F238E27FC236}">
                <a16:creationId xmlns:a16="http://schemas.microsoft.com/office/drawing/2014/main" id="{B13F876F-1736-5FB6-49B7-28436EDD0D18}"/>
              </a:ext>
            </a:extLst>
          </p:cNvPr>
          <p:cNvSpPr txBox="1">
            <a:spLocks/>
          </p:cNvSpPr>
          <p:nvPr/>
        </p:nvSpPr>
        <p:spPr>
          <a:xfrm>
            <a:off x="500607" y="5597006"/>
            <a:ext cx="6059709" cy="517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Стоимость зависит от сложности и продолжительности работы.</a:t>
            </a:r>
            <a:endParaRPr lang="ru-RU" sz="1200" i="1" dirty="0">
              <a:latin typeface="Museo Sans Cyrl 500" panose="020000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33" name="Подзаголовок 2">
            <a:extLst>
              <a:ext uri="{FF2B5EF4-FFF2-40B4-BE49-F238E27FC236}">
                <a16:creationId xmlns:a16="http://schemas.microsoft.com/office/drawing/2014/main" id="{2354F30D-70E7-58A6-59D9-94D706CC7404}"/>
              </a:ext>
            </a:extLst>
          </p:cNvPr>
          <p:cNvSpPr txBox="1">
            <a:spLocks/>
          </p:cNvSpPr>
          <p:nvPr/>
        </p:nvSpPr>
        <p:spPr>
          <a:xfrm>
            <a:off x="463281" y="6202181"/>
            <a:ext cx="6157838" cy="13476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u="sng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Новогодний декор  (готовый)</a:t>
            </a:r>
          </a:p>
          <a:p>
            <a:pPr algn="l"/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Новогодний венок -  </a:t>
            </a:r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от 3 000 руб</a:t>
            </a:r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.</a:t>
            </a:r>
          </a:p>
          <a:p>
            <a:pPr algn="l"/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Новогодние композиции </a:t>
            </a:r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- от 2000 руб</a:t>
            </a:r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.</a:t>
            </a:r>
          </a:p>
          <a:p>
            <a:pPr algn="l"/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Еловая гирлянда -  </a:t>
            </a:r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от 3500 руб</a:t>
            </a:r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.</a:t>
            </a:r>
          </a:p>
          <a:p>
            <a:pPr algn="l"/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/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35" name="Подзаголовок 2">
            <a:extLst>
              <a:ext uri="{FF2B5EF4-FFF2-40B4-BE49-F238E27FC236}">
                <a16:creationId xmlns:a16="http://schemas.microsoft.com/office/drawing/2014/main" id="{89495CF4-DF64-6BD3-EFCB-A18542AD7CAF}"/>
              </a:ext>
            </a:extLst>
          </p:cNvPr>
          <p:cNvSpPr txBox="1">
            <a:spLocks/>
          </p:cNvSpPr>
          <p:nvPr/>
        </p:nvSpPr>
        <p:spPr>
          <a:xfrm>
            <a:off x="419036" y="9072345"/>
            <a:ext cx="6059709" cy="517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i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* Стоимость указана за услуги.</a:t>
            </a:r>
            <a:endParaRPr lang="ru-RU" sz="1400" i="1" dirty="0">
              <a:latin typeface="Museo Sans Cyrl 500" panose="020000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63226209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4382</TotalTime>
  <Words>632</Words>
  <Application>Microsoft Office PowerPoint</Application>
  <PresentationFormat>Лист A4 (210x297 мм)</PresentationFormat>
  <Paragraphs>112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Museo Sans Cyrl 500</vt:lpstr>
      <vt:lpstr>Trebuchet MS</vt:lpstr>
      <vt:lpstr>Берлин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154</cp:revision>
  <cp:lastPrinted>2023-11-01T13:21:59Z</cp:lastPrinted>
  <dcterms:created xsi:type="dcterms:W3CDTF">2020-09-07T19:51:05Z</dcterms:created>
  <dcterms:modified xsi:type="dcterms:W3CDTF">2023-11-01T13:26:43Z</dcterms:modified>
</cp:coreProperties>
</file>