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4"/>
  </p:notesMasterIdLst>
  <p:sldIdLst>
    <p:sldId id="256" r:id="rId2"/>
    <p:sldId id="257" r:id="rId3"/>
    <p:sldId id="399" r:id="rId4"/>
    <p:sldId id="401" r:id="rId5"/>
    <p:sldId id="400" r:id="rId6"/>
    <p:sldId id="402" r:id="rId7"/>
    <p:sldId id="403" r:id="rId8"/>
    <p:sldId id="404" r:id="rId9"/>
    <p:sldId id="405" r:id="rId10"/>
    <p:sldId id="406" r:id="rId11"/>
    <p:sldId id="407" r:id="rId12"/>
    <p:sldId id="379" r:id="rId13"/>
    <p:sldId id="327" r:id="rId14"/>
    <p:sldId id="377" r:id="rId15"/>
    <p:sldId id="328" r:id="rId16"/>
    <p:sldId id="329" r:id="rId17"/>
    <p:sldId id="378" r:id="rId18"/>
    <p:sldId id="409" r:id="rId19"/>
    <p:sldId id="351" r:id="rId20"/>
    <p:sldId id="376" r:id="rId21"/>
    <p:sldId id="410" r:id="rId22"/>
    <p:sldId id="352" r:id="rId23"/>
    <p:sldId id="411" r:id="rId24"/>
    <p:sldId id="335" r:id="rId25"/>
    <p:sldId id="382" r:id="rId26"/>
    <p:sldId id="308" r:id="rId27"/>
    <p:sldId id="280" r:id="rId28"/>
    <p:sldId id="336" r:id="rId29"/>
    <p:sldId id="355" r:id="rId30"/>
    <p:sldId id="412" r:id="rId31"/>
    <p:sldId id="283" r:id="rId32"/>
    <p:sldId id="337" r:id="rId33"/>
    <p:sldId id="275" r:id="rId34"/>
    <p:sldId id="375" r:id="rId35"/>
    <p:sldId id="312" r:id="rId36"/>
    <p:sldId id="413" r:id="rId37"/>
    <p:sldId id="414" r:id="rId38"/>
    <p:sldId id="282" r:id="rId39"/>
    <p:sldId id="356" r:id="rId40"/>
    <p:sldId id="258" r:id="rId41"/>
    <p:sldId id="368" r:id="rId42"/>
    <p:sldId id="415" r:id="rId43"/>
    <p:sldId id="369" r:id="rId44"/>
    <p:sldId id="287" r:id="rId45"/>
    <p:sldId id="383" r:id="rId46"/>
    <p:sldId id="384" r:id="rId47"/>
    <p:sldId id="370" r:id="rId48"/>
    <p:sldId id="286" r:id="rId49"/>
    <p:sldId id="371" r:id="rId50"/>
    <p:sldId id="385" r:id="rId51"/>
    <p:sldId id="386" r:id="rId52"/>
    <p:sldId id="416" r:id="rId53"/>
    <p:sldId id="417" r:id="rId54"/>
    <p:sldId id="345" r:id="rId55"/>
    <p:sldId id="360" r:id="rId56"/>
    <p:sldId id="418" r:id="rId57"/>
    <p:sldId id="361" r:id="rId58"/>
    <p:sldId id="362" r:id="rId59"/>
    <p:sldId id="341" r:id="rId60"/>
    <p:sldId id="387" r:id="rId61"/>
    <p:sldId id="388" r:id="rId62"/>
    <p:sldId id="389" r:id="rId63"/>
    <p:sldId id="419" r:id="rId64"/>
    <p:sldId id="259" r:id="rId65"/>
    <p:sldId id="421" r:id="rId66"/>
    <p:sldId id="420" r:id="rId67"/>
    <p:sldId id="390" r:id="rId68"/>
    <p:sldId id="391" r:id="rId69"/>
    <p:sldId id="392" r:id="rId70"/>
    <p:sldId id="393" r:id="rId71"/>
    <p:sldId id="394" r:id="rId72"/>
    <p:sldId id="322" r:id="rId73"/>
    <p:sldId id="321" r:id="rId74"/>
    <p:sldId id="423" r:id="rId75"/>
    <p:sldId id="396" r:id="rId76"/>
    <p:sldId id="320" r:id="rId77"/>
    <p:sldId id="373" r:id="rId78"/>
    <p:sldId id="374" r:id="rId79"/>
    <p:sldId id="348" r:id="rId80"/>
    <p:sldId id="424" r:id="rId81"/>
    <p:sldId id="425" r:id="rId82"/>
    <p:sldId id="426" r:id="rId83"/>
    <p:sldId id="422" r:id="rId84"/>
    <p:sldId id="293" r:id="rId85"/>
    <p:sldId id="260" r:id="rId86"/>
    <p:sldId id="261" r:id="rId87"/>
    <p:sldId id="262" r:id="rId88"/>
    <p:sldId id="263" r:id="rId89"/>
    <p:sldId id="367" r:id="rId90"/>
    <p:sldId id="264" r:id="rId91"/>
    <p:sldId id="300" r:id="rId92"/>
    <p:sldId id="265" r:id="rId93"/>
    <p:sldId id="408" r:id="rId94"/>
    <p:sldId id="266" r:id="rId95"/>
    <p:sldId id="267" r:id="rId96"/>
    <p:sldId id="268" r:id="rId97"/>
    <p:sldId id="301" r:id="rId98"/>
    <p:sldId id="325" r:id="rId99"/>
    <p:sldId id="270" r:id="rId100"/>
    <p:sldId id="302" r:id="rId101"/>
    <p:sldId id="303" r:id="rId102"/>
    <p:sldId id="304" r:id="rId10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652" autoAdjust="0"/>
  </p:normalViewPr>
  <p:slideViewPr>
    <p:cSldViewPr>
      <p:cViewPr varScale="1"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42293-ED16-4908-BB94-479B8412CB35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A80AB-8244-4005-9510-FF06D0EA5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A80AB-8244-4005-9510-FF06D0EA5064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4FF67A-5831-4044-A12C-740E3198111E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465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zon.ru/context/detail/id/4756679/" TargetMode="External"/><Relationship Id="rId2" Type="http://schemas.openxmlformats.org/officeDocument/2006/relationships/hyperlink" Target="http://www.ozon.ru/context/detail/id/1531321/" TargetMode="Externa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fs_f8AE2rI" TargetMode="External"/><Relationship Id="rId7" Type="http://schemas.openxmlformats.org/officeDocument/2006/relationships/hyperlink" Target="https://www.youtube.com/watch?v=kVkubCOHzmo" TargetMode="External"/><Relationship Id="rId2" Type="http://schemas.openxmlformats.org/officeDocument/2006/relationships/hyperlink" Target="https://www.youtube.com/watch?v=6ePVBRriRfw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tube.ru/video/50aeb799d97812cb42ca927462ed0ecf/" TargetMode="External"/><Relationship Id="rId5" Type="http://schemas.openxmlformats.org/officeDocument/2006/relationships/hyperlink" Target="http://tvkultura.ru/video/show/brand_id/23834/episode_id/615910/video_id/615910/" TargetMode="External"/><Relationship Id="rId4" Type="http://schemas.openxmlformats.org/officeDocument/2006/relationships/hyperlink" Target="https://www.youtube.com/watch?v=GY4EO05-mMM" TargetMode="Externa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jZlj88IIVU" TargetMode="External"/><Relationship Id="rId2" Type="http://schemas.openxmlformats.org/officeDocument/2006/relationships/hyperlink" Target="https://www.youtube.com/watch?v=vBiQAN-PyC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video175454538_167893135?list=4de71100049a9ebd84" TargetMode="External"/><Relationship Id="rId5" Type="http://schemas.openxmlformats.org/officeDocument/2006/relationships/hyperlink" Target="https://www.youtube.com/watch?v=OxItov_pmbc" TargetMode="External"/><Relationship Id="rId4" Type="http://schemas.openxmlformats.org/officeDocument/2006/relationships/hyperlink" Target="https://www.youtube.com/watch?v=vWeRC6HhST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1928802"/>
            <a:ext cx="592935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/>
              <a:t>Искусство первой половины 18 в.</a:t>
            </a:r>
          </a:p>
          <a:p>
            <a:pPr algn="ctr"/>
            <a:endParaRPr lang="ru-RU" sz="3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Домашняя работа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24288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Задание 1. 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Проиллюстрируйте примерами известные вам виды портрета 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zolotaja-maska-tutanhamona-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472" y="428604"/>
            <a:ext cx="3000396" cy="4191030"/>
          </a:xfrm>
        </p:spPr>
      </p:pic>
      <p:pic>
        <p:nvPicPr>
          <p:cNvPr id="7" name="Содержимое 6" descr="800px-The_coffins_of_Henutmehyt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071934" y="2083001"/>
            <a:ext cx="4768562" cy="4489271"/>
          </a:xfrm>
        </p:spPr>
      </p:pic>
      <p:sp>
        <p:nvSpPr>
          <p:cNvPr id="6" name="TextBox 5"/>
          <p:cNvSpPr txBox="1"/>
          <p:nvPr/>
        </p:nvSpPr>
        <p:spPr>
          <a:xfrm>
            <a:off x="357158" y="4643446"/>
            <a:ext cx="32515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Золотая маска</a:t>
            </a:r>
          </a:p>
          <a:p>
            <a:pPr algn="ctr"/>
            <a:r>
              <a:rPr lang="ru-RU" sz="2400" dirty="0" smtClean="0"/>
              <a:t>фараона Тутанхамона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00562" y="1357298"/>
            <a:ext cx="4323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Древнеегипетские саркофаги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ortreti-000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14348" y="1418521"/>
            <a:ext cx="7643817" cy="4914005"/>
          </a:xfrm>
        </p:spPr>
      </p:pic>
      <p:sp>
        <p:nvSpPr>
          <p:cNvPr id="5" name="TextBox 4"/>
          <p:cNvSpPr txBox="1"/>
          <p:nvPr/>
        </p:nvSpPr>
        <p:spPr>
          <a:xfrm>
            <a:off x="2928926" y="428604"/>
            <a:ext cx="357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/>
              <a:t>Фаюмские</a:t>
            </a:r>
            <a:r>
              <a:rPr lang="ru-RU" sz="2800" dirty="0" smtClean="0"/>
              <a:t> портреты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14612" y="285728"/>
            <a:ext cx="3573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/>
              <a:t>Фаюмские</a:t>
            </a:r>
            <a:r>
              <a:rPr lang="ru-RU" sz="2800" dirty="0" smtClean="0"/>
              <a:t> портреты</a:t>
            </a:r>
            <a:endParaRPr lang="ru-RU" sz="2800" dirty="0"/>
          </a:p>
        </p:txBody>
      </p:sp>
      <p:pic>
        <p:nvPicPr>
          <p:cNvPr id="28674" name="Picture 2" descr="C:\Users\admin\Documents\Op_Pop_Art 1\ДОМАШКА\РУССКИЙ КУРС\11 поток\03_1 пол. 18 в\картинки\portreti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662" y="1127676"/>
            <a:ext cx="8024866" cy="51588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арк Аврелий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00034" y="785794"/>
            <a:ext cx="3956566" cy="3857652"/>
          </a:xfrm>
        </p:spPr>
      </p:pic>
      <p:pic>
        <p:nvPicPr>
          <p:cNvPr id="6" name="Содержимое 5" descr="Траян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786314" y="2714620"/>
            <a:ext cx="4040170" cy="3929066"/>
          </a:xfrm>
        </p:spPr>
      </p:pic>
      <p:sp>
        <p:nvSpPr>
          <p:cNvPr id="7" name="TextBox 6"/>
          <p:cNvSpPr txBox="1"/>
          <p:nvPr/>
        </p:nvSpPr>
        <p:spPr>
          <a:xfrm>
            <a:off x="1500166" y="214290"/>
            <a:ext cx="2201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Марк </a:t>
            </a:r>
            <a:r>
              <a:rPr lang="ru-RU" sz="2400" dirty="0" err="1" smtClean="0"/>
              <a:t>Аврелий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500826" y="2071678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Траян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Antonio_marescotti,_pisanello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285984" y="1142984"/>
            <a:ext cx="5038732" cy="5056558"/>
          </a:xfrm>
        </p:spPr>
      </p:pic>
      <p:sp>
        <p:nvSpPr>
          <p:cNvPr id="6" name="TextBox 5"/>
          <p:cNvSpPr txBox="1"/>
          <p:nvPr/>
        </p:nvSpPr>
        <p:spPr>
          <a:xfrm>
            <a:off x="2714612" y="428604"/>
            <a:ext cx="3886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Медаль в честь </a:t>
            </a:r>
            <a:r>
              <a:rPr lang="ru-RU" sz="2400" dirty="0" err="1" smtClean="0"/>
              <a:t>Пизанелло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00px-Cammeo_gonzaga_con_doppio_ritratto_di_tolomeo_II_e_arsinoe_II,_III_sec._ac._(alessandria),_da_hermitage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500034" y="1071546"/>
            <a:ext cx="3726088" cy="4727581"/>
          </a:xfrm>
        </p:spPr>
      </p:pic>
      <p:pic>
        <p:nvPicPr>
          <p:cNvPr id="6" name="Содержимое 5" descr="Intaille_en_améthyste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5000628" y="1142984"/>
            <a:ext cx="3429024" cy="4688474"/>
          </a:xfrm>
        </p:spPr>
      </p:pic>
      <p:sp>
        <p:nvSpPr>
          <p:cNvPr id="10" name="TextBox 9"/>
          <p:cNvSpPr txBox="1"/>
          <p:nvPr/>
        </p:nvSpPr>
        <p:spPr>
          <a:xfrm>
            <a:off x="1285852" y="5786454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Камея </a:t>
            </a:r>
            <a:r>
              <a:rPr lang="ru-RU" sz="2400" dirty="0" err="1" smtClean="0"/>
              <a:t>Гонзага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5214942" y="5786454"/>
            <a:ext cx="3639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Инталия с императором </a:t>
            </a:r>
          </a:p>
          <a:p>
            <a:pPr algn="ctr"/>
            <a:r>
              <a:rPr lang="ru-RU" sz="2400" dirty="0" smtClean="0"/>
              <a:t>Каракаллой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00430" y="214290"/>
            <a:ext cx="18437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ГЕММЫ</a:t>
            </a:r>
            <a:endParaRPr lang="ru-RU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786446" y="1071546"/>
            <a:ext cx="25551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/>
              <a:t>Римский</a:t>
            </a:r>
          </a:p>
          <a:p>
            <a:pPr algn="ctr"/>
            <a:r>
              <a:rPr lang="ru-RU" sz="2800" dirty="0" smtClean="0"/>
              <a:t>скульптурный</a:t>
            </a:r>
          </a:p>
          <a:p>
            <a:pPr algn="ctr"/>
            <a:r>
              <a:rPr lang="ru-RU" sz="2800" dirty="0" smtClean="0"/>
              <a:t>портрет</a:t>
            </a:r>
            <a:endParaRPr lang="ru-RU" sz="2800" dirty="0"/>
          </a:p>
        </p:txBody>
      </p:sp>
      <p:pic>
        <p:nvPicPr>
          <p:cNvPr id="1026" name="Picture 2" descr="C:\Users\admin\Documents\Op_Pop_Art 1\ДОМАШКА\РУССКИЙ КУРС\12 поток\03_1 пол. 18 в\картинки\hbCS_2DiKA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87524" cy="3638556"/>
          </a:xfrm>
          <a:prstGeom prst="rect">
            <a:avLst/>
          </a:prstGeom>
          <a:noFill/>
        </p:spPr>
      </p:pic>
      <p:pic>
        <p:nvPicPr>
          <p:cNvPr id="1027" name="Picture 3" descr="C:\Users\admin\Documents\Op_Pop_Art 1\ДОМАШКА\РУССКИЙ КУРС\12 поток\03_1 пол. 18 в\картинки\-MRgip61zp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5168" y="3643315"/>
            <a:ext cx="6088832" cy="3214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800px-Pisanello_015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71472" y="1428736"/>
            <a:ext cx="3500462" cy="4911327"/>
          </a:xfrm>
        </p:spPr>
      </p:pic>
      <p:pic>
        <p:nvPicPr>
          <p:cNvPr id="6" name="Содержимое 5" descr="Безымянный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767637" y="1428736"/>
            <a:ext cx="3662015" cy="4929222"/>
          </a:xfrm>
        </p:spPr>
      </p:pic>
      <p:sp>
        <p:nvSpPr>
          <p:cNvPr id="7" name="TextBox 6"/>
          <p:cNvSpPr txBox="1"/>
          <p:nvPr/>
        </p:nvSpPr>
        <p:spPr>
          <a:xfrm>
            <a:off x="857224" y="214290"/>
            <a:ext cx="2817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 smtClean="0"/>
              <a:t>Пизанелло</a:t>
            </a:r>
            <a:r>
              <a:rPr lang="ru-RU" sz="2400" dirty="0" smtClean="0"/>
              <a:t>. </a:t>
            </a:r>
          </a:p>
          <a:p>
            <a:pPr algn="ctr"/>
            <a:r>
              <a:rPr lang="ru-RU" sz="2400" dirty="0" smtClean="0"/>
              <a:t>Портрет </a:t>
            </a:r>
            <a:r>
              <a:rPr lang="ru-RU" sz="2400" dirty="0" err="1" smtClean="0"/>
              <a:t>Лионелло</a:t>
            </a:r>
            <a:endParaRPr lang="ru-RU" sz="2400" dirty="0" smtClean="0"/>
          </a:p>
          <a:p>
            <a:pPr algn="ctr"/>
            <a:r>
              <a:rPr lang="ru-RU" sz="2400" dirty="0" err="1" smtClean="0"/>
              <a:t>д</a:t>
            </a:r>
            <a:r>
              <a:rPr lang="en-US" sz="2400" dirty="0" smtClean="0"/>
              <a:t>’</a:t>
            </a:r>
            <a:r>
              <a:rPr lang="ru-RU" sz="2400" dirty="0" smtClean="0"/>
              <a:t>Эсте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43504" y="357166"/>
            <a:ext cx="3347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 smtClean="0"/>
              <a:t>Рогир</a:t>
            </a:r>
            <a:r>
              <a:rPr lang="ru-RU" sz="2400" dirty="0" smtClean="0"/>
              <a:t>  </a:t>
            </a:r>
            <a:r>
              <a:rPr lang="ru-RU" sz="2400" dirty="0" err="1" smtClean="0"/>
              <a:t>ван</a:t>
            </a:r>
            <a:r>
              <a:rPr lang="ru-RU" sz="2400" dirty="0" smtClean="0"/>
              <a:t> </a:t>
            </a:r>
            <a:r>
              <a:rPr lang="ru-RU" sz="2400" dirty="0" err="1" smtClean="0"/>
              <a:t>дер</a:t>
            </a:r>
            <a:r>
              <a:rPr lang="ru-RU" sz="2400" dirty="0" smtClean="0"/>
              <a:t> </a:t>
            </a:r>
            <a:r>
              <a:rPr lang="ru-RU" sz="2400" dirty="0" err="1" smtClean="0"/>
              <a:t>Вейден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Портрет дамы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91992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00034" y="1357298"/>
            <a:ext cx="3857620" cy="4984466"/>
          </a:xfrm>
        </p:spPr>
      </p:pic>
      <p:pic>
        <p:nvPicPr>
          <p:cNvPr id="6" name="Содержимое 5" descr="Raffaello-Sanzio-Da-Urbino-Portrait-of-Baldassare-Castiglione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686493" y="1357298"/>
            <a:ext cx="3996063" cy="5000660"/>
          </a:xfrm>
        </p:spPr>
      </p:pic>
      <p:sp>
        <p:nvSpPr>
          <p:cNvPr id="7" name="TextBox 6"/>
          <p:cNvSpPr txBox="1"/>
          <p:nvPr/>
        </p:nvSpPr>
        <p:spPr>
          <a:xfrm>
            <a:off x="4985637" y="109359"/>
            <a:ext cx="32260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Рафаэль. </a:t>
            </a:r>
          </a:p>
          <a:p>
            <a:pPr algn="ctr"/>
            <a:r>
              <a:rPr lang="ru-RU" sz="2400" dirty="0" smtClean="0"/>
              <a:t>Портрет </a:t>
            </a:r>
            <a:r>
              <a:rPr lang="ru-RU" sz="2400" dirty="0" err="1" smtClean="0"/>
              <a:t>Бальдассаре</a:t>
            </a:r>
            <a:r>
              <a:rPr lang="ru-RU" sz="2400" dirty="0" smtClean="0"/>
              <a:t> </a:t>
            </a:r>
          </a:p>
          <a:p>
            <a:pPr algn="ctr"/>
            <a:r>
              <a:rPr lang="ru-RU" sz="2400" dirty="0" err="1" smtClean="0"/>
              <a:t>Кастильоне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000100" y="285728"/>
            <a:ext cx="26745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/>
              <a:t>Лоренцо </a:t>
            </a:r>
            <a:r>
              <a:rPr lang="ru-RU" sz="2400" dirty="0" err="1" smtClean="0"/>
              <a:t>Коста</a:t>
            </a:r>
            <a:r>
              <a:rPr lang="ru-RU" sz="2400" dirty="0" smtClean="0"/>
              <a:t>.</a:t>
            </a:r>
          </a:p>
          <a:p>
            <a:pPr algn="ctr"/>
            <a:r>
              <a:rPr lang="ru-RU" sz="2400" dirty="0" smtClean="0"/>
              <a:t>Женский портрет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cuments\Op_Pop_Art 1\ДОМАШКА\РУССКИЙ КУРС\11 поток\03_1 пол. 18 в\картинки\1 задание\определение портрета_Дарина Це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6205"/>
            <a:ext cx="9144000" cy="48854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арсуна_Ксения Шарапова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3929090" cy="4949350"/>
          </a:xfrm>
        </p:spPr>
      </p:pic>
      <p:pic>
        <p:nvPicPr>
          <p:cNvPr id="2050" name="Picture 2" descr="C:\Users\admin\Documents\Op_Pop_Art 1\ДОМАШКА\РУССКИЙ КУРС\12 поток\03_1 пол. 18 в\картинки\1\Мария Кондакова Марина Сокольникова_парсу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28604"/>
            <a:ext cx="3428992" cy="54811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5643578"/>
            <a:ext cx="4929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Марина Сокольникова </a:t>
            </a:r>
          </a:p>
          <a:p>
            <a:pPr algn="ctr"/>
            <a:r>
              <a:rPr lang="ru-RU" b="1" i="1" dirty="0" smtClean="0"/>
              <a:t>Мария </a:t>
            </a:r>
            <a:r>
              <a:rPr lang="ru-RU" b="1" i="1" dirty="0" err="1" smtClean="0"/>
              <a:t>Кондакова</a:t>
            </a:r>
            <a:endParaRPr lang="ru-RU" b="1" i="1" dirty="0" smtClean="0"/>
          </a:p>
          <a:p>
            <a:pPr algn="ctr"/>
            <a:r>
              <a:rPr lang="ru-RU" b="1" i="1" dirty="0" err="1" smtClean="0"/>
              <a:t>Ядвига</a:t>
            </a:r>
            <a:r>
              <a:rPr lang="ru-RU" b="1" i="1" dirty="0" smtClean="0"/>
              <a:t> Кирсанова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86050" y="357166"/>
            <a:ext cx="36439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/>
              <a:t>Парадный портрет</a:t>
            </a:r>
            <a:endParaRPr lang="ru-RU" sz="2800" dirty="0"/>
          </a:p>
        </p:txBody>
      </p:sp>
      <p:pic>
        <p:nvPicPr>
          <p:cNvPr id="2" name="Picture 2" descr="C:\Users\admin\Documents\Op_Pop_Art 1\ДОМАШКА\РУССКИЙ КУРС\12 поток\03_1 пол. 18 в\картинки\1\парадный_Полина Чапла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602764" cy="454193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8992" y="607220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ocuments\Op_Pop_Art 1\ДОМАШКА\РУССКИЙ КУРС\10 поток\03_1 пол. 18 в\картинки\пара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4929222" cy="63555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8" y="1571612"/>
            <a:ext cx="31181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/>
              <a:t>Тронный или </a:t>
            </a:r>
          </a:p>
          <a:p>
            <a:pPr algn="ctr"/>
            <a:r>
              <a:rPr lang="ru-RU" sz="2400" b="1" i="1" dirty="0" smtClean="0"/>
              <a:t>коронационный</a:t>
            </a:r>
          </a:p>
          <a:p>
            <a:pPr algn="ctr"/>
            <a:r>
              <a:rPr lang="ru-RU" sz="2400" b="1" i="1" dirty="0" smtClean="0"/>
              <a:t>парадный портрет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Конный_ИВАлашеева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500695" y="2062495"/>
            <a:ext cx="3643306" cy="4795505"/>
          </a:xfrm>
        </p:spPr>
      </p:pic>
      <p:sp>
        <p:nvSpPr>
          <p:cNvPr id="11" name="TextBox 10"/>
          <p:cNvSpPr txBox="1"/>
          <p:nvPr/>
        </p:nvSpPr>
        <p:spPr>
          <a:xfrm>
            <a:off x="2500298" y="285728"/>
            <a:ext cx="5015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Конный парадный портрет</a:t>
            </a:r>
            <a:endParaRPr lang="ru-RU" sz="28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15074" y="1285860"/>
            <a:ext cx="2659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Г.К. </a:t>
            </a:r>
            <a:r>
              <a:rPr lang="ru-RU" sz="2000" dirty="0" err="1" smtClean="0"/>
              <a:t>Гроот</a:t>
            </a:r>
            <a:r>
              <a:rPr lang="ru-RU" sz="2000" dirty="0" smtClean="0"/>
              <a:t>.</a:t>
            </a:r>
          </a:p>
          <a:p>
            <a:pPr algn="ctr"/>
            <a:r>
              <a:rPr lang="ru-RU" sz="2000" dirty="0" smtClean="0"/>
              <a:t>Портрет Екатерины </a:t>
            </a:r>
            <a:r>
              <a:rPr lang="en-US" sz="2000" dirty="0" smtClean="0"/>
              <a:t>I</a:t>
            </a:r>
            <a:endParaRPr lang="ru-RU" sz="2000" dirty="0"/>
          </a:p>
        </p:txBody>
      </p:sp>
      <p:pic>
        <p:nvPicPr>
          <p:cNvPr id="4099" name="Picture 3" descr="C:\Users\admin\Documents\Op_Pop_Art 1\ДОМАШКА\РУССКИЙ КУРС\10 поток\03_1 пол. 18 в\картинки\парад конный_Валерия Зайце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5361243" cy="469290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6000768"/>
            <a:ext cx="2041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Мария </a:t>
            </a:r>
            <a:r>
              <a:rPr lang="ru-RU" dirty="0" err="1" smtClean="0"/>
              <a:t>Кондакова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Op_Pop_Art 1\ДОМАШКА\РУССКИЙ КУРС\11 поток\03_1 пол. 18 в\1\полупарад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77" y="1357298"/>
            <a:ext cx="8562346" cy="48149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43174" y="285728"/>
            <a:ext cx="44389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/>
              <a:t>Полупарадный портрет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Op_Pop_Art 1\ДОМАШКА\РУССКИЙ КУРС\12 поток\03_1 пол. 18 в\картинки\1\полупарадный коронац_Игорь Сутков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59" cy="564076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71868" y="6215082"/>
            <a:ext cx="1854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Игорь </a:t>
            </a:r>
            <a:r>
              <a:rPr lang="ru-RU" dirty="0" err="1" smtClean="0"/>
              <a:t>Сутковой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олупарад_Александра Боровая-Белиловская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4638641" cy="4800920"/>
          </a:xfrm>
        </p:spPr>
      </p:pic>
      <p:pic>
        <p:nvPicPr>
          <p:cNvPr id="7" name="Содержимое 6" descr="_Екатерина_0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997782" y="857232"/>
            <a:ext cx="3788776" cy="5572164"/>
          </a:xfrm>
        </p:spPr>
      </p:pic>
      <p:sp>
        <p:nvSpPr>
          <p:cNvPr id="8" name="TextBox 7"/>
          <p:cNvSpPr txBox="1"/>
          <p:nvPr/>
        </p:nvSpPr>
        <p:spPr>
          <a:xfrm>
            <a:off x="1285852" y="357166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Полупарадный</a:t>
            </a:r>
            <a:endParaRPr lang="ru-RU" sz="24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143636" y="285728"/>
            <a:ext cx="1696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Парадный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43174" y="428604"/>
            <a:ext cx="3762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/>
              <a:t>Камерный  портрет</a:t>
            </a:r>
            <a:endParaRPr lang="ru-RU" sz="2800" dirty="0"/>
          </a:p>
        </p:txBody>
      </p:sp>
      <p:pic>
        <p:nvPicPr>
          <p:cNvPr id="6146" name="Picture 2" descr="C:\Users\admin\Documents\Op_Pop_Art 1\ДОМАШКА\РУССКИЙ КУРС\12 поток\03_1 пол. 18 в\картинки\1\камерный_Полина Чапла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793" y="1571612"/>
            <a:ext cx="8731145" cy="3938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86116" y="6072206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ocuments\Op_Pop_Art 1\ДОМАШКА\РУССКИЙ КУРС\12 поток\03_1 пол. 18 в\картинки\1\полупарадный_Валентина Погибл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381927" cy="53578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72" y="5715016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Валентина </a:t>
            </a:r>
            <a:r>
              <a:rPr lang="ru-RU" dirty="0" err="1" smtClean="0"/>
              <a:t>Погиблова</a:t>
            </a:r>
            <a:endParaRPr lang="ru-RU" dirty="0" smtClean="0"/>
          </a:p>
          <a:p>
            <a:pPr algn="ctr"/>
            <a:r>
              <a:rPr lang="ru-RU" dirty="0" smtClean="0"/>
              <a:t>Ольга </a:t>
            </a:r>
            <a:r>
              <a:rPr lang="ru-RU" dirty="0" err="1" smtClean="0"/>
              <a:t>Качурина</a:t>
            </a:r>
            <a:endParaRPr lang="ru-RU" dirty="0"/>
          </a:p>
        </p:txBody>
      </p:sp>
      <p:pic>
        <p:nvPicPr>
          <p:cNvPr id="8195" name="Picture 3" descr="C:\Users\admin\Documents\Op_Pop_Art 1\ДОМАШКА\РУССКИЙ КУРС\12 поток\03_1 пол. 18 в\картинки\1\интим_Ольга Качури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785902"/>
            <a:ext cx="4979264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ocuments\Op_Pop_Art 1\ДОМАШКА\РУССКИЙ КУРС\10 поток\03_1 пол. 18 в\картинки\камерный_Виктория Какалия Боров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382" y="857232"/>
            <a:ext cx="8764498" cy="5348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ocuments\Op_Pop_Art 1\ДОМАШКА\РУССКИЙ КУРС\12 поток\03_1 пол. 18 в\картинки\1\интимно-камерн_Игорь Сутков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5643570" cy="3538484"/>
          </a:xfrm>
          <a:prstGeom prst="rect">
            <a:avLst/>
          </a:prstGeom>
          <a:noFill/>
        </p:spPr>
      </p:pic>
      <p:pic>
        <p:nvPicPr>
          <p:cNvPr id="9219" name="Picture 3" descr="C:\Users\admin\Documents\Op_Pop_Art 1\ДОМАШКА\РУССКИЙ КУРС\12 поток\03_1 пол. 18 в\картинки\1\камерный_Валентина Погибл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643182"/>
            <a:ext cx="5372074" cy="39290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5072074"/>
            <a:ext cx="2496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Игорь </a:t>
            </a:r>
            <a:r>
              <a:rPr lang="ru-RU" dirty="0" err="1" smtClean="0"/>
              <a:t>Сутковой</a:t>
            </a:r>
            <a:endParaRPr lang="ru-RU" dirty="0" smtClean="0"/>
          </a:p>
          <a:p>
            <a:pPr algn="ctr"/>
            <a:r>
              <a:rPr lang="ru-RU" dirty="0" smtClean="0"/>
              <a:t>Валентина </a:t>
            </a:r>
            <a:r>
              <a:rPr lang="ru-RU" dirty="0" err="1" smtClean="0"/>
              <a:t>Погиблова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285728"/>
            <a:ext cx="4826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Мифологический портрет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2" y="6215082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  <p:pic>
        <p:nvPicPr>
          <p:cNvPr id="10242" name="Picture 2" descr="C:\Users\admin\Documents\Op_Pop_Art 1\ДОМАШКА\РУССКИЙ КУРС\12 поток\03_1 пол. 18 в\картинки\1\мифологич_Полина Чапла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3" y="1045527"/>
            <a:ext cx="8686829" cy="4912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ocuments\Op_Pop_Art 1\ДОМАШКА\РУССКИЙ КУРС\11 поток\03_1 пол. 18 в\картинки\1 задание\мифологический_Дарина Це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33832"/>
            <a:ext cx="8572560" cy="55903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571472" y="-285776"/>
            <a:ext cx="8229600" cy="114300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А.М. Матвеев. Аллегория живописи</a:t>
            </a:r>
            <a:endParaRPr lang="ru-RU" sz="2800" dirty="0"/>
          </a:p>
        </p:txBody>
      </p:sp>
      <p:pic>
        <p:nvPicPr>
          <p:cNvPr id="7" name="Содержимое 6" descr="Матвеев Аллегория живописи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00298" y="920924"/>
            <a:ext cx="4094164" cy="560686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214414" y="-357214"/>
            <a:ext cx="6572264" cy="114298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Аллегорический  портрет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admin\Documents\Op_Pop_Art 1\ДОМАШКА\РУССКИЙ КУРС\8 поток\03_1 пол. 18 в\картинки\аллегорический_Бабышева Л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096" y="2143116"/>
            <a:ext cx="6969490" cy="446762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428728" y="857232"/>
            <a:ext cx="3275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И.Б. </a:t>
            </a:r>
            <a:r>
              <a:rPr lang="ru-RU" dirty="0" err="1" smtClean="0"/>
              <a:t>Лампи</a:t>
            </a:r>
            <a:r>
              <a:rPr lang="ru-RU" dirty="0" smtClean="0"/>
              <a:t> Ст.</a:t>
            </a:r>
          </a:p>
          <a:p>
            <a:pPr algn="ctr"/>
            <a:r>
              <a:rPr lang="ru-RU" dirty="0" smtClean="0"/>
              <a:t>Портрет Екатерины </a:t>
            </a:r>
            <a:r>
              <a:rPr lang="en-US" dirty="0" smtClean="0"/>
              <a:t> II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с аллегорическими</a:t>
            </a:r>
          </a:p>
          <a:p>
            <a:pPr algn="ctr"/>
            <a:r>
              <a:rPr lang="ru-RU" dirty="0" smtClean="0"/>
              <a:t>фигурами Истории и </a:t>
            </a:r>
            <a:r>
              <a:rPr lang="ru-RU" dirty="0" err="1" smtClean="0"/>
              <a:t>Хроноса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786314" y="857232"/>
            <a:ext cx="29164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И.Б. </a:t>
            </a:r>
            <a:r>
              <a:rPr lang="ru-RU" dirty="0" err="1" smtClean="0"/>
              <a:t>Лампи</a:t>
            </a:r>
            <a:r>
              <a:rPr lang="ru-RU" dirty="0" smtClean="0"/>
              <a:t> Ст.</a:t>
            </a:r>
          </a:p>
          <a:p>
            <a:pPr algn="ctr"/>
            <a:r>
              <a:rPr lang="ru-RU" dirty="0" smtClean="0"/>
              <a:t>Портрет Екатерины </a:t>
            </a:r>
            <a:r>
              <a:rPr lang="en-US" dirty="0" smtClean="0"/>
              <a:t> II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с аллегорическими</a:t>
            </a:r>
          </a:p>
          <a:p>
            <a:pPr algn="ctr"/>
            <a:r>
              <a:rPr lang="ru-RU" dirty="0" smtClean="0"/>
              <a:t>фигурами Истины и Силы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cuments\Op_Pop_Art 1\ДОМАШКА\РУССКИЙ КУРС\8 поток\03_1 пол. 18 в\картинки\Мифологический_Анна Сокол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4286248" cy="2752510"/>
          </a:xfrm>
          <a:prstGeom prst="rect">
            <a:avLst/>
          </a:prstGeom>
          <a:noFill/>
        </p:spPr>
      </p:pic>
      <p:pic>
        <p:nvPicPr>
          <p:cNvPr id="6147" name="Picture 3" descr="C:\Users\admin\Documents\Op_Pop_Art 1\ДОМАШКА\РУССКИЙ КУРС\8 поток\03_1 пол. 18 в\картинки\Мифологический_Елена Петр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000240"/>
            <a:ext cx="3500430" cy="429052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388" y="285728"/>
            <a:ext cx="23574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Луи </a:t>
            </a:r>
            <a:r>
              <a:rPr lang="ru-RU" sz="2000" b="1" dirty="0" err="1" smtClean="0"/>
              <a:t>Каравак</a:t>
            </a:r>
            <a:r>
              <a:rPr lang="ru-RU" sz="2000" b="1" dirty="0" smtClean="0"/>
              <a:t>. Портрет царевича Петра Петровича в виде Купидона</a:t>
            </a:r>
            <a:endParaRPr lang="ru-RU" sz="2000" b="1" dirty="0"/>
          </a:p>
        </p:txBody>
      </p:sp>
      <p:pic>
        <p:nvPicPr>
          <p:cNvPr id="11266" name="Picture 2" descr="C:\Users\admin\Documents\Op_Pop_Art 1\ДОМАШКА\РУССКИЙ КУРС\12 поток\03_1 пол. 18 в\картинки\1\аллегорический_Валентина Погиблов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143248"/>
            <a:ext cx="4581536" cy="29577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43636" y="6286520"/>
            <a:ext cx="2041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Мария </a:t>
            </a:r>
            <a:r>
              <a:rPr lang="ru-RU" dirty="0" err="1" smtClean="0"/>
              <a:t>Кондакова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285852" y="6215082"/>
            <a:ext cx="2496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Валентина </a:t>
            </a:r>
            <a:r>
              <a:rPr lang="ru-RU" dirty="0" err="1" smtClean="0"/>
              <a:t>Погиблова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арад+алл_Александра Боровая-Белиловская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000100" y="214290"/>
            <a:ext cx="7215238" cy="5953138"/>
          </a:xfrm>
        </p:spPr>
      </p:pic>
      <p:sp>
        <p:nvSpPr>
          <p:cNvPr id="3" name="TextBox 2"/>
          <p:cNvSpPr txBox="1"/>
          <p:nvPr/>
        </p:nvSpPr>
        <p:spPr>
          <a:xfrm>
            <a:off x="3214678" y="6215082"/>
            <a:ext cx="2651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Катерина </a:t>
            </a:r>
            <a:r>
              <a:rPr lang="ru-RU" dirty="0" err="1" smtClean="0"/>
              <a:t>Дворниченко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аллегорич парад_Ольга Качурина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14281" y="1071546"/>
            <a:ext cx="4541235" cy="4518028"/>
          </a:xfrm>
        </p:spPr>
      </p:pic>
      <p:pic>
        <p:nvPicPr>
          <p:cNvPr id="6" name="Содержимое 5" descr="аллегорич_Полина Чапланова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5000628" y="492976"/>
            <a:ext cx="3643338" cy="5645193"/>
          </a:xfrm>
        </p:spPr>
      </p:pic>
      <p:sp>
        <p:nvSpPr>
          <p:cNvPr id="7" name="TextBox 6"/>
          <p:cNvSpPr txBox="1"/>
          <p:nvPr/>
        </p:nvSpPr>
        <p:spPr>
          <a:xfrm>
            <a:off x="1357290" y="6000768"/>
            <a:ext cx="1860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Ольга </a:t>
            </a:r>
            <a:r>
              <a:rPr lang="ru-RU" dirty="0" err="1" smtClean="0"/>
              <a:t>Качурина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72132" y="614364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1538" y="5072074"/>
            <a:ext cx="4014758" cy="64291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Семейный  портрет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4000504"/>
            <a:ext cx="14991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/>
              <a:t>Валентина </a:t>
            </a:r>
          </a:p>
          <a:p>
            <a:pPr algn="ctr"/>
            <a:r>
              <a:rPr lang="ru-RU" sz="2000" dirty="0" err="1" smtClean="0"/>
              <a:t>Погиблова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572264" y="1357298"/>
            <a:ext cx="2315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/>
              <a:t>Ядвига</a:t>
            </a:r>
            <a:r>
              <a:rPr lang="ru-RU" sz="2000" dirty="0" smtClean="0"/>
              <a:t> Кирсанова</a:t>
            </a:r>
            <a:endParaRPr lang="ru-RU" sz="2000" dirty="0"/>
          </a:p>
        </p:txBody>
      </p:sp>
      <p:pic>
        <p:nvPicPr>
          <p:cNvPr id="10243" name="Picture 3" descr="C:\Users\admin\Documents\Op_Pop_Art 1\ДОМАШКА\РУССКИЙ КУРС\11 поток\03_1 пол. 18 в\картинки\1 задание\семейный_Дарина Цед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5857884" cy="3729767"/>
          </a:xfrm>
          <a:prstGeom prst="rect">
            <a:avLst/>
          </a:prstGeom>
          <a:noFill/>
        </p:spPr>
      </p:pic>
      <p:pic>
        <p:nvPicPr>
          <p:cNvPr id="12290" name="Picture 2" descr="C:\Users\admin\Documents\Op_Pop_Art 1\ДОМАШКА\РУССКИЙ КУРС\12 поток\03_1 пол. 18 в\картинки\1\семейный_Ядвига Кирсан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6873" y="2000240"/>
            <a:ext cx="3277125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ocuments\Op_Pop_Art 1\ДОМАШКА\РУССКИЙ КУРС\11 поток\03_1 пол. 18 в\1\семейный пар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4714"/>
            <a:ext cx="9144000" cy="60685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214942" y="714356"/>
            <a:ext cx="4371948" cy="1143008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Автопортрет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4572008"/>
            <a:ext cx="2148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Игорь </a:t>
            </a:r>
            <a:r>
              <a:rPr lang="ru-RU" dirty="0" err="1" smtClean="0"/>
              <a:t>Сутковой</a:t>
            </a:r>
            <a:endParaRPr lang="ru-RU" dirty="0" smtClean="0"/>
          </a:p>
          <a:p>
            <a:pPr algn="ctr"/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  <p:pic>
        <p:nvPicPr>
          <p:cNvPr id="13314" name="Picture 2" descr="C:\Users\admin\Documents\Op_Pop_Art 1\ДОМАШКА\РУССКИЙ КУРС\12 поток\03_1 пол. 18 в\картинки\1\автопортрет_Игорь Сутков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5286380" cy="3466365"/>
          </a:xfrm>
          <a:prstGeom prst="rect">
            <a:avLst/>
          </a:prstGeom>
          <a:noFill/>
        </p:spPr>
      </p:pic>
      <p:pic>
        <p:nvPicPr>
          <p:cNvPr id="13315" name="Picture 3" descr="C:\Users\admin\Documents\Op_Pop_Art 1\ДОМАШКА\РУССКИЙ КУРС\12 поток\03_1 пол. 18 в\картинки\1\автопортрет_Полина Чаплано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571744"/>
            <a:ext cx="5719809" cy="37932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ocuments\Op_Pop_Art 1\ДОМАШКА\РУССКИЙ КУРС\12 поток\03_1 пол. 18 в\картинки\1\семейный+авто_Ольга Качур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57166"/>
            <a:ext cx="5905500" cy="60769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5786454"/>
            <a:ext cx="1194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Ольга</a:t>
            </a:r>
          </a:p>
          <a:p>
            <a:pPr algn="ctr"/>
            <a:r>
              <a:rPr lang="ru-RU" dirty="0" err="1" smtClean="0"/>
              <a:t>Качурина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71736" y="428604"/>
            <a:ext cx="4172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Посмертный портрет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C:\Users\admin\Documents\Op_Pop_Art 1\ДОМАШКА\РУССКИЙ КУРС\8 поток\03_1 пол. 18 в\картинки\Посмертный_Ирина Барск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38250"/>
            <a:ext cx="9143999" cy="48966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Documents\Op_Pop_Art 1\ДОМАШКА\РУССКИЙ КУРС\12 поток\03_1 пол. 18 в\картинки\1\детский_Марина Горошник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57166"/>
            <a:ext cx="6572296" cy="570938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86116" y="6215082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Марина </a:t>
            </a:r>
            <a:r>
              <a:rPr lang="ru-RU" dirty="0" err="1" smtClean="0"/>
              <a:t>Горошникова</a:t>
            </a:r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cuments\Op_Pop_Art 1\ДОМАШКА\РУССКИЙ КУРС\12 поток\03_1 пол. 18 в\картинки\1\погрудный_Полина Чаплан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006" y="500042"/>
            <a:ext cx="7773084" cy="544319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500430" y="6143644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Полина </a:t>
            </a:r>
            <a:r>
              <a:rPr lang="ru-RU" dirty="0" err="1" smtClean="0"/>
              <a:t>Чапланова</a:t>
            </a:r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семина.jpg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357158" y="214290"/>
            <a:ext cx="8362832" cy="6357982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dmin\Documents\Op_Pop_Art 1\ДОМАШКА\РУССКИЙ КУРС\11 поток\03_1 пол. 18 в\картинки\1 задание\общее_Анастасия Лариче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7418" y="357165"/>
            <a:ext cx="8317986" cy="6125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314324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Задание 2. 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Выберите из материалов урока все аллегорические изображения в разных видах искусства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ocuments\Op_Pop_Art 1\ДОМАШКА\РУССКИЙ КУРС\11 поток\03_1 пол. 18 в\2\алл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166813"/>
            <a:ext cx="8991600" cy="4524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85728"/>
            <a:ext cx="78581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Луи </a:t>
            </a:r>
            <a:r>
              <a:rPr lang="ru-RU" sz="2000" b="1" dirty="0" err="1" smtClean="0"/>
              <a:t>Каравак</a:t>
            </a:r>
            <a:r>
              <a:rPr lang="ru-RU" sz="2000" b="1" dirty="0" smtClean="0"/>
              <a:t>. 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Портрет </a:t>
            </a:r>
            <a:r>
              <a:rPr lang="ru-RU" sz="2000" b="1" dirty="0" smtClean="0"/>
              <a:t>царевен Анны Петровны и Елизаветы </a:t>
            </a:r>
            <a:r>
              <a:rPr lang="ru-RU" sz="2000" b="1" dirty="0" smtClean="0"/>
              <a:t>Петровны</a:t>
            </a:r>
            <a:endParaRPr lang="ru-RU" sz="2000" b="1" dirty="0"/>
          </a:p>
        </p:txBody>
      </p:sp>
      <p:pic>
        <p:nvPicPr>
          <p:cNvPr id="2050" name="Picture 2" descr="C:\Users\admin\Documents\Op_Pop_Art 1\ДОМАШКА\РУССКИЙ КУРС\12 поток\03_1 пол. 18 в\картинки\2\_Портрет Анны и Елизавет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357298"/>
            <a:ext cx="6597941" cy="4947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ocuments\Op_Pop_Art 1\ДОМАШКА\РУССКИЙ КУРС\11 поток\03_1 пол. 18 в\2\алл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39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admin\Documents\Op_Pop_Art 1\ДОМАШКА\РУССКИЙ КУРС\10 поток\03_1 пол. 18 в\картинки\парад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3156"/>
            <a:ext cx="8429683" cy="587427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142976" y="6215082"/>
            <a:ext cx="7204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Петровские ворота Петропавловской крепости</a:t>
            </a:r>
            <a:endParaRPr lang="ru-RU" sz="24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dmin\Documents\Op_Pop_Art 1\ДОМАШКА\РУССКИЙ КУРС\11 поток\03_1 пол. 18 в\картинки\2 задание\рельефы_Марина Скаар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7" y="214290"/>
            <a:ext cx="5810893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ocuments\Op_Pop_Art 1\ДОМАШКА\РУССКИЙ КУРС\11 поток\03_1 пол. 18 в\картинки\2 задание\аллегория в архитектуре и в интерьерах_Дарина Цед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724"/>
            <a:ext cx="8929718" cy="5688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ocuments\Op_Pop_Art 1\ДОМАШКА\РУССКИЙ КУРС\11 поток\03_1 пол. 18 в\2\алл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1356"/>
            <a:ext cx="9144000" cy="5975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Ширяева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285852" y="214290"/>
            <a:ext cx="6858048" cy="3334673"/>
          </a:xfrm>
        </p:spPr>
      </p:pic>
      <p:pic>
        <p:nvPicPr>
          <p:cNvPr id="8" name="Содержимое 7" descr="Ширяева2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2071670" y="3593726"/>
            <a:ext cx="4786346" cy="3061078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\Documents\Op_Pop_Art 1\ДОМАШКА\РУССКИЙ КУРС\11 поток\03_1 пол. 18 в\2\алл4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901" y="0"/>
            <a:ext cx="5462305" cy="6644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Documents\Op_Pop_Art 1\ДОМАШКА\РУССКИЙ КУРС\11 поток\03_1 пол. 18 в\картинки\2 задание\аллегория Архитектуры_Марина Скаар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8802"/>
            <a:ext cx="6215106" cy="661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Documents\Op_Pop_Art 1\ДОМАШКА\РУССКИЙ КУРС\11 поток\03_1 пол. 18 в\картинки\2 задание\аллегория Архитектуры_Марина Скаар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4184"/>
            <a:ext cx="5419923" cy="6833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ocuments\Op_Pop_Art 1\ДОМАШКА\РУССКИЙ КУРС\12 поток\03_1 пол. 18 в\картинки\2\скульпт Лет сада_Ирина Перевезенцева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475615"/>
            <a:ext cx="4714908" cy="550579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928926" y="6215082"/>
            <a:ext cx="2792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Ирина  </a:t>
            </a:r>
            <a:r>
              <a:rPr lang="ru-RU" sz="2000" dirty="0" err="1" smtClean="0"/>
              <a:t>Перевезенцева</a:t>
            </a:r>
            <a:endParaRPr lang="ru-RU" sz="2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Op_Pop_Art 1\ДОМАШКА\РУССКИЙ КУРС\12 поток\03_1 пол. 18 в\картинки\3\25870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7786712" cy="571025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285728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Петергоф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Петергоф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Петергоф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857232"/>
            <a:ext cx="7929617" cy="5283107"/>
          </a:xfrm>
        </p:spPr>
      </p:pic>
      <p:sp>
        <p:nvSpPr>
          <p:cNvPr id="5" name="TextBox 4"/>
          <p:cNvSpPr txBox="1"/>
          <p:nvPr/>
        </p:nvSpPr>
        <p:spPr>
          <a:xfrm>
            <a:off x="4071934" y="6286520"/>
            <a:ext cx="1200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Вера </a:t>
            </a:r>
            <a:r>
              <a:rPr lang="ru-RU" dirty="0" err="1" smtClean="0"/>
              <a:t>Гопа</a:t>
            </a: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Версаль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5357818" cy="3008051"/>
          </a:xfrm>
        </p:spPr>
      </p:pic>
      <p:pic>
        <p:nvPicPr>
          <p:cNvPr id="7" name="Содержимое 6" descr="Петергоф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3929058" y="3357562"/>
            <a:ext cx="4932095" cy="3286124"/>
          </a:xfrm>
        </p:spPr>
      </p:pic>
      <p:sp>
        <p:nvSpPr>
          <p:cNvPr id="6" name="TextBox 5"/>
          <p:cNvSpPr txBox="1"/>
          <p:nvPr/>
        </p:nvSpPr>
        <p:spPr>
          <a:xfrm>
            <a:off x="5857884" y="428604"/>
            <a:ext cx="15969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/>
              <a:t>Версаль</a:t>
            </a:r>
            <a:endParaRPr lang="ru-RU" sz="28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643042" y="5072074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Петергоф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ocuments\Op_Pop_Art 1\ДОМАШКА\РУССКИЙ КУРС\12 поток\03_1 пол. 18 в\картинки\3\25870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7786712" cy="571025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643306" y="285728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Петергоф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Tivoli,_Villa_d'Este,_Neptunbrunnen_und_Wasserorgel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79181" y="285728"/>
            <a:ext cx="4740173" cy="3571900"/>
          </a:xfrm>
        </p:spPr>
      </p:pic>
      <p:pic>
        <p:nvPicPr>
          <p:cNvPr id="7" name="Содержимое 6" descr="canal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071934" y="3500438"/>
            <a:ext cx="4714872" cy="3143248"/>
          </a:xfrm>
        </p:spPr>
      </p:pic>
      <p:sp>
        <p:nvSpPr>
          <p:cNvPr id="6" name="TextBox 5"/>
          <p:cNvSpPr txBox="1"/>
          <p:nvPr/>
        </p:nvSpPr>
        <p:spPr>
          <a:xfrm>
            <a:off x="5214942" y="357166"/>
            <a:ext cx="3512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Вилла </a:t>
            </a:r>
            <a:r>
              <a:rPr lang="ru-RU" sz="2400" b="1" i="1" dirty="0" err="1" smtClean="0"/>
              <a:t>д'Эсте</a:t>
            </a:r>
            <a:r>
              <a:rPr lang="ru-RU" sz="2400" b="1" i="1" dirty="0" smtClean="0"/>
              <a:t> в </a:t>
            </a:r>
            <a:r>
              <a:rPr lang="ru-RU" sz="2400" b="1" i="1" dirty="0" err="1" smtClean="0"/>
              <a:t>Тиволи</a:t>
            </a:r>
            <a:endParaRPr lang="ru-RU" sz="24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928794" y="5429264"/>
            <a:ext cx="170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Петергоф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dvorec-samson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214282" y="214290"/>
            <a:ext cx="5143540" cy="3429027"/>
          </a:xfrm>
        </p:spPr>
      </p:pic>
      <p:pic>
        <p:nvPicPr>
          <p:cNvPr id="6" name="Содержимое 5" descr="fontan-eva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3929058" y="3286124"/>
            <a:ext cx="5000628" cy="3333752"/>
          </a:xfrm>
        </p:spPr>
      </p:pic>
      <p:sp>
        <p:nvSpPr>
          <p:cNvPr id="7" name="TextBox 6"/>
          <p:cNvSpPr txBox="1"/>
          <p:nvPr/>
        </p:nvSpPr>
        <p:spPr>
          <a:xfrm>
            <a:off x="1000100" y="4572008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Петергоф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214414" y="285728"/>
            <a:ext cx="6515120" cy="11032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</a:rPr>
              <a:t>Фонтан «Самсон, раздирающий пасть льва».</a:t>
            </a:r>
            <a:br>
              <a:rPr lang="ru-RU" sz="2400" b="1" i="1" dirty="0" smtClean="0">
                <a:solidFill>
                  <a:schemeClr val="tx1"/>
                </a:solidFill>
              </a:rPr>
            </a:br>
            <a:r>
              <a:rPr lang="ru-RU" sz="2400" b="1" i="1" dirty="0" smtClean="0">
                <a:solidFill>
                  <a:schemeClr val="tx1"/>
                </a:solidFill>
              </a:rPr>
              <a:t>Петергоф</a:t>
            </a:r>
            <a:br>
              <a:rPr lang="ru-RU" sz="2400" b="1" i="1" dirty="0" smtClean="0">
                <a:solidFill>
                  <a:schemeClr val="tx1"/>
                </a:solidFill>
              </a:rPr>
            </a:br>
            <a:endParaRPr lang="ru-RU" sz="2400" i="1" dirty="0">
              <a:solidFill>
                <a:schemeClr val="tx1"/>
              </a:solidFill>
            </a:endParaRPr>
          </a:p>
        </p:txBody>
      </p:sp>
      <p:pic>
        <p:nvPicPr>
          <p:cNvPr id="8" name="Содержимое 7" descr="Самсон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14414" y="1285860"/>
            <a:ext cx="6715125" cy="5037138"/>
          </a:xfr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Анна Захарова_статуи на Меншиковском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857356" y="214290"/>
            <a:ext cx="5500726" cy="3392547"/>
          </a:xfrm>
        </p:spPr>
      </p:pic>
      <p:pic>
        <p:nvPicPr>
          <p:cNvPr id="8" name="Содержимое 7" descr="Анна Захарова_статуи на Меншиковском1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285852" y="3733599"/>
            <a:ext cx="6858048" cy="3124401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Анна Захарова_статуи на Меншиковском2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643406" cy="4407949"/>
          </a:xfrm>
        </p:spPr>
      </p:pic>
      <p:pic>
        <p:nvPicPr>
          <p:cNvPr id="6" name="Содержимое 5" descr="Анна Захарова_статуи на Меншиковском3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4572000" y="2360884"/>
            <a:ext cx="4352956" cy="4282802"/>
          </a:xfr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\Documents\Op_Pop_Art 1\ДОМАШКА\РУССКИЙ КУРС\11 поток\03_1 пол. 18 в\картинки\2 задание\Анна Захарова_статуи на Меншиковском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6458" y="302741"/>
            <a:ext cx="7107442" cy="62610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ocuments\Op_Pop_Art 1\ДОМАШКА\РУССКИЙ КУРС\12 поток\03_1 пол. 18 в\картинки\2\памятник Петру_Катерина Дворниченк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785794"/>
            <a:ext cx="7072361" cy="542350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00364" y="6286520"/>
            <a:ext cx="2651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Катерина </a:t>
            </a:r>
            <a:r>
              <a:rPr lang="ru-RU" dirty="0" err="1" smtClean="0"/>
              <a:t>Дворниченко</a:t>
            </a:r>
            <a:endParaRPr lang="ru-R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1714488"/>
            <a:ext cx="5357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Задание 3.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Перечислите черты «петровского барокко»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2910" y="4357694"/>
            <a:ext cx="3709614" cy="94294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effectLst/>
              </a:rPr>
              <a:t>Церковь Покрова Богородицы в Филях</a:t>
            </a:r>
            <a:endParaRPr lang="ru-RU" sz="2400" b="1" dirty="0">
              <a:effectLst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214290"/>
            <a:ext cx="4464496" cy="33123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2564904"/>
            <a:ext cx="4176464" cy="3960440"/>
          </a:xfrm>
        </p:spPr>
      </p:pic>
    </p:spTree>
    <p:extLst>
      <p:ext uri="{BB962C8B-B14F-4D97-AF65-F5344CB8AC3E}">
        <p14:creationId xmlns:p14="http://schemas.microsoft.com/office/powerpoint/2010/main" xmlns="" val="9826685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5305351" cy="350043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57818" y="214290"/>
            <a:ext cx="314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Церковь Знамения Богородицы </a:t>
            </a:r>
            <a:r>
              <a:rPr lang="ru-RU" sz="2400" dirty="0" smtClean="0"/>
              <a:t>в </a:t>
            </a:r>
          </a:p>
          <a:p>
            <a:r>
              <a:rPr lang="ru-RU" sz="2400" dirty="0" err="1" smtClean="0"/>
              <a:t>Дубровицах</a:t>
            </a:r>
            <a:endParaRPr lang="ru-RU" sz="2400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86182" y="2980632"/>
            <a:ext cx="5357818" cy="38773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728" y="5000636"/>
            <a:ext cx="2286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dirty="0" smtClean="0"/>
              <a:t>Храм Спаса Нерукотворного в селе Уборы</a:t>
            </a:r>
            <a:endParaRPr lang="ru-RU" sz="24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dmin\Documents\Op_Pop_Art 1\ДОМАШКА\РУССКИЙ КУРС\11 поток\03_1 пол. 18 в\картинки\3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948609"/>
            <a:ext cx="7368833" cy="3909391"/>
          </a:xfrm>
          <a:prstGeom prst="rect">
            <a:avLst/>
          </a:prstGeom>
          <a:noFill/>
        </p:spPr>
      </p:pic>
      <p:pic>
        <p:nvPicPr>
          <p:cNvPr id="18435" name="Picture 3" descr="C:\Users\admin\Documents\Op_Pop_Art 1\ДОМАШКА\РУССКИЙ КУРС\11 поток\03_1 пол. 18 в\картинки\3\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0"/>
            <a:ext cx="8276332" cy="2928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\Documents\Op_Pop_Art 1\ДОМАШКА\РУССКИЙ КУРС\11 поток\03_1 пол. 18 в\картинки\3 задание\симметрия планов_Дарина Цед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78310"/>
            <a:ext cx="8643998" cy="45388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14546" y="357166"/>
            <a:ext cx="5157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Симметрия и уравновешенность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dmin\Documents\Op_Pop_Art 1\ДОМАШКА\РУССКИЙ КУРС\11 поток\03_1 пол. 18 в\картинки\3 задание\яркие цвета_Дарина Цед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6132"/>
            <a:ext cx="9143999" cy="5608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dmin\Documents\Op_Pop_Art 1\ДОМАШКА\РУССКИЙ КУРС\11 поток\03_1 пол. 18 в\картинки\3 задание\сдержанный декор_Наталья Студне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15436" cy="532736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357166"/>
            <a:ext cx="5976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Сдержанный декор, плоские пилястры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00298" y="357166"/>
            <a:ext cx="39231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 smtClean="0"/>
              <a:t>Четкое деление фасадов </a:t>
            </a:r>
            <a:endParaRPr lang="ru-RU" sz="2400" b="1" i="1" dirty="0"/>
          </a:p>
        </p:txBody>
      </p:sp>
      <p:pic>
        <p:nvPicPr>
          <p:cNvPr id="22530" name="Picture 2" descr="C:\Users\admin\Documents\Op_Pop_Art 1\ДОМАШКА\РУССКИЙ КУРС\11 поток\03_1 пол. 18 в\картинки\3 задание\четкое деление фасадов_Наталья Студне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142999"/>
            <a:ext cx="8548718" cy="4584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_Екатерина Дейтер_кунсткамер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28596" y="428604"/>
            <a:ext cx="8449209" cy="5500726"/>
          </a:xfrm>
        </p:spPr>
      </p:pic>
      <p:sp>
        <p:nvSpPr>
          <p:cNvPr id="6" name="TextBox 5"/>
          <p:cNvSpPr txBox="1"/>
          <p:nvPr/>
        </p:nvSpPr>
        <p:spPr>
          <a:xfrm>
            <a:off x="3500430" y="6072206"/>
            <a:ext cx="2222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Кунсткамера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_Виктория Ледяева Летний дворец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00034" y="375648"/>
            <a:ext cx="8359249" cy="6196624"/>
          </a:xfr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ocuments\Op_Pop_Art 1\ДОМАШКА\РУССКИЙ КУРС\11 поток\03_1 пол. 18 в\Марли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000108"/>
            <a:ext cx="6881861" cy="516139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714744" y="357166"/>
            <a:ext cx="13404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Марли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dmin\Documents\Op_Pop_Art 1\ДОМАШКА\РУССКИЙ КУРС\11 поток\03_1 пол. 18 в\картинки\3 задание\уши_Марина Скаар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14290"/>
            <a:ext cx="6677659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Семина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648212" cy="3847623"/>
          </a:xfrm>
        </p:spPr>
      </p:pic>
      <p:pic>
        <p:nvPicPr>
          <p:cNvPr id="5123" name="Picture 3" descr="C:\Users\admin\Documents\Op_Pop_Art 1\ДОМАШКА\РУССКИЙ КУРС\8 поток\03_1 пол. 18 в\картинки\окна_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7318" y="0"/>
            <a:ext cx="3506682" cy="2790848"/>
          </a:xfrm>
          <a:prstGeom prst="rect">
            <a:avLst/>
          </a:prstGeom>
          <a:noFill/>
        </p:spPr>
      </p:pic>
      <p:pic>
        <p:nvPicPr>
          <p:cNvPr id="25602" name="Picture 2" descr="C:\Users\admin\Documents\Op_Pop_Art 1\ДОМАШКА\РУССКИЙ КУРС\11 поток\03_1 пол. 18 в\картинки\3 задание\расстекловка_Марина Скаар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923299"/>
            <a:ext cx="4500562" cy="3934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Монплезир1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357818" cy="4020470"/>
          </a:xfrm>
        </p:spPr>
      </p:pic>
      <p:sp>
        <p:nvSpPr>
          <p:cNvPr id="7" name="TextBox 6"/>
          <p:cNvSpPr txBox="1"/>
          <p:nvPr/>
        </p:nvSpPr>
        <p:spPr>
          <a:xfrm>
            <a:off x="6072198" y="1357298"/>
            <a:ext cx="20858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 smtClean="0"/>
              <a:t>Монплезир</a:t>
            </a:r>
            <a:endParaRPr lang="ru-RU" sz="28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4643446"/>
            <a:ext cx="27959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i="1" dirty="0" smtClean="0"/>
              <a:t>Петергофские </a:t>
            </a:r>
          </a:p>
          <a:p>
            <a:pPr algn="ctr"/>
            <a:r>
              <a:rPr lang="ru-RU" sz="2800" b="1" i="1" dirty="0" err="1" smtClean="0"/>
              <a:t>эрмитажи</a:t>
            </a:r>
            <a:endParaRPr lang="ru-RU" sz="2800" b="1" i="1" dirty="0"/>
          </a:p>
        </p:txBody>
      </p:sp>
      <p:pic>
        <p:nvPicPr>
          <p:cNvPr id="11266" name="Picture 2" descr="C:\Users\admin\Documents\Op_Pop_Art 1\ДОМАШКА\РУССКИЙ КУРС\11 поток\03_1 пол. 18 в\Монплезир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337187"/>
            <a:ext cx="5286380" cy="3520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643446"/>
            <a:ext cx="3643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Петергофские </a:t>
            </a:r>
          </a:p>
          <a:p>
            <a:pPr algn="ctr"/>
            <a:r>
              <a:rPr lang="ru-RU" sz="2800" b="1" i="1" dirty="0" err="1" smtClean="0"/>
              <a:t>эрмитажи</a:t>
            </a:r>
            <a:endParaRPr lang="ru-RU" sz="2800" b="1" i="1" dirty="0"/>
          </a:p>
        </p:txBody>
      </p:sp>
      <p:pic>
        <p:nvPicPr>
          <p:cNvPr id="12290" name="Picture 2" descr="C:\Users\admin\Documents\Op_Pop_Art 1\ДОМАШКА\РУССКИЙ КУРС\11 поток\03_1 пол. 18 в\Марли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238755" cy="39290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388" y="1428736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Марли</a:t>
            </a:r>
            <a:endParaRPr lang="ru-RU" sz="2800" b="1" i="1" dirty="0"/>
          </a:p>
        </p:txBody>
      </p:sp>
      <p:pic>
        <p:nvPicPr>
          <p:cNvPr id="12292" name="Picture 4" descr="C:\Users\admin\Documents\Op_Pop_Art 1\ДОМАШКА\РУССКИЙ КУРС\11 поток\03_1 пол. 18 в\Марли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3240677"/>
            <a:ext cx="5429256" cy="3617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етропавловский_Ирина Барсков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00298" y="357166"/>
            <a:ext cx="3929090" cy="6222276"/>
          </a:xfrm>
        </p:spPr>
      </p:pic>
      <p:pic>
        <p:nvPicPr>
          <p:cNvPr id="6146" name="Picture 2" descr="C:\Users\admin\Documents\Op_Pop_Art 1\ДОМАШКА\РУССКИЙ КУРС\8 поток\03_1 пол. 18 в\картинки\im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ocuments\Op_Pop_Art 1\ДОМАШКА\РУССКИЙ КУРС\12 поток\03_1 пол. 18 в\004_0001237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5011322" cy="3357586"/>
          </a:xfrm>
          <a:prstGeom prst="rect">
            <a:avLst/>
          </a:prstGeom>
          <a:noFill/>
        </p:spPr>
      </p:pic>
      <p:pic>
        <p:nvPicPr>
          <p:cNvPr id="8195" name="Picture 3" descr="C:\Users\admin\Documents\Op_Pop_Art 1\ДОМАШКА\РУССКИЙ КУРС\12 поток\03_1 пол. 18 в\004_0005149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288534"/>
            <a:ext cx="5072066" cy="35694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286512" y="1214422"/>
            <a:ext cx="16065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Волюта</a:t>
            </a:r>
            <a:endParaRPr lang="ru-RU" sz="2800" b="1" i="1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ocuments\Op_Pop_Art 1\ДОМАШКА\РУССКИЙ КУРС\12 поток\03_1 пол. 18 в\Меншикова башня в Москв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71480"/>
            <a:ext cx="7620000" cy="51911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5929330"/>
            <a:ext cx="5826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/>
              <a:t>Меншикова башня, Москва, фрагмент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Documents\Op_Pop_Art 1\ДОМАШКА\РУССКИЙ КУРС\12 поток\03_1 пол. 18 в\765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3524243" cy="2643182"/>
          </a:xfrm>
          <a:prstGeom prst="rect">
            <a:avLst/>
          </a:prstGeom>
          <a:noFill/>
        </p:spPr>
      </p:pic>
      <p:pic>
        <p:nvPicPr>
          <p:cNvPr id="10243" name="Picture 3" descr="C:\Users\admin\Documents\Op_Pop_Art 1\ДОМАШКА\РУССКИЙ КУРС\12 поток\03_1 пол. 18 в\Menshikov_tower_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73677"/>
            <a:ext cx="5094315" cy="678432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4929198"/>
            <a:ext cx="19486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/>
              <a:t>Меншикова</a:t>
            </a:r>
          </a:p>
          <a:p>
            <a:pPr algn="ctr"/>
            <a:r>
              <a:rPr lang="ru-RU" sz="2400" b="1" i="1" dirty="0" smtClean="0"/>
              <a:t>б</a:t>
            </a:r>
            <a:r>
              <a:rPr lang="ru-RU" sz="2400" b="1" i="1" dirty="0" smtClean="0"/>
              <a:t>ашня</a:t>
            </a:r>
          </a:p>
          <a:p>
            <a:pPr algn="ctr"/>
            <a:r>
              <a:rPr lang="ru-RU" sz="2400" b="1" i="1" dirty="0" smtClean="0"/>
              <a:t>1704 - 1707</a:t>
            </a:r>
            <a:endParaRPr lang="ru-RU" sz="2400" b="1" i="1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Documents\Op_Pop_Art 1\ДОМАШКА\РУССКИЙ КУРС\12 поток\03_1 пол. 18 в\картинки\3\элементы Петровского барокко_Марина Горошник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85728"/>
            <a:ext cx="7942023" cy="581718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86116" y="6215082"/>
            <a:ext cx="2459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Марина </a:t>
            </a:r>
            <a:r>
              <a:rPr lang="ru-RU" dirty="0" err="1" smtClean="0"/>
              <a:t>Горошникова</a:t>
            </a:r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\Documents\Op_Pop_Art 1\ДОМАШКА\РУССКИЙ КУРС\12 поток\03_1 пол. 18 в\картинки\3\общее_Ольга Качур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-19715"/>
            <a:ext cx="5857916" cy="68777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5720" y="5929330"/>
            <a:ext cx="13067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Ольга</a:t>
            </a:r>
          </a:p>
          <a:p>
            <a:r>
              <a:rPr lang="ru-RU" sz="2000" dirty="0" err="1" smtClean="0"/>
              <a:t>Качурина</a:t>
            </a:r>
            <a:endParaRPr lang="ru-RU" sz="2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7422" y="2786058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Контрольная работа</a:t>
            </a:r>
            <a:endParaRPr lang="ru-RU" sz="3600" b="1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2910" y="-357214"/>
            <a:ext cx="8229600" cy="114300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1. Кто такие пенсионеры?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1 вопр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00166" y="1000108"/>
            <a:ext cx="6286502" cy="5564438"/>
          </a:xfr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57290" y="-214338"/>
            <a:ext cx="6800840" cy="100013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2. Что такое анфилады?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Users\admin\Documents\Op_Pop_Art 1\ДОМАШКА\РУССКИЙ КУРС\10 поток\03_1 пол. 18 в\картинки\Татьяна Карниц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1" y="928669"/>
            <a:ext cx="7249804" cy="56841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3. Каких представителей «</a:t>
            </a:r>
            <a:r>
              <a:rPr lang="ru-RU" sz="2400" b="1" dirty="0" err="1" smtClean="0">
                <a:solidFill>
                  <a:schemeClr val="tx1"/>
                </a:solidFill>
              </a:rPr>
              <a:t>россики</a:t>
            </a:r>
            <a:r>
              <a:rPr lang="ru-RU" sz="2400" b="1" dirty="0" smtClean="0">
                <a:solidFill>
                  <a:schemeClr val="tx1"/>
                </a:solidFill>
              </a:rPr>
              <a:t>» вы знаете?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dmin\Documents\Op_Pop_Art 1\ДОМАШКА\РУССКИЙ КУРС\11 поток\03_1 пол. 18 в\4\3 во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298"/>
            <a:ext cx="8429652" cy="5223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cuments\Op_Pop_Art 1\ДОМАШКА\РУССКИЙ КУРС\12 поток\03_1 пол. 18 в\картинки\кр\3 вопр_Мария Кондаков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34851"/>
            <a:ext cx="9144000" cy="31276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28992" y="5857892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Мария </a:t>
            </a:r>
            <a:r>
              <a:rPr lang="ru-RU" sz="2000" dirty="0" err="1" smtClean="0"/>
              <a:t>Кондакова</a:t>
            </a:r>
            <a:endParaRPr lang="ru-RU" sz="2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285728"/>
            <a:ext cx="8501094" cy="714379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4.  Кого называют первым главным архитектором Петербурга?  Какие здания он построил?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7650" name="Picture 2" descr="C:\Users\admin\Documents\Op_Pop_Art 1\ДОМАШКА\РУССКИЙ КУРС\11 поток\03_1 пол. 18 в\картинки\КР\4 вопр_Дарина Цед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1"/>
            <a:ext cx="8715436" cy="4904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00034" y="-285776"/>
            <a:ext cx="8229600" cy="1143001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</a:rPr>
              <a:t>Постройки </a:t>
            </a:r>
            <a:r>
              <a:rPr lang="ru-RU" sz="2800" b="1" i="1" dirty="0" err="1" smtClean="0">
                <a:solidFill>
                  <a:schemeClr val="tx1"/>
                </a:solidFill>
              </a:rPr>
              <a:t>Доменико</a:t>
            </a:r>
            <a:r>
              <a:rPr lang="ru-RU" sz="2800" b="1" i="1" dirty="0" smtClean="0">
                <a:solidFill>
                  <a:schemeClr val="tx1"/>
                </a:solidFill>
              </a:rPr>
              <a:t> </a:t>
            </a:r>
            <a:r>
              <a:rPr lang="ru-RU" sz="2800" b="1" i="1" dirty="0" err="1" smtClean="0">
                <a:solidFill>
                  <a:schemeClr val="tx1"/>
                </a:solidFill>
              </a:rPr>
              <a:t>Трезини</a:t>
            </a:r>
            <a:endParaRPr lang="ru-RU" sz="2800" b="1" i="1" dirty="0">
              <a:solidFill>
                <a:schemeClr val="tx1"/>
              </a:solidFill>
            </a:endParaRPr>
          </a:p>
        </p:txBody>
      </p:sp>
      <p:pic>
        <p:nvPicPr>
          <p:cNvPr id="6" name="Содержимое 5" descr="Сидоров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000232" y="1000108"/>
            <a:ext cx="5286412" cy="5626140"/>
          </a:xfr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5720" y="0"/>
            <a:ext cx="8572528" cy="100011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5. Что такое круглая скульптура?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admin\Documents\Op_Pop_Art 1\ДОМАШКА\РУССКИЙ КУРС\11 поток\03_1 пол. 18 в\4\5 во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9566" y="1279033"/>
            <a:ext cx="8740151" cy="45788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ocuments\Op_Pop_Art 1\ДОМАШКА\РУССКИЙ КУРС\12 поток\03_1 пол. 18 в\картинки\кр\5 вопр_Ольга Миранс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20215"/>
            <a:ext cx="7500990" cy="569040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14678" y="6143644"/>
            <a:ext cx="2212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Ольга </a:t>
            </a:r>
            <a:r>
              <a:rPr lang="ru-RU" sz="2000" dirty="0" err="1" smtClean="0"/>
              <a:t>Миранская</a:t>
            </a:r>
            <a:endParaRPr lang="ru-RU" sz="20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6. Какое произведение положило начало знакомству русских людей с античной скульптурой?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admin\Documents\Op_Pop_Art 1\ДОМАШКА\РУССКИЙ КУРС\11 поток\03_1 пол. 18 в\4\6 во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36438"/>
            <a:ext cx="8715436" cy="52561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7158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7.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 какого скульптора началось развитие круглой скульптуры в России?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admin\Documents\Op_Pop_Art 1\ДОМАШКА\РУССКИЙ КУРС\11 поток\03_1 пол. 18 в\4\7 воп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643050"/>
            <a:ext cx="9144000" cy="5030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1472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8. 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К какому типу храма относится Петропавловский собор?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голубятников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85786" y="1428736"/>
            <a:ext cx="8001024" cy="5168418"/>
          </a:xfr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рвошеина петропавловский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88115" y="357166"/>
            <a:ext cx="5927125" cy="6000792"/>
          </a:xfr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_Екатерина Дейтер_кунсткамера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633645" y="1428736"/>
            <a:ext cx="8010289" cy="5214974"/>
          </a:xfrm>
        </p:spPr>
      </p:pic>
      <p:sp>
        <p:nvSpPr>
          <p:cNvPr id="5" name="TextBox 4"/>
          <p:cNvSpPr txBox="1"/>
          <p:nvPr/>
        </p:nvSpPr>
        <p:spPr>
          <a:xfrm>
            <a:off x="1071538" y="357166"/>
            <a:ext cx="7692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Вопрос 9. Как называется первый музей в России? 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14678" y="928670"/>
            <a:ext cx="26570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КУНСТКАМЕРА</a:t>
            </a:r>
            <a:endParaRPr lang="ru-RU" sz="28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 10. Кто автор этих картин? Почему вы так думаете? 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5" name="Содержимое 4" descr="10 воп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500174"/>
            <a:ext cx="6371598" cy="5114950"/>
          </a:xfr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-28575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Литература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948690"/>
            <a:ext cx="750098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dirty="0" err="1" smtClean="0"/>
              <a:t>Адамчик</a:t>
            </a:r>
            <a:r>
              <a:rPr lang="ru-RU" dirty="0" smtClean="0"/>
              <a:t> М.В. Русское искусство и архитектура. Полный справочник. 2009 г. (Лабиринт http://www.labirint.ru/books/190826/)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Ильина Т.В., Римская-Корсакова С.В. Андрей Матвеев. 1984. (Озон http://www.ozon.ru/context/detail/id/2665674/)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Ильина Т.В., Станюкович-Денисова Е.Ю. Русское искусство 18 века. 2014 г.</a:t>
            </a:r>
            <a:r>
              <a:rPr lang="ru-RU" dirty="0" smtClean="0"/>
              <a:t>(Озон http://www.ozon.ru/context/detail/id/27793158/) Книга обозначена как учебник для искусствоведческих факультетов, но он написан понятным языком, весь материал хорошо рассортирован. Есть диск с презентациями.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Малиновский К.В. </a:t>
            </a:r>
            <a:r>
              <a:rPr lang="ru-RU" dirty="0" err="1" smtClean="0"/>
              <a:t>Доменико</a:t>
            </a:r>
            <a:r>
              <a:rPr lang="ru-RU" dirty="0" smtClean="0"/>
              <a:t> </a:t>
            </a:r>
            <a:r>
              <a:rPr lang="ru-RU" dirty="0" err="1" smtClean="0"/>
              <a:t>Трезини</a:t>
            </a:r>
            <a:r>
              <a:rPr lang="ru-RU" dirty="0" smtClean="0"/>
              <a:t>. 2007 г. (Озон http://www.ozon.ru/context/detail/id/3818237/)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Овсянников Ю.М. </a:t>
            </a:r>
            <a:r>
              <a:rPr lang="ru-RU" dirty="0" err="1" smtClean="0"/>
              <a:t>Доминико</a:t>
            </a:r>
            <a:r>
              <a:rPr lang="ru-RU" dirty="0" smtClean="0"/>
              <a:t> </a:t>
            </a:r>
            <a:r>
              <a:rPr lang="ru-RU" dirty="0" err="1" smtClean="0"/>
              <a:t>Трезини</a:t>
            </a:r>
            <a:r>
              <a:rPr lang="ru-RU" dirty="0" smtClean="0"/>
              <a:t>. 1987. (Озон </a:t>
            </a:r>
            <a:r>
              <a:rPr lang="ru-RU" u="sng" dirty="0" smtClean="0">
                <a:hlinkClick r:id="rId2"/>
              </a:rPr>
              <a:t>http://www.ozon.ru/context/detail/id/1531321/</a:t>
            </a:r>
            <a:r>
              <a:rPr lang="ru-RU" dirty="0" smtClean="0"/>
              <a:t>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Петинова Е. Б.К. Растрелли. (Озон </a:t>
            </a:r>
            <a:r>
              <a:rPr lang="ru-RU" u="sng" dirty="0" smtClean="0">
                <a:hlinkClick r:id="rId3"/>
              </a:rPr>
              <a:t>http://www.ozon.ru/context/detail/id/4756679/</a:t>
            </a:r>
            <a:r>
              <a:rPr lang="ru-RU" dirty="0" smtClean="0"/>
              <a:t>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Путятин И.Е. Образ русского храма и эпоха Просвещения. 2009 Г. (Лабиринт http://www.labirint.ru/books/214541/)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Соловьев В.М.Русская культура: с древнейших времен до наших дней. 2010 г. (Лабиринт http://www.labirint.ru/books/257466/)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42862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</a:rPr>
              <a:t>Видео</a:t>
            </a:r>
            <a:endParaRPr lang="ru-RU" sz="2800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948690"/>
            <a:ext cx="721523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Архитектура Российской Империи. XVIII век – "Век просвещения".</a:t>
            </a:r>
            <a:r>
              <a:rPr lang="ru-RU" u="sng" dirty="0" smtClean="0">
                <a:hlinkClick r:id="rId2"/>
              </a:rPr>
              <a:t>https://www.youtube.com/watch?v=6ePVBRriRfw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Век Русского музея. Михайловский сад и Летний сад.  Лекция https://www.youtube.com/watch?v=6vZPAnBMZOM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Живопись 18 века, часть 1, выпуск 19. Лекция. </a:t>
            </a:r>
            <a:r>
              <a:rPr lang="ru-RU" u="sng" dirty="0" smtClean="0">
                <a:hlinkClick r:id="rId3"/>
              </a:rPr>
              <a:t>https://www.youtube.com/watch?v=rfs_f8AE2rI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История одного шедевра. Иван Никитин. Портрет Г.И. Головкина. https://www.youtube.com/watch?v=SfIUfGHi3ww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Изобразительное искусство. XVIII век – "Век просвещения". </a:t>
            </a:r>
            <a:r>
              <a:rPr lang="ru-RU" u="sng" dirty="0" smtClean="0">
                <a:hlinkClick r:id="rId4"/>
              </a:rPr>
              <a:t>https://www.youtube.com/watch?v=GY4EO05-mMM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Красуйся, град Петров! Дворец «</a:t>
            </a:r>
            <a:r>
              <a:rPr lang="ru-RU" dirty="0" err="1" smtClean="0"/>
              <a:t>Монплезир</a:t>
            </a:r>
            <a:r>
              <a:rPr lang="ru-RU" dirty="0" smtClean="0"/>
              <a:t>» в Петергофе. </a:t>
            </a:r>
            <a:r>
              <a:rPr lang="ru-RU" u="sng" dirty="0" smtClean="0">
                <a:hlinkClick r:id="rId5"/>
              </a:rPr>
              <a:t>http://tvkultura.ru/video/show/brand_id/23834/episode_id/615910/video_id/615910/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Красуйся, град Петров! </a:t>
            </a:r>
            <a:r>
              <a:rPr lang="ru-RU" dirty="0" err="1" smtClean="0"/>
              <a:t>Доменико</a:t>
            </a:r>
            <a:r>
              <a:rPr lang="ru-RU" dirty="0" smtClean="0"/>
              <a:t> </a:t>
            </a:r>
            <a:r>
              <a:rPr lang="ru-RU" dirty="0" err="1" smtClean="0"/>
              <a:t>Трезини.</a:t>
            </a:r>
            <a:r>
              <a:rPr lang="ru-RU" u="sng" dirty="0" err="1" smtClean="0">
                <a:hlinkClick r:id="rId6"/>
              </a:rPr>
              <a:t>http</a:t>
            </a:r>
            <a:r>
              <a:rPr lang="ru-RU" u="sng" dirty="0" smtClean="0">
                <a:hlinkClick r:id="rId6"/>
              </a:rPr>
              <a:t>://</a:t>
            </a:r>
            <a:r>
              <a:rPr lang="ru-RU" u="sng" dirty="0" err="1" smtClean="0">
                <a:hlinkClick r:id="rId6"/>
              </a:rPr>
              <a:t>rutube.ru</a:t>
            </a:r>
            <a:r>
              <a:rPr lang="ru-RU" u="sng" dirty="0" smtClean="0">
                <a:hlinkClick r:id="rId6"/>
              </a:rPr>
              <a:t>/</a:t>
            </a:r>
            <a:r>
              <a:rPr lang="ru-RU" u="sng" dirty="0" err="1" smtClean="0">
                <a:hlinkClick r:id="rId6"/>
              </a:rPr>
              <a:t>video</a:t>
            </a:r>
            <a:r>
              <a:rPr lang="ru-RU" u="sng" dirty="0" smtClean="0">
                <a:hlinkClick r:id="rId6"/>
              </a:rPr>
              <a:t>/50aeb799d97812cb42ca927462ed0ecf/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err="1" smtClean="0"/>
              <a:t>Меншиковский</a:t>
            </a:r>
            <a:r>
              <a:rPr lang="ru-RU" dirty="0" smtClean="0"/>
              <a:t> дворец. https://www.youtube.com/watch?v=UlmbcfDguH4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Неизвестный Петергоф. </a:t>
            </a:r>
            <a:r>
              <a:rPr lang="ru-RU" dirty="0" err="1" smtClean="0"/>
              <a:t>Монплезир</a:t>
            </a:r>
            <a:r>
              <a:rPr lang="ru-RU" dirty="0" smtClean="0"/>
              <a:t>. </a:t>
            </a:r>
            <a:r>
              <a:rPr lang="ru-RU" u="sng" dirty="0" smtClean="0">
                <a:hlinkClick r:id="rId7"/>
              </a:rPr>
              <a:t>https://www.youtube.com/watch?v=kVkubCOHzmo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285728"/>
            <a:ext cx="742955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lang="ru-RU" dirty="0" err="1" smtClean="0"/>
              <a:t>Облюбование</a:t>
            </a:r>
            <a:r>
              <a:rPr lang="ru-RU" dirty="0" smtClean="0"/>
              <a:t> Санкт-Петербурга. Здание Двенадцати коллегий. http://rutube.ru/video/d3923832b806b9e7313c34e7b2eef307/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Петербургская </a:t>
            </a:r>
            <a:r>
              <a:rPr lang="ru-RU" dirty="0" err="1" smtClean="0"/>
              <a:t>Кунсткамера.</a:t>
            </a:r>
            <a:r>
              <a:rPr lang="ru-RU" u="sng" dirty="0" err="1" smtClean="0">
                <a:hlinkClick r:id="rId2"/>
              </a:rPr>
              <a:t>https</a:t>
            </a:r>
            <a:r>
              <a:rPr lang="ru-RU" u="sng" dirty="0" smtClean="0">
                <a:hlinkClick r:id="rId2"/>
              </a:rPr>
              <a:t>://</a:t>
            </a:r>
            <a:r>
              <a:rPr lang="ru-RU" u="sng" dirty="0" err="1" smtClean="0">
                <a:hlinkClick r:id="rId2"/>
              </a:rPr>
              <a:t>www.youtube.com</a:t>
            </a:r>
            <a:r>
              <a:rPr lang="ru-RU" u="sng" dirty="0" smtClean="0">
                <a:hlinkClick r:id="rId2"/>
              </a:rPr>
              <a:t>/</a:t>
            </a:r>
            <a:r>
              <a:rPr lang="ru-RU" u="sng" dirty="0" err="1" smtClean="0">
                <a:hlinkClick r:id="rId2"/>
              </a:rPr>
              <a:t>watch?v=vBiQAN-PyCU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Петергоф – дворцы, парки и </a:t>
            </a:r>
            <a:r>
              <a:rPr lang="ru-RU" dirty="0" err="1" smtClean="0"/>
              <a:t>фонтаны.</a:t>
            </a:r>
            <a:r>
              <a:rPr lang="ru-RU" u="sng" dirty="0" err="1" smtClean="0">
                <a:hlinkClick r:id="rId3"/>
              </a:rPr>
              <a:t>https</a:t>
            </a:r>
            <a:r>
              <a:rPr lang="ru-RU" u="sng" dirty="0" smtClean="0">
                <a:hlinkClick r:id="rId3"/>
              </a:rPr>
              <a:t>://</a:t>
            </a:r>
            <a:r>
              <a:rPr lang="ru-RU" u="sng" dirty="0" err="1" smtClean="0">
                <a:hlinkClick r:id="rId3"/>
              </a:rPr>
              <a:t>www.youtube.com</a:t>
            </a:r>
            <a:r>
              <a:rPr lang="ru-RU" u="sng" dirty="0" smtClean="0">
                <a:hlinkClick r:id="rId3"/>
              </a:rPr>
              <a:t>/watch?v=vjZlj88IIVU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Петропавловская крепость. https://www.youtube.com/watch?v=0EQUcDJ97nw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Петропавловский собор. https://www.youtube.com/watch?v=Xm-Gt1VlyYo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Пешком... Москва боярская. https://www.youtube.com/watch?v=sqQgfMR0dZ8</a:t>
            </a:r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Рождение русского барокко.</a:t>
            </a:r>
            <a:r>
              <a:rPr lang="ru-RU" dirty="0" smtClean="0">
                <a:hlinkClick r:id="rId4"/>
              </a:rPr>
              <a:t> </a:t>
            </a:r>
            <a:r>
              <a:rPr lang="ru-RU" u="sng" dirty="0" smtClean="0">
                <a:hlinkClick r:id="rId4"/>
              </a:rPr>
              <a:t>https://www.youtube.com/watch?v=vWeRC6HhSTg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Русская культура сквозь века. Парсуна. Лекция. </a:t>
            </a:r>
            <a:r>
              <a:rPr lang="ru-RU" u="sng" dirty="0" smtClean="0">
                <a:hlinkClick r:id="rId5"/>
              </a:rPr>
              <a:t>https://www.youtube.com/watch?v=OxItov_pmbc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r>
              <a:rPr lang="ru-RU" dirty="0" smtClean="0"/>
              <a:t>Утраченный Петербург. Летний сад. </a:t>
            </a:r>
            <a:r>
              <a:rPr lang="ru-RU" dirty="0" smtClean="0">
                <a:hlinkClick r:id="rId6"/>
              </a:rPr>
              <a:t>https://vk.com/video175454538_167893135?list=4de71100049a9ebd84</a:t>
            </a:r>
            <a:endParaRPr lang="ru-RU" dirty="0" smtClean="0"/>
          </a:p>
          <a:p>
            <a:pPr algn="just">
              <a:buFont typeface="Arial" pitchFamily="34" charset="0"/>
              <a:buChar char="•"/>
            </a:pPr>
            <a:r>
              <a:rPr lang="ru-RU" dirty="0" smtClean="0"/>
              <a:t>Архитектура России XVIII век. Учебный фильм </a:t>
            </a:r>
            <a:r>
              <a:rPr lang="en-US" dirty="0" smtClean="0"/>
              <a:t>https://www.youtube.com/watch?v=sZT4AMBaxrM</a:t>
            </a:r>
            <a:endParaRPr lang="ru-RU" dirty="0" smtClean="0"/>
          </a:p>
          <a:p>
            <a:pPr lvl="0" algn="just">
              <a:buFont typeface="Arial" pitchFamily="34" charset="0"/>
              <a:buChar char="•"/>
            </a:pPr>
            <a:endParaRPr lang="ru-RU" dirty="0" smtClean="0"/>
          </a:p>
          <a:p>
            <a:pPr algn="just"/>
            <a:endParaRPr lang="ru-RU" sz="2000" dirty="0" smtClean="0"/>
          </a:p>
          <a:p>
            <a:pPr algn="just">
              <a:buFont typeface="Arial" pitchFamily="34" charset="0"/>
              <a:buChar char="•"/>
            </a:pPr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2859</TotalTime>
  <Words>636</Words>
  <PresentationFormat>Экран (4:3)</PresentationFormat>
  <Paragraphs>170</Paragraphs>
  <Slides>102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3" baseType="lpstr">
      <vt:lpstr>Литейная</vt:lpstr>
      <vt:lpstr>Слайд 1</vt:lpstr>
      <vt:lpstr>Задание 1.   Проиллюстрируйте примерами известные вам виды портрета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А.М. Матвеев. Аллегория живописи</vt:lpstr>
      <vt:lpstr>Аллегорический  портрет</vt:lpstr>
      <vt:lpstr>Слайд 28</vt:lpstr>
      <vt:lpstr>Слайд 29</vt:lpstr>
      <vt:lpstr>Слайд 30</vt:lpstr>
      <vt:lpstr>Семейный  портрет</vt:lpstr>
      <vt:lpstr>Слайд 32</vt:lpstr>
      <vt:lpstr>Автопортрет</vt:lpstr>
      <vt:lpstr>Слайд 34</vt:lpstr>
      <vt:lpstr>Слайд 35</vt:lpstr>
      <vt:lpstr>Слайд 36</vt:lpstr>
      <vt:lpstr>Слайд 37</vt:lpstr>
      <vt:lpstr>Слайд 38</vt:lpstr>
      <vt:lpstr>Слайд 39</vt:lpstr>
      <vt:lpstr>Задание 2.   Выберите из материалов урока все аллегорические изображения в разных видах искусства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Петергоф</vt:lpstr>
      <vt:lpstr>Слайд 55</vt:lpstr>
      <vt:lpstr>Слайд 56</vt:lpstr>
      <vt:lpstr>Слайд 57</vt:lpstr>
      <vt:lpstr>Слайд 58</vt:lpstr>
      <vt:lpstr>Фонтан «Самсон, раздирающий пасть льва». Петергоф </vt:lpstr>
      <vt:lpstr>Слайд 60</vt:lpstr>
      <vt:lpstr>Слайд 61</vt:lpstr>
      <vt:lpstr>Слайд 62</vt:lpstr>
      <vt:lpstr>Слайд 63</vt:lpstr>
      <vt:lpstr>Слайд 64</vt:lpstr>
      <vt:lpstr>Церковь Покрова Богородицы в Филях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Вопрос 1. Кто такие пенсионеры? </vt:lpstr>
      <vt:lpstr>Вопрос 2. Что такое анфилады? </vt:lpstr>
      <vt:lpstr>Вопрос 3. Каких представителей «россики» вы знаете? </vt:lpstr>
      <vt:lpstr>Слайд 89</vt:lpstr>
      <vt:lpstr>Вопрос 4.  Кого называют первым главным архитектором Петербурга?  Какие здания он построил? </vt:lpstr>
      <vt:lpstr>Постройки Доменико Трезини</vt:lpstr>
      <vt:lpstr>Вопрос 5. Что такое круглая скульптура? </vt:lpstr>
      <vt:lpstr>Слайд 93</vt:lpstr>
      <vt:lpstr>Вопрос 6. Какое произведение положило начало знакомству русских людей с античной скульптурой?</vt:lpstr>
      <vt:lpstr>Вопрос 7.  С какого скульптора началось развитие круглой скульптуры в России? </vt:lpstr>
      <vt:lpstr>Вопрос 8.  К какому типу храма относится Петропавловский собор? </vt:lpstr>
      <vt:lpstr>Слайд 97</vt:lpstr>
      <vt:lpstr>Слайд 98</vt:lpstr>
      <vt:lpstr>Вопрос 10. Кто автор этих картин? Почему вы так думаете? </vt:lpstr>
      <vt:lpstr>Литература</vt:lpstr>
      <vt:lpstr>Видео</vt:lpstr>
      <vt:lpstr>Слайд 102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271</cp:revision>
  <dcterms:created xsi:type="dcterms:W3CDTF">2016-05-24T07:52:21Z</dcterms:created>
  <dcterms:modified xsi:type="dcterms:W3CDTF">2019-03-20T14:47:43Z</dcterms:modified>
</cp:coreProperties>
</file>