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6"/>
  </p:notesMasterIdLst>
  <p:sldIdLst>
    <p:sldId id="256" r:id="rId2"/>
    <p:sldId id="434" r:id="rId3"/>
    <p:sldId id="426" r:id="rId4"/>
    <p:sldId id="427" r:id="rId5"/>
    <p:sldId id="435" r:id="rId6"/>
    <p:sldId id="437" r:id="rId7"/>
    <p:sldId id="436" r:id="rId8"/>
    <p:sldId id="257" r:id="rId9"/>
    <p:sldId id="438" r:id="rId10"/>
    <p:sldId id="439" r:id="rId11"/>
    <p:sldId id="331" r:id="rId12"/>
    <p:sldId id="440" r:id="rId13"/>
    <p:sldId id="431" r:id="rId14"/>
    <p:sldId id="423" r:id="rId15"/>
    <p:sldId id="428" r:id="rId16"/>
    <p:sldId id="327" r:id="rId17"/>
    <p:sldId id="430" r:id="rId18"/>
    <p:sldId id="330" r:id="rId19"/>
    <p:sldId id="332" r:id="rId20"/>
    <p:sldId id="334" r:id="rId21"/>
    <p:sldId id="270" r:id="rId22"/>
    <p:sldId id="441" r:id="rId23"/>
    <p:sldId id="406" r:id="rId24"/>
    <p:sldId id="337" r:id="rId25"/>
    <p:sldId id="429" r:id="rId26"/>
    <p:sldId id="338" r:id="rId27"/>
    <p:sldId id="432" r:id="rId28"/>
    <p:sldId id="433" r:id="rId29"/>
    <p:sldId id="282" r:id="rId30"/>
    <p:sldId id="409" r:id="rId31"/>
    <p:sldId id="347" r:id="rId32"/>
    <p:sldId id="311" r:id="rId33"/>
    <p:sldId id="342" r:id="rId34"/>
    <p:sldId id="320" r:id="rId35"/>
    <p:sldId id="425" r:id="rId36"/>
    <p:sldId id="424" r:id="rId37"/>
    <p:sldId id="349" r:id="rId38"/>
    <p:sldId id="321" r:id="rId39"/>
    <p:sldId id="322" r:id="rId40"/>
    <p:sldId id="442" r:id="rId41"/>
    <p:sldId id="292" r:id="rId42"/>
    <p:sldId id="293" r:id="rId43"/>
    <p:sldId id="294" r:id="rId44"/>
    <p:sldId id="326" r:id="rId4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05" autoAdjust="0"/>
    <p:restoredTop sz="91443"/>
  </p:normalViewPr>
  <p:slideViewPr>
    <p:cSldViewPr>
      <p:cViewPr varScale="1">
        <p:scale>
          <a:sx n="93" d="100"/>
          <a:sy n="93" d="100"/>
        </p:scale>
        <p:origin x="1896" y="20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C36C98-217B-4B5E-979A-DE2F87934765}" type="datetimeFigureOut">
              <a:rPr lang="ru-RU" smtClean="0"/>
              <a:t>18.10.2018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A7F5A7-F4AF-4D10-AEFC-129F49B77B11}" type="slidenum">
              <a:rPr lang="ru-RU" smtClean="0"/>
              <a:t>‹#›</a:t>
            </a:fld>
            <a:endParaRPr lang="ru-RU"/>
          </a:p>
        </p:txBody>
      </p:sp>
    </p:spTree>
    <p:extLst>
      <p:ext uri="{BB962C8B-B14F-4D97-AF65-F5344CB8AC3E}">
        <p14:creationId xmlns:p14="http://schemas.microsoft.com/office/powerpoint/2010/main" val="562680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ru-R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ru-RU"/>
          </a:p>
        </p:txBody>
      </p:sp>
      <p:sp>
        <p:nvSpPr>
          <p:cNvPr id="4" name="Date Placeholder 3"/>
          <p:cNvSpPr>
            <a:spLocks noGrp="1"/>
          </p:cNvSpPr>
          <p:nvPr>
            <p:ph type="dt" sz="half" idx="10"/>
          </p:nvPr>
        </p:nvSpPr>
        <p:spPr/>
        <p:txBody>
          <a:bodyPr/>
          <a:lstStyle/>
          <a:p>
            <a:fld id="{A08E1E0E-15E2-4AA9-AFFB-6C2B7E7965CF}" type="datetimeFigureOut">
              <a:rPr lang="ru-RU" smtClean="0"/>
              <a:t>18.10.2018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B2211A6-BD3A-4AC5-9A8A-64A6095CCCB7}" type="slidenum">
              <a:rPr lang="ru-RU" smtClean="0"/>
              <a:t>‹#›</a:t>
            </a:fld>
            <a:endParaRPr lang="ru-RU"/>
          </a:p>
        </p:txBody>
      </p:sp>
    </p:spTree>
    <p:extLst>
      <p:ext uri="{BB962C8B-B14F-4D97-AF65-F5344CB8AC3E}">
        <p14:creationId xmlns:p14="http://schemas.microsoft.com/office/powerpoint/2010/main" val="2364354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p>
            <a:fld id="{A08E1E0E-15E2-4AA9-AFFB-6C2B7E7965CF}" type="datetimeFigureOut">
              <a:rPr lang="ru-RU" smtClean="0"/>
              <a:t>18.10.2018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B2211A6-BD3A-4AC5-9A8A-64A6095CCCB7}" type="slidenum">
              <a:rPr lang="ru-RU" smtClean="0"/>
              <a:t>‹#›</a:t>
            </a:fld>
            <a:endParaRPr lang="ru-RU"/>
          </a:p>
        </p:txBody>
      </p:sp>
    </p:spTree>
    <p:extLst>
      <p:ext uri="{BB962C8B-B14F-4D97-AF65-F5344CB8AC3E}">
        <p14:creationId xmlns:p14="http://schemas.microsoft.com/office/powerpoint/2010/main" val="3249784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8E1E0E-15E2-4AA9-AFFB-6C2B7E7965CF}" type="datetimeFigureOut">
              <a:rPr lang="ru-RU" smtClean="0"/>
              <a:t>18.10.2018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B2211A6-BD3A-4AC5-9A8A-64A6095CCCB7}" type="slidenum">
              <a:rPr lang="ru-RU" smtClean="0"/>
              <a:t>‹#›</a:t>
            </a:fld>
            <a:endParaRPr lang="ru-RU"/>
          </a:p>
        </p:txBody>
      </p:sp>
    </p:spTree>
    <p:extLst>
      <p:ext uri="{BB962C8B-B14F-4D97-AF65-F5344CB8AC3E}">
        <p14:creationId xmlns:p14="http://schemas.microsoft.com/office/powerpoint/2010/main" val="3305069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Date Placeholder 4"/>
          <p:cNvSpPr>
            <a:spLocks noGrp="1"/>
          </p:cNvSpPr>
          <p:nvPr>
            <p:ph type="dt" sz="half" idx="10"/>
          </p:nvPr>
        </p:nvSpPr>
        <p:spPr/>
        <p:txBody>
          <a:bodyPr/>
          <a:lstStyle/>
          <a:p>
            <a:fld id="{A08E1E0E-15E2-4AA9-AFFB-6C2B7E7965CF}" type="datetimeFigureOut">
              <a:rPr lang="ru-RU" smtClean="0"/>
              <a:t>18.10.2018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B2211A6-BD3A-4AC5-9A8A-64A6095CCCB7}" type="slidenum">
              <a:rPr lang="ru-RU" smtClean="0"/>
              <a:t>‹#›</a:t>
            </a:fld>
            <a:endParaRPr lang="ru-RU"/>
          </a:p>
        </p:txBody>
      </p:sp>
    </p:spTree>
    <p:extLst>
      <p:ext uri="{BB962C8B-B14F-4D97-AF65-F5344CB8AC3E}">
        <p14:creationId xmlns:p14="http://schemas.microsoft.com/office/powerpoint/2010/main" val="3598625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7" name="Date Placeholder 6"/>
          <p:cNvSpPr>
            <a:spLocks noGrp="1"/>
          </p:cNvSpPr>
          <p:nvPr>
            <p:ph type="dt" sz="half" idx="10"/>
          </p:nvPr>
        </p:nvSpPr>
        <p:spPr/>
        <p:txBody>
          <a:bodyPr/>
          <a:lstStyle/>
          <a:p>
            <a:fld id="{A08E1E0E-15E2-4AA9-AFFB-6C2B7E7965CF}" type="datetimeFigureOut">
              <a:rPr lang="ru-RU" smtClean="0"/>
              <a:t>18.10.2018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B2211A6-BD3A-4AC5-9A8A-64A6095CCCB7}" type="slidenum">
              <a:rPr lang="ru-RU" smtClean="0"/>
              <a:t>‹#›</a:t>
            </a:fld>
            <a:endParaRPr lang="ru-RU"/>
          </a:p>
        </p:txBody>
      </p:sp>
    </p:spTree>
    <p:extLst>
      <p:ext uri="{BB962C8B-B14F-4D97-AF65-F5344CB8AC3E}">
        <p14:creationId xmlns:p14="http://schemas.microsoft.com/office/powerpoint/2010/main" val="2032425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Date Placeholder 2"/>
          <p:cNvSpPr>
            <a:spLocks noGrp="1"/>
          </p:cNvSpPr>
          <p:nvPr>
            <p:ph type="dt" sz="half" idx="10"/>
          </p:nvPr>
        </p:nvSpPr>
        <p:spPr/>
        <p:txBody>
          <a:bodyPr/>
          <a:lstStyle/>
          <a:p>
            <a:fld id="{A08E1E0E-15E2-4AA9-AFFB-6C2B7E7965CF}" type="datetimeFigureOut">
              <a:rPr lang="ru-RU" smtClean="0"/>
              <a:t>18.10.2018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B2211A6-BD3A-4AC5-9A8A-64A6095CCCB7}" type="slidenum">
              <a:rPr lang="ru-RU" smtClean="0"/>
              <a:t>‹#›</a:t>
            </a:fld>
            <a:endParaRPr lang="ru-RU"/>
          </a:p>
        </p:txBody>
      </p:sp>
    </p:spTree>
    <p:extLst>
      <p:ext uri="{BB962C8B-B14F-4D97-AF65-F5344CB8AC3E}">
        <p14:creationId xmlns:p14="http://schemas.microsoft.com/office/powerpoint/2010/main" val="2333599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8E1E0E-15E2-4AA9-AFFB-6C2B7E7965CF}" type="datetimeFigureOut">
              <a:rPr lang="ru-RU" smtClean="0"/>
              <a:t>18.10.2018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B2211A6-BD3A-4AC5-9A8A-64A6095CCCB7}" type="slidenum">
              <a:rPr lang="ru-RU" smtClean="0"/>
              <a:t>‹#›</a:t>
            </a:fld>
            <a:endParaRPr lang="ru-RU"/>
          </a:p>
        </p:txBody>
      </p:sp>
    </p:spTree>
    <p:extLst>
      <p:ext uri="{BB962C8B-B14F-4D97-AF65-F5344CB8AC3E}">
        <p14:creationId xmlns:p14="http://schemas.microsoft.com/office/powerpoint/2010/main" val="3423656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8E1E0E-15E2-4AA9-AFFB-6C2B7E7965CF}" type="datetimeFigureOut">
              <a:rPr lang="ru-RU" smtClean="0"/>
              <a:t>18.10.2018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B2211A6-BD3A-4AC5-9A8A-64A6095CCCB7}" type="slidenum">
              <a:rPr lang="ru-RU" smtClean="0"/>
              <a:t>‹#›</a:t>
            </a:fld>
            <a:endParaRPr lang="ru-RU"/>
          </a:p>
        </p:txBody>
      </p:sp>
    </p:spTree>
    <p:extLst>
      <p:ext uri="{BB962C8B-B14F-4D97-AF65-F5344CB8AC3E}">
        <p14:creationId xmlns:p14="http://schemas.microsoft.com/office/powerpoint/2010/main" val="1130425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8E1E0E-15E2-4AA9-AFFB-6C2B7E7965CF}" type="datetimeFigureOut">
              <a:rPr lang="ru-RU" smtClean="0"/>
              <a:t>18.10.2018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B2211A6-BD3A-4AC5-9A8A-64A6095CCCB7}" type="slidenum">
              <a:rPr lang="ru-RU" smtClean="0"/>
              <a:t>‹#›</a:t>
            </a:fld>
            <a:endParaRPr lang="ru-RU"/>
          </a:p>
        </p:txBody>
      </p:sp>
    </p:spTree>
    <p:extLst>
      <p:ext uri="{BB962C8B-B14F-4D97-AF65-F5344CB8AC3E}">
        <p14:creationId xmlns:p14="http://schemas.microsoft.com/office/powerpoint/2010/main" val="124340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p>
            <a:fld id="{A08E1E0E-15E2-4AA9-AFFB-6C2B7E7965CF}" type="datetimeFigureOut">
              <a:rPr lang="ru-RU" smtClean="0"/>
              <a:t>18.10.2018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B2211A6-BD3A-4AC5-9A8A-64A6095CCCB7}" type="slidenum">
              <a:rPr lang="ru-RU" smtClean="0"/>
              <a:t>‹#›</a:t>
            </a:fld>
            <a:endParaRPr lang="ru-RU"/>
          </a:p>
        </p:txBody>
      </p:sp>
    </p:spTree>
    <p:extLst>
      <p:ext uri="{BB962C8B-B14F-4D97-AF65-F5344CB8AC3E}">
        <p14:creationId xmlns:p14="http://schemas.microsoft.com/office/powerpoint/2010/main" val="572863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ru-R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p>
            <a:fld id="{A08E1E0E-15E2-4AA9-AFFB-6C2B7E7965CF}" type="datetimeFigureOut">
              <a:rPr lang="ru-RU" smtClean="0"/>
              <a:t>18.10.2018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B2211A6-BD3A-4AC5-9A8A-64A6095CCCB7}" type="slidenum">
              <a:rPr lang="ru-RU" smtClean="0"/>
              <a:t>‹#›</a:t>
            </a:fld>
            <a:endParaRPr lang="ru-RU"/>
          </a:p>
        </p:txBody>
      </p:sp>
    </p:spTree>
    <p:extLst>
      <p:ext uri="{BB962C8B-B14F-4D97-AF65-F5344CB8AC3E}">
        <p14:creationId xmlns:p14="http://schemas.microsoft.com/office/powerpoint/2010/main" val="33067527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ru-R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8E1E0E-15E2-4AA9-AFFB-6C2B7E7965CF}" type="datetimeFigureOut">
              <a:rPr lang="ru-RU" smtClean="0"/>
              <a:t>18.10.2018</a:t>
            </a:fld>
            <a:endParaRPr lang="ru-R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2211A6-BD3A-4AC5-9A8A-64A6095CCCB7}" type="slidenum">
              <a:rPr lang="ru-RU" smtClean="0"/>
              <a:t>‹#›</a:t>
            </a:fld>
            <a:endParaRPr lang="ru-RU"/>
          </a:p>
        </p:txBody>
      </p:sp>
    </p:spTree>
    <p:extLst>
      <p:ext uri="{BB962C8B-B14F-4D97-AF65-F5344CB8AC3E}">
        <p14:creationId xmlns:p14="http://schemas.microsoft.com/office/powerpoint/2010/main" val="17645134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hyperlink" Target="https://www.youtube.com/watch?v=_IOPlGPQPuM" TargetMode="External"/><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hyperlink" Target="http://www.wikizeroo.com/index.php?q=aHR0cHM6Ly9ydS53aWtpcGVkaWEub3JnL3dpa2kvJUQwJTkzJUQwJUI1JUQxJTgwJUQwJUJDJUQwJUIwJUQwJUJEJUQwJUI4JUQxJThG" TargetMode="External"/><Relationship Id="rId4" Type="http://schemas.openxmlformats.org/officeDocument/2006/relationships/hyperlink" Target="http://www.wikizeroo.com/index.php?q=aHR0cHM6Ly9ydS53aWtpcGVkaWEub3JnL3dpa2kvJUQwJUExJUQwJUIwJUQwJUJBJUQxJTgxJUQwJUJFJUQwJUJEJUQxJTgxJUQwJUJBJUQwJUIwJUQxJThGXyVEMCVCNCVEMCVCOCVEMCVCRCVEMCVCMCVEMSU4MSVEMSU4MiVEMCVCOCVEMSU4Rg" TargetMode="External"/><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http://iskusstvoed.ru/"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 Id="rId3" Type="http://schemas.openxmlformats.org/officeDocument/2006/relationships/image" Target="../media/image9.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tiff"/><Relationship Id="rId3" Type="http://schemas.openxmlformats.org/officeDocument/2006/relationships/hyperlink" Target="https://ox.cloud.panopto.eu/Panopto/Pages/Viewer.aspx?id=51db9a24-720b-45d3-8610-a94200991f7c"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4" Type="http://schemas.openxmlformats.org/officeDocument/2006/relationships/image" Target="../media/image15.jpg"/><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 Id="rId3" Type="http://schemas.openxmlformats.org/officeDocument/2006/relationships/image" Target="../media/image1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 Id="rId3" Type="http://schemas.openxmlformats.org/officeDocument/2006/relationships/image" Target="../media/image2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jpeg"/><Relationship Id="rId3" Type="http://schemas.openxmlformats.org/officeDocument/2006/relationships/image" Target="../media/image2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 Id="rId3"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32.jpg"/><Relationship Id="rId4" Type="http://schemas.openxmlformats.org/officeDocument/2006/relationships/image" Target="../media/image33.JPG"/><Relationship Id="rId5" Type="http://schemas.openxmlformats.org/officeDocument/2006/relationships/image" Target="../media/image34.jpg"/><Relationship Id="rId6" Type="http://schemas.openxmlformats.org/officeDocument/2006/relationships/image" Target="../media/image35.JPG"/><Relationship Id="rId1" Type="http://schemas.openxmlformats.org/officeDocument/2006/relationships/slideLayout" Target="../slideLayouts/slideLayout7.xml"/><Relationship Id="rId2" Type="http://schemas.openxmlformats.org/officeDocument/2006/relationships/image" Target="../media/image31.jpg"/></Relationships>
</file>

<file path=ppt/slides/_rels/slide28.xml.rels><?xml version="1.0" encoding="UTF-8" standalone="yes"?>
<Relationships xmlns="http://schemas.openxmlformats.org/package/2006/relationships"><Relationship Id="rId3" Type="http://schemas.openxmlformats.org/officeDocument/2006/relationships/image" Target="../media/image37.JPG"/><Relationship Id="rId4" Type="http://schemas.openxmlformats.org/officeDocument/2006/relationships/image" Target="../media/image38.jpeg"/><Relationship Id="rId5" Type="http://schemas.openxmlformats.org/officeDocument/2006/relationships/image" Target="../media/image39.jpeg"/><Relationship Id="rId6" Type="http://schemas.openxmlformats.org/officeDocument/2006/relationships/image" Target="../media/image40.jpg"/><Relationship Id="rId1" Type="http://schemas.openxmlformats.org/officeDocument/2006/relationships/slideLayout" Target="../slideLayouts/slideLayout7.xml"/><Relationship Id="rId2" Type="http://schemas.openxmlformats.org/officeDocument/2006/relationships/image" Target="../media/image36.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1.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g"/><Relationship Id="rId3" Type="http://schemas.openxmlformats.org/officeDocument/2006/relationships/image" Target="../media/image45.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image" Target="../media/image47.jpeg"/><Relationship Id="rId4" Type="http://schemas.openxmlformats.org/officeDocument/2006/relationships/image" Target="../media/image48.jpeg"/><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jpg"/><Relationship Id="rId5" Type="http://schemas.openxmlformats.org/officeDocument/2006/relationships/image" Target="../media/image51.jpg"/><Relationship Id="rId6" Type="http://schemas.openxmlformats.org/officeDocument/2006/relationships/image" Target="../media/image52.jp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image" Target="../media/image53.jpg"/><Relationship Id="rId4" Type="http://schemas.openxmlformats.org/officeDocument/2006/relationships/image" Target="../media/image54.jp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0.xml.rels><?xml version="1.0" encoding="UTF-8" standalone="yes"?>
<Relationships xmlns="http://schemas.openxmlformats.org/package/2006/relationships"><Relationship Id="rId3" Type="http://schemas.openxmlformats.org/officeDocument/2006/relationships/hyperlink" Target="https://books.google.com.tr/books?id=rcYTDgAAQBAJ&amp;printsec=frontcover&amp;hl=tr#v=onepage&amp;q&amp;f=false" TargetMode="External"/><Relationship Id="rId4" Type="http://schemas.openxmlformats.org/officeDocument/2006/relationships/image" Target="../media/image55.jpe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564904"/>
            <a:ext cx="7772400" cy="1470025"/>
          </a:xfrm>
        </p:spPr>
        <p:txBody>
          <a:bodyPr>
            <a:normAutofit fontScale="90000"/>
          </a:bodyPr>
          <a:lstStyle/>
          <a:p>
            <a:r>
              <a:rPr lang="ru-RU" dirty="0" smtClean="0"/>
              <a:t>Урок </a:t>
            </a:r>
            <a:r>
              <a:rPr lang="ru-RU" dirty="0"/>
              <a:t>4. Искусство Западной Европы</a:t>
            </a:r>
            <a:br>
              <a:rPr lang="ru-RU" dirty="0"/>
            </a:br>
            <a:r>
              <a:rPr lang="ru-RU" dirty="0"/>
              <a:t>Средних веков. </a:t>
            </a:r>
            <a:r>
              <a:rPr lang="ru-RU" dirty="0" err="1"/>
              <a:t>Романика</a:t>
            </a:r>
            <a:r>
              <a:rPr lang="ru-RU" dirty="0"/>
              <a:t>, готика</a:t>
            </a:r>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9" y="0"/>
            <a:ext cx="29337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712689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4" y="0"/>
            <a:ext cx="29337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Изображение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6928" y="1700808"/>
            <a:ext cx="6604000" cy="4953000"/>
          </a:xfrm>
          <a:prstGeom prst="rect">
            <a:avLst/>
          </a:prstGeom>
        </p:spPr>
      </p:pic>
    </p:spTree>
    <p:extLst>
      <p:ext uri="{BB962C8B-B14F-4D97-AF65-F5344CB8AC3E}">
        <p14:creationId xmlns:p14="http://schemas.microsoft.com/office/powerpoint/2010/main" val="298908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4" y="0"/>
            <a:ext cx="29337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Изображение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1640" y="1700808"/>
            <a:ext cx="7056784" cy="4989146"/>
          </a:xfrm>
          <a:prstGeom prst="rect">
            <a:avLst/>
          </a:prstGeom>
        </p:spPr>
      </p:pic>
    </p:spTree>
    <p:extLst>
      <p:ext uri="{BB962C8B-B14F-4D97-AF65-F5344CB8AC3E}">
        <p14:creationId xmlns:p14="http://schemas.microsoft.com/office/powerpoint/2010/main" val="9361451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4" y="0"/>
            <a:ext cx="29337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22" name="Picture 2" descr="ºÐ°ÑÑÐ° ÐµÐ²ÑÐ¾Ð¿Ñ 5 Ð²ÐµÐº Ð²Ð°ÑÐ²Ð°ÑÑÐºÐ¸Ðµ Ð¿Ð»ÐµÐ¼ÐµÐ½Ð° ile ilgili gÃ¶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1905000"/>
            <a:ext cx="5760640" cy="4295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1529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4" y="0"/>
            <a:ext cx="29337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1187624" y="6021288"/>
            <a:ext cx="7344816" cy="369332"/>
          </a:xfrm>
          <a:prstGeom prst="rect">
            <a:avLst/>
          </a:prstGeom>
        </p:spPr>
        <p:txBody>
          <a:bodyPr wrap="square">
            <a:spAutoFit/>
          </a:bodyPr>
          <a:lstStyle/>
          <a:p>
            <a:r>
              <a:rPr lang="ru-RU" b="1" dirty="0" err="1">
                <a:latin typeface="arial" charset="0"/>
              </a:rPr>
              <a:t>Хлодвиг</a:t>
            </a:r>
            <a:r>
              <a:rPr lang="ru-RU" b="1" dirty="0">
                <a:latin typeface="arial" charset="0"/>
              </a:rPr>
              <a:t> </a:t>
            </a:r>
            <a:r>
              <a:rPr lang="ru-RU" b="1" dirty="0" err="1">
                <a:latin typeface="arial" charset="0"/>
              </a:rPr>
              <a:t>I</a:t>
            </a:r>
            <a:r>
              <a:rPr lang="ru-RU" b="1" dirty="0">
                <a:latin typeface="arial" charset="0"/>
              </a:rPr>
              <a:t>, король франков. Художник Франсуа-Луи </a:t>
            </a:r>
            <a:r>
              <a:rPr lang="ru-RU" b="1" dirty="0" err="1">
                <a:latin typeface="arial" charset="0"/>
              </a:rPr>
              <a:t>Дежюин</a:t>
            </a:r>
            <a:r>
              <a:rPr lang="ru-RU" b="1" dirty="0">
                <a:latin typeface="arial" charset="0"/>
              </a:rPr>
              <a:t> </a:t>
            </a:r>
            <a:endParaRPr lang="ru-RU" b="1" dirty="0"/>
          </a:p>
        </p:txBody>
      </p:sp>
      <p:pic>
        <p:nvPicPr>
          <p:cNvPr id="82948" name="Picture 4" descr="°lgili res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9069" y="692696"/>
            <a:ext cx="3325912" cy="4922350"/>
          </a:xfrm>
          <a:prstGeom prst="rect">
            <a:avLst/>
          </a:prstGeom>
          <a:noFill/>
          <a:extLst>
            <a:ext uri="{909E8E84-426E-40DD-AFC4-6F175D3DCCD1}">
              <a14:hiddenFill xmlns:a14="http://schemas.microsoft.com/office/drawing/2010/main">
                <a:solidFill>
                  <a:srgbClr val="FFFFFF"/>
                </a:solidFill>
              </a14:hiddenFill>
            </a:ext>
          </a:extLst>
        </p:spPr>
      </p:pic>
      <p:pic>
        <p:nvPicPr>
          <p:cNvPr id="82950" name="Picture 6" descr="Ð»Ð¾Ð´Ð²Ð¸Ð³ ile ilgili gÃ¶rsel sonuc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6506" y="2534394"/>
            <a:ext cx="2009775"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94700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4" y="0"/>
            <a:ext cx="29337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4994" name="Picture 2" descr="ÑÐ¾Ð±Ð½Ð¸ÑÐ° ÑÐµÐ¾Ð´Ð¾ÑÐ¸ÑÐ° ile ilgili gÃ¶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980728"/>
            <a:ext cx="4931519" cy="4896544"/>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308670" y="6093296"/>
            <a:ext cx="3500317" cy="477054"/>
          </a:xfrm>
          <a:prstGeom prst="rect">
            <a:avLst/>
          </a:prstGeom>
        </p:spPr>
        <p:txBody>
          <a:bodyPr wrap="none">
            <a:spAutoFit/>
          </a:bodyPr>
          <a:lstStyle/>
          <a:p>
            <a:r>
              <a:rPr lang="ru-RU" sz="2500" b="1" dirty="0">
                <a:latin typeface="arial" charset="0"/>
              </a:rPr>
              <a:t>Гробница </a:t>
            </a:r>
            <a:r>
              <a:rPr lang="ru-RU" sz="2500" b="1" dirty="0" err="1">
                <a:latin typeface="arial" charset="0"/>
              </a:rPr>
              <a:t>Теодориха</a:t>
            </a:r>
            <a:endParaRPr lang="ru-RU" sz="2500" b="1" dirty="0"/>
          </a:p>
        </p:txBody>
      </p:sp>
      <p:sp>
        <p:nvSpPr>
          <p:cNvPr id="3" name="Прямоугольник 2"/>
          <p:cNvSpPr/>
          <p:nvPr/>
        </p:nvSpPr>
        <p:spPr>
          <a:xfrm>
            <a:off x="3367656" y="188640"/>
            <a:ext cx="5382344" cy="369332"/>
          </a:xfrm>
          <a:prstGeom prst="rect">
            <a:avLst/>
          </a:prstGeom>
        </p:spPr>
        <p:txBody>
          <a:bodyPr wrap="square">
            <a:spAutoFit/>
          </a:bodyPr>
          <a:lstStyle/>
          <a:p>
            <a:pPr algn="ctr"/>
            <a:r>
              <a:rPr lang="ru-RU" dirty="0">
                <a:hlinkClick r:id="rId4"/>
              </a:rPr>
              <a:t>https://www.youtube.com/watch?v=_</a:t>
            </a:r>
            <a:r>
              <a:rPr lang="ru-RU" dirty="0" smtClean="0">
                <a:hlinkClick r:id="rId4"/>
              </a:rPr>
              <a:t>IOPlGPQPuM</a:t>
            </a:r>
            <a:r>
              <a:rPr lang="ru-RU" smtClean="0"/>
              <a:t> </a:t>
            </a:r>
            <a:endParaRPr lang="ru-RU" dirty="0"/>
          </a:p>
        </p:txBody>
      </p:sp>
    </p:spTree>
    <p:extLst>
      <p:ext uri="{BB962C8B-B14F-4D97-AF65-F5344CB8AC3E}">
        <p14:creationId xmlns:p14="http://schemas.microsoft.com/office/powerpoint/2010/main" val="4565194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4" y="0"/>
            <a:ext cx="29337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323528" y="1923281"/>
            <a:ext cx="8820472" cy="1200329"/>
          </a:xfrm>
          <a:prstGeom prst="rect">
            <a:avLst/>
          </a:prstGeom>
        </p:spPr>
        <p:txBody>
          <a:bodyPr wrap="square">
            <a:spAutoFit/>
          </a:bodyPr>
          <a:lstStyle/>
          <a:p>
            <a:r>
              <a:rPr lang="ru-RU" b="1" dirty="0">
                <a:solidFill>
                  <a:srgbClr val="222222"/>
                </a:solidFill>
                <a:latin typeface="arial" charset="0"/>
              </a:rPr>
              <a:t>Каролингское возрождение</a:t>
            </a:r>
            <a:r>
              <a:rPr lang="ru-RU" dirty="0">
                <a:solidFill>
                  <a:srgbClr val="222222"/>
                </a:solidFill>
                <a:latin typeface="arial" charset="0"/>
              </a:rPr>
              <a:t> (фр. </a:t>
            </a:r>
            <a:r>
              <a:rPr lang="ru-RU" dirty="0" err="1">
                <a:solidFill>
                  <a:srgbClr val="222222"/>
                </a:solidFill>
                <a:latin typeface="arial" charset="0"/>
              </a:rPr>
              <a:t>renaissance</a:t>
            </a:r>
            <a:r>
              <a:rPr lang="ru-RU" dirty="0">
                <a:solidFill>
                  <a:srgbClr val="222222"/>
                </a:solidFill>
                <a:latin typeface="arial" charset="0"/>
              </a:rPr>
              <a:t> </a:t>
            </a:r>
            <a:r>
              <a:rPr lang="ru-RU" dirty="0" err="1">
                <a:solidFill>
                  <a:srgbClr val="222222"/>
                </a:solidFill>
                <a:latin typeface="arial" charset="0"/>
              </a:rPr>
              <a:t>carolingienne</a:t>
            </a:r>
            <a:r>
              <a:rPr lang="ru-RU" dirty="0">
                <a:solidFill>
                  <a:srgbClr val="222222"/>
                </a:solidFill>
                <a:latin typeface="arial" charset="0"/>
              </a:rPr>
              <a:t>) — период интеллектуального и </a:t>
            </a:r>
            <a:r>
              <a:rPr lang="ru-RU" dirty="0" err="1">
                <a:solidFill>
                  <a:srgbClr val="222222"/>
                </a:solidFill>
                <a:latin typeface="arial" charset="0"/>
              </a:rPr>
              <a:t>культурного</a:t>
            </a:r>
            <a:r>
              <a:rPr lang="ru-RU" b="1" dirty="0" err="1">
                <a:solidFill>
                  <a:srgbClr val="222222"/>
                </a:solidFill>
                <a:latin typeface="arial" charset="0"/>
              </a:rPr>
              <a:t>возрождения</a:t>
            </a:r>
            <a:r>
              <a:rPr lang="ru-RU" dirty="0">
                <a:solidFill>
                  <a:srgbClr val="222222"/>
                </a:solidFill>
                <a:latin typeface="arial" charset="0"/>
              </a:rPr>
              <a:t> в Западной Европе в конце VIII — середине IX века, в эпоху правления королей франков Карла Великого, Людовика Благочестивого и Карла Лысого из династии Каролингов.</a:t>
            </a:r>
            <a:endParaRPr lang="ru-RU" dirty="0"/>
          </a:p>
        </p:txBody>
      </p:sp>
      <p:sp>
        <p:nvSpPr>
          <p:cNvPr id="4" name="Прямоугольник 3"/>
          <p:cNvSpPr/>
          <p:nvPr/>
        </p:nvSpPr>
        <p:spPr>
          <a:xfrm>
            <a:off x="323528" y="3861048"/>
            <a:ext cx="8496944" cy="923330"/>
          </a:xfrm>
          <a:prstGeom prst="rect">
            <a:avLst/>
          </a:prstGeom>
        </p:spPr>
        <p:txBody>
          <a:bodyPr wrap="square">
            <a:spAutoFit/>
          </a:bodyPr>
          <a:lstStyle/>
          <a:p>
            <a:r>
              <a:rPr lang="ru-RU" dirty="0">
                <a:solidFill>
                  <a:srgbClr val="222222"/>
                </a:solidFill>
                <a:latin typeface="Arial" charset="0"/>
              </a:rPr>
              <a:t>«</a:t>
            </a:r>
            <a:r>
              <a:rPr lang="ru-RU" b="1" dirty="0" err="1">
                <a:solidFill>
                  <a:srgbClr val="222222"/>
                </a:solidFill>
                <a:latin typeface="Arial" charset="0"/>
              </a:rPr>
              <a:t>Оттоновское</a:t>
            </a:r>
            <a:r>
              <a:rPr lang="ru-RU" b="1" dirty="0">
                <a:solidFill>
                  <a:srgbClr val="222222"/>
                </a:solidFill>
                <a:latin typeface="Arial" charset="0"/>
              </a:rPr>
              <a:t> Возрождение</a:t>
            </a:r>
            <a:r>
              <a:rPr lang="ru-RU" dirty="0">
                <a:solidFill>
                  <a:srgbClr val="222222"/>
                </a:solidFill>
                <a:latin typeface="Arial" charset="0"/>
              </a:rPr>
              <a:t>» — краткий период (в конце Х в.) подъёма культурной жизни в </a:t>
            </a:r>
            <a:r>
              <a:rPr lang="ru-RU" dirty="0">
                <a:solidFill>
                  <a:srgbClr val="0B0080"/>
                </a:solidFill>
                <a:latin typeface="Arial" charset="0"/>
                <a:hlinkClick r:id="rId3" tooltip="Германия"/>
              </a:rPr>
              <a:t>Германии</a:t>
            </a:r>
            <a:r>
              <a:rPr lang="ru-RU" dirty="0">
                <a:solidFill>
                  <a:srgbClr val="222222"/>
                </a:solidFill>
                <a:latin typeface="Arial" charset="0"/>
              </a:rPr>
              <a:t> при императорах </a:t>
            </a:r>
            <a:r>
              <a:rPr lang="ru-RU" dirty="0">
                <a:solidFill>
                  <a:srgbClr val="0B0080"/>
                </a:solidFill>
                <a:latin typeface="Arial" charset="0"/>
                <a:hlinkClick r:id="rId4" tooltip="Саксонская династия"/>
              </a:rPr>
              <a:t>Саксонской династии</a:t>
            </a:r>
            <a:r>
              <a:rPr lang="ru-RU" dirty="0">
                <a:solidFill>
                  <a:srgbClr val="222222"/>
                </a:solidFill>
                <a:latin typeface="Arial" charset="0"/>
              </a:rPr>
              <a:t> — </a:t>
            </a:r>
            <a:r>
              <a:rPr lang="ru-RU" dirty="0" err="1">
                <a:solidFill>
                  <a:srgbClr val="222222"/>
                </a:solidFill>
                <a:latin typeface="Arial" charset="0"/>
              </a:rPr>
              <a:t>Оттонах</a:t>
            </a:r>
            <a:r>
              <a:rPr lang="ru-RU" dirty="0">
                <a:solidFill>
                  <a:srgbClr val="222222"/>
                </a:solidFill>
                <a:latin typeface="Arial" charset="0"/>
              </a:rPr>
              <a:t>.</a:t>
            </a:r>
            <a:endParaRPr lang="ru-RU" dirty="0"/>
          </a:p>
        </p:txBody>
      </p:sp>
    </p:spTree>
    <p:extLst>
      <p:ext uri="{BB962C8B-B14F-4D97-AF65-F5344CB8AC3E}">
        <p14:creationId xmlns:p14="http://schemas.microsoft.com/office/powerpoint/2010/main" val="2594565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ru-RU" dirty="0" smtClean="0"/>
              <a:t>Задание 1. </a:t>
            </a:r>
            <a:endParaRPr lang="ru-RU" dirty="0"/>
          </a:p>
        </p:txBody>
      </p:sp>
      <p:sp>
        <p:nvSpPr>
          <p:cNvPr id="3" name="Subtitle 2"/>
          <p:cNvSpPr>
            <a:spLocks noGrp="1"/>
          </p:cNvSpPr>
          <p:nvPr>
            <p:ph type="subTitle" idx="1"/>
          </p:nvPr>
        </p:nvSpPr>
        <p:spPr/>
        <p:txBody>
          <a:bodyPr>
            <a:normAutofit/>
          </a:bodyPr>
          <a:lstStyle/>
          <a:p>
            <a:r>
              <a:rPr lang="ru-RU" dirty="0" smtClean="0"/>
              <a:t>Различия между соборами Романского стиля и Готического</a:t>
            </a:r>
            <a:endParaRPr lang="ru-RU" dirty="0"/>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4" y="0"/>
            <a:ext cx="29337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653727" y="5462885"/>
            <a:ext cx="8190656" cy="1015663"/>
          </a:xfrm>
          <a:prstGeom prst="rect">
            <a:avLst/>
          </a:prstGeom>
        </p:spPr>
        <p:txBody>
          <a:bodyPr wrap="square">
            <a:spAutoFit/>
          </a:bodyPr>
          <a:lstStyle/>
          <a:p>
            <a:pPr algn="ctr"/>
            <a:r>
              <a:rPr lang="ru-RU" sz="2500" dirty="0" smtClean="0">
                <a:hlinkClick r:id="rId3"/>
              </a:rPr>
              <a:t>http://iskusstvoed.ru/</a:t>
            </a:r>
            <a:endParaRPr lang="ru-RU" sz="2500" dirty="0" smtClean="0"/>
          </a:p>
          <a:p>
            <a:pPr algn="ctr"/>
            <a:endParaRPr lang="ru-RU" sz="3500" dirty="0"/>
          </a:p>
        </p:txBody>
      </p:sp>
    </p:spTree>
    <p:extLst>
      <p:ext uri="{BB962C8B-B14F-4D97-AF65-F5344CB8AC3E}">
        <p14:creationId xmlns:p14="http://schemas.microsoft.com/office/powerpoint/2010/main" val="1720191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Ð¸Ð¼ÑÐºÐ°Ñ Ð±Ð°Ð·Ð¸Ð»Ð¸ÐºÐ° Ð¿Ð»Ð°Ð½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04664"/>
            <a:ext cx="5976664" cy="3060052"/>
          </a:xfrm>
          <a:prstGeom prst="rect">
            <a:avLst/>
          </a:prstGeom>
          <a:noFill/>
          <a:extLst>
            <a:ext uri="{909E8E84-426E-40DD-AFC4-6F175D3DCCD1}">
              <a14:hiddenFill xmlns:a14="http://schemas.microsoft.com/office/drawing/2010/main">
                <a:solidFill>
                  <a:srgbClr val="FFFFFF"/>
                </a:solidFill>
              </a14:hiddenFill>
            </a:ext>
          </a:extLst>
        </p:spPr>
      </p:pic>
      <p:pic>
        <p:nvPicPr>
          <p:cNvPr id="86020" name="Picture 4" descr="Ð¸Ð¼ÑÐºÐ°Ñ Ð±Ð°Ð·Ð¸Ð»Ð¸ÐºÐ° Ð¿Ð»Ð°Ð½ ile ilgili gÃ¶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2708920"/>
            <a:ext cx="5976664" cy="3777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72032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Ð¾Ð¼Ð°Ð½ÑÐºÐ°Ñ Ð°ÑÑÐ¸ÑÐµÐºÑÑÑÐ°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548680"/>
            <a:ext cx="7848872" cy="5817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5456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44391" y="2060848"/>
            <a:ext cx="4197152" cy="706090"/>
          </a:xfrm>
        </p:spPr>
        <p:txBody>
          <a:bodyPr>
            <a:normAutofit fontScale="90000"/>
          </a:bodyPr>
          <a:lstStyle/>
          <a:p>
            <a:r>
              <a:rPr lang="ru-RU" dirty="0" smtClean="0"/>
              <a:t>Зарина </a:t>
            </a:r>
            <a:r>
              <a:rPr lang="ru-RU" dirty="0" err="1" smtClean="0"/>
              <a:t>Хайрутдинова</a:t>
            </a:r>
            <a:r>
              <a:rPr lang="ru-RU" dirty="0" smtClean="0"/>
              <a:t> </a:t>
            </a:r>
            <a:endParaRPr lang="ru-RU" dirty="0"/>
          </a:p>
        </p:txBody>
      </p:sp>
      <p:pic>
        <p:nvPicPr>
          <p:cNvPr id="4" name="Изображение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2870"/>
            <a:ext cx="4844391" cy="6858000"/>
          </a:xfrm>
          <a:prstGeom prst="rect">
            <a:avLst/>
          </a:prstGeom>
        </p:spPr>
      </p:pic>
    </p:spTree>
    <p:extLst>
      <p:ext uri="{BB962C8B-B14F-4D97-AF65-F5344CB8AC3E}">
        <p14:creationId xmlns:p14="http://schemas.microsoft.com/office/powerpoint/2010/main" val="42328161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Изображение 1"/>
          <p:cNvPicPr>
            <a:picLocks noChangeAspect="1"/>
          </p:cNvPicPr>
          <p:nvPr/>
        </p:nvPicPr>
        <p:blipFill>
          <a:blip r:embed="rId2"/>
          <a:stretch>
            <a:fillRect/>
          </a:stretch>
        </p:blipFill>
        <p:spPr>
          <a:xfrm>
            <a:off x="395536" y="404664"/>
            <a:ext cx="8432800" cy="4216400"/>
          </a:xfrm>
          <a:prstGeom prst="rect">
            <a:avLst/>
          </a:prstGeom>
        </p:spPr>
      </p:pic>
      <p:sp>
        <p:nvSpPr>
          <p:cNvPr id="3" name="Прямоугольник 2"/>
          <p:cNvSpPr/>
          <p:nvPr/>
        </p:nvSpPr>
        <p:spPr>
          <a:xfrm>
            <a:off x="395536" y="5229200"/>
            <a:ext cx="8432800" cy="1138773"/>
          </a:xfrm>
          <a:prstGeom prst="rect">
            <a:avLst/>
          </a:prstGeom>
        </p:spPr>
        <p:txBody>
          <a:bodyPr wrap="square">
            <a:spAutoFit/>
          </a:bodyPr>
          <a:lstStyle/>
          <a:p>
            <a:pPr algn="ctr"/>
            <a:r>
              <a:rPr lang="ru-RU" sz="2500" dirty="0">
                <a:hlinkClick r:id="rId3"/>
              </a:rPr>
              <a:t>https://</a:t>
            </a:r>
            <a:r>
              <a:rPr lang="ru-RU" sz="2500" dirty="0" smtClean="0">
                <a:hlinkClick r:id="rId3"/>
              </a:rPr>
              <a:t>ox.cloud.panopto.eu/Panopto/Pages/Viewer.aspx?id=51db9a24-720b-45d3-8610-a94200991f7c</a:t>
            </a:r>
            <a:endParaRPr lang="ru-RU" sz="2500" dirty="0" smtClean="0"/>
          </a:p>
          <a:p>
            <a:endParaRPr lang="ru-RU" dirty="0"/>
          </a:p>
        </p:txBody>
      </p:sp>
    </p:spTree>
    <p:extLst>
      <p:ext uri="{BB962C8B-B14F-4D97-AF65-F5344CB8AC3E}">
        <p14:creationId xmlns:p14="http://schemas.microsoft.com/office/powerpoint/2010/main" val="278887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6144" y="931963"/>
            <a:ext cx="3243812" cy="2468462"/>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6144" y="3493294"/>
            <a:ext cx="3388742" cy="2245042"/>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438" y="931963"/>
            <a:ext cx="3291282" cy="2468462"/>
          </a:xfrm>
          <a:prstGeom prst="rect">
            <a:avLst/>
          </a:prstGeom>
        </p:spPr>
      </p:pic>
      <p:sp>
        <p:nvSpPr>
          <p:cNvPr id="12" name="TextBox 11"/>
          <p:cNvSpPr txBox="1"/>
          <p:nvPr/>
        </p:nvSpPr>
        <p:spPr>
          <a:xfrm>
            <a:off x="157163" y="3493294"/>
            <a:ext cx="2993231" cy="2585323"/>
          </a:xfrm>
          <a:prstGeom prst="rect">
            <a:avLst/>
          </a:prstGeom>
          <a:noFill/>
        </p:spPr>
        <p:txBody>
          <a:bodyPr wrap="square" rtlCol="0">
            <a:spAutoFit/>
          </a:bodyPr>
          <a:lstStyle/>
          <a:p>
            <a:r>
              <a:rPr lang="ru-RU" sz="1350" b="1" dirty="0"/>
              <a:t>1.Вимперк или имперг </a:t>
            </a:r>
            <a:r>
              <a:rPr lang="ru-RU" sz="825" dirty="0"/>
              <a:t>(нем.— защита от ветра или — ресница) — остроконечный щипец над порталами и оконными проёмами готических зданий. </a:t>
            </a:r>
          </a:p>
          <a:p>
            <a:r>
              <a:rPr lang="ru-RU" sz="1200" b="1" dirty="0"/>
              <a:t>2.Портал </a:t>
            </a:r>
            <a:r>
              <a:rPr lang="ru-RU" sz="825" dirty="0"/>
              <a:t>(лат. дверь, ворота) — архитектурно оформленный главный вход крупного сооружения, как правило, имеющий масштабное обрамление с подробно разработанной орнаментацией. </a:t>
            </a:r>
          </a:p>
          <a:p>
            <a:r>
              <a:rPr lang="ru-RU" sz="1050" b="1" dirty="0"/>
              <a:t>3.Витражи</a:t>
            </a:r>
            <a:r>
              <a:rPr lang="ru-RU" sz="825" dirty="0"/>
              <a:t>-в романских храмах (Франция, Германия) появились сюжетные витражи. Многоцветные, большие по размеру витражи из разнообразных по форме стёкол, скреплённых свинцовыми перемычками, являлись особенностью готических соборов.</a:t>
            </a:r>
          </a:p>
          <a:p>
            <a:r>
              <a:rPr lang="ru-RU" sz="1050" b="1" dirty="0"/>
              <a:t>4.Тимпа́н</a:t>
            </a:r>
            <a:r>
              <a:rPr lang="ru-RU" sz="825" dirty="0"/>
              <a:t> в архитектуре — внутреннее поле фронтона, щипца, закомары — плоскость между проёмом арки и лежащим на ней антаблементом; углублённая часть стены над дверью или окном, обрамлённая аркой.</a:t>
            </a:r>
          </a:p>
          <a:p>
            <a:endParaRPr lang="ru-RU" sz="825" dirty="0"/>
          </a:p>
          <a:p>
            <a:endParaRPr lang="en-US" sz="825" dirty="0"/>
          </a:p>
        </p:txBody>
      </p:sp>
      <p:sp>
        <p:nvSpPr>
          <p:cNvPr id="13" name="TextBox 12"/>
          <p:cNvSpPr txBox="1"/>
          <p:nvPr/>
        </p:nvSpPr>
        <p:spPr>
          <a:xfrm>
            <a:off x="6995857" y="1317699"/>
            <a:ext cx="2071688" cy="4570482"/>
          </a:xfrm>
          <a:prstGeom prst="rect">
            <a:avLst/>
          </a:prstGeom>
          <a:noFill/>
        </p:spPr>
        <p:txBody>
          <a:bodyPr wrap="square" rtlCol="0">
            <a:spAutoFit/>
          </a:bodyPr>
          <a:lstStyle/>
          <a:p>
            <a:r>
              <a:rPr lang="ru-RU" sz="1050" b="1" dirty="0"/>
              <a:t>5.Аркбута́н</a:t>
            </a:r>
            <a:r>
              <a:rPr lang="ru-RU" sz="1350" dirty="0"/>
              <a:t> </a:t>
            </a:r>
            <a:r>
              <a:rPr lang="ru-RU" sz="825" dirty="0"/>
              <a:t>(фр.— «подпорная арка») — наружная каменная полуарка, передающая горизонтальное усилие распора от сводов постройки на опорный столб, расположенный за пределами основного объёма здания.</a:t>
            </a:r>
          </a:p>
          <a:p>
            <a:r>
              <a:rPr lang="ru-RU" sz="1050" b="1" dirty="0"/>
              <a:t>6.Стрельчатая или ломаная арка </a:t>
            </a:r>
            <a:r>
              <a:rPr lang="ru-RU" sz="825" dirty="0"/>
              <a:t>— разновидность архитектурной арки, представляющая собой фигуру из двух полукруглых арок, пересекающихся под некоторым углом (имеющая оживальную форму). Является одним из характерных строительных приёмов готической архитектуры.</a:t>
            </a:r>
          </a:p>
          <a:p>
            <a:r>
              <a:rPr lang="ru-RU" sz="1050" b="1" dirty="0"/>
              <a:t>7.Коринфский ордер</a:t>
            </a:r>
          </a:p>
          <a:p>
            <a:r>
              <a:rPr lang="ru-RU" sz="1050" b="1" dirty="0"/>
              <a:t>8.Свод</a:t>
            </a:r>
            <a:r>
              <a:rPr lang="ru-RU" sz="825" dirty="0"/>
              <a:t>— в архитектуре тип перекрытия или покрытия пространства (помещения), ограниченного стенами, балками или столбами — конструкция, которая образуется наклонными поверхностями (прямолинейными или криволинейными).</a:t>
            </a:r>
          </a:p>
          <a:p>
            <a:r>
              <a:rPr lang="ru-RU" sz="1050" b="1" dirty="0"/>
              <a:t>9.Нервюры </a:t>
            </a:r>
            <a:r>
              <a:rPr lang="ru-RU" sz="825" dirty="0"/>
              <a:t>— ребро готического каркасного свода</a:t>
            </a:r>
          </a:p>
          <a:p>
            <a:r>
              <a:rPr lang="ru-RU" sz="1050" b="1" dirty="0"/>
              <a:t>10.Контрофорсы-</a:t>
            </a:r>
            <a:r>
              <a:rPr lang="ru-RU" sz="825" dirty="0"/>
              <a:t>вертикальная конструкция, представляющая собой либо выступающую часть стены, вертикальное ребро, либо отдельно стоящую опору, связанную со стеной аркбутаном. Предназначена для усиления несущей стены путём принятия на себя горизонтального усилия распора от сводов.</a:t>
            </a:r>
            <a:endParaRPr lang="en-US" sz="825" dirty="0"/>
          </a:p>
        </p:txBody>
      </p:sp>
      <p:sp>
        <p:nvSpPr>
          <p:cNvPr id="21" name="TextBox 20"/>
          <p:cNvSpPr txBox="1"/>
          <p:nvPr/>
        </p:nvSpPr>
        <p:spPr>
          <a:xfrm>
            <a:off x="1335881" y="1100137"/>
            <a:ext cx="228600" cy="300082"/>
          </a:xfrm>
          <a:prstGeom prst="rect">
            <a:avLst/>
          </a:prstGeom>
          <a:noFill/>
        </p:spPr>
        <p:txBody>
          <a:bodyPr wrap="square" rtlCol="0">
            <a:spAutoFit/>
          </a:bodyPr>
          <a:lstStyle/>
          <a:p>
            <a:r>
              <a:rPr lang="ru-RU" sz="1350" b="1" dirty="0">
                <a:solidFill>
                  <a:schemeClr val="bg1"/>
                </a:solidFill>
              </a:rPr>
              <a:t>1</a:t>
            </a:r>
            <a:endParaRPr lang="en-US" sz="1350" b="1" dirty="0">
              <a:solidFill>
                <a:schemeClr val="bg1"/>
              </a:solidFill>
            </a:endParaRPr>
          </a:p>
        </p:txBody>
      </p:sp>
      <p:sp>
        <p:nvSpPr>
          <p:cNvPr id="22" name="TextBox 21"/>
          <p:cNvSpPr txBox="1"/>
          <p:nvPr/>
        </p:nvSpPr>
        <p:spPr>
          <a:xfrm>
            <a:off x="1564481" y="2057400"/>
            <a:ext cx="385763" cy="461665"/>
          </a:xfrm>
          <a:prstGeom prst="rect">
            <a:avLst/>
          </a:prstGeom>
          <a:noFill/>
        </p:spPr>
        <p:txBody>
          <a:bodyPr wrap="square" rtlCol="0">
            <a:spAutoFit/>
          </a:bodyPr>
          <a:lstStyle/>
          <a:p>
            <a:r>
              <a:rPr lang="ru-RU" sz="2400" b="1" dirty="0">
                <a:solidFill>
                  <a:schemeClr val="bg1"/>
                </a:solidFill>
              </a:rPr>
              <a:t>2</a:t>
            </a:r>
            <a:endParaRPr lang="en-US" sz="2400" b="1" dirty="0">
              <a:solidFill>
                <a:schemeClr val="bg1"/>
              </a:solidFill>
            </a:endParaRPr>
          </a:p>
        </p:txBody>
      </p:sp>
      <p:sp>
        <p:nvSpPr>
          <p:cNvPr id="23" name="TextBox 22"/>
          <p:cNvSpPr txBox="1"/>
          <p:nvPr/>
        </p:nvSpPr>
        <p:spPr>
          <a:xfrm>
            <a:off x="4507707" y="2166195"/>
            <a:ext cx="164306" cy="461665"/>
          </a:xfrm>
          <a:prstGeom prst="rect">
            <a:avLst/>
          </a:prstGeom>
          <a:noFill/>
        </p:spPr>
        <p:txBody>
          <a:bodyPr wrap="square" rtlCol="0">
            <a:spAutoFit/>
          </a:bodyPr>
          <a:lstStyle/>
          <a:p>
            <a:r>
              <a:rPr lang="ru-RU" sz="2400" b="1" dirty="0">
                <a:solidFill>
                  <a:schemeClr val="bg1"/>
                </a:solidFill>
              </a:rPr>
              <a:t>3</a:t>
            </a:r>
            <a:endParaRPr lang="en-US" sz="2400" b="1" dirty="0">
              <a:solidFill>
                <a:schemeClr val="bg1"/>
              </a:solidFill>
            </a:endParaRPr>
          </a:p>
        </p:txBody>
      </p:sp>
      <p:sp>
        <p:nvSpPr>
          <p:cNvPr id="24" name="TextBox 23"/>
          <p:cNvSpPr txBox="1"/>
          <p:nvPr/>
        </p:nvSpPr>
        <p:spPr>
          <a:xfrm>
            <a:off x="1282303" y="1521060"/>
            <a:ext cx="317897" cy="415498"/>
          </a:xfrm>
          <a:prstGeom prst="rect">
            <a:avLst/>
          </a:prstGeom>
          <a:noFill/>
        </p:spPr>
        <p:txBody>
          <a:bodyPr wrap="square" rtlCol="0">
            <a:spAutoFit/>
          </a:bodyPr>
          <a:lstStyle/>
          <a:p>
            <a:r>
              <a:rPr lang="ru-RU" sz="2100" b="1" dirty="0">
                <a:solidFill>
                  <a:schemeClr val="bg1"/>
                </a:solidFill>
              </a:rPr>
              <a:t>4</a:t>
            </a:r>
            <a:endParaRPr lang="en-US" sz="2100" b="1" dirty="0">
              <a:solidFill>
                <a:schemeClr val="bg1"/>
              </a:solidFill>
            </a:endParaRPr>
          </a:p>
        </p:txBody>
      </p:sp>
      <p:cxnSp>
        <p:nvCxnSpPr>
          <p:cNvPr id="26" name="Straight Arrow Connector 25"/>
          <p:cNvCxnSpPr/>
          <p:nvPr/>
        </p:nvCxnSpPr>
        <p:spPr>
          <a:xfrm flipH="1">
            <a:off x="5652010" y="1529818"/>
            <a:ext cx="1386231" cy="89085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6411160" y="2612446"/>
            <a:ext cx="627081" cy="182048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296933" y="5283155"/>
            <a:ext cx="239598" cy="461665"/>
          </a:xfrm>
          <a:prstGeom prst="rect">
            <a:avLst/>
          </a:prstGeom>
          <a:noFill/>
        </p:spPr>
        <p:txBody>
          <a:bodyPr wrap="square" rtlCol="0">
            <a:spAutoFit/>
          </a:bodyPr>
          <a:lstStyle/>
          <a:p>
            <a:r>
              <a:rPr lang="ru-RU" sz="2400" b="1" dirty="0">
                <a:solidFill>
                  <a:schemeClr val="bg1"/>
                </a:solidFill>
              </a:rPr>
              <a:t>7</a:t>
            </a:r>
            <a:endParaRPr lang="en-US" sz="2400" b="1" dirty="0">
              <a:solidFill>
                <a:schemeClr val="bg1"/>
              </a:solidFill>
            </a:endParaRPr>
          </a:p>
        </p:txBody>
      </p:sp>
      <p:cxnSp>
        <p:nvCxnSpPr>
          <p:cNvPr id="32" name="Straight Arrow Connector 31"/>
          <p:cNvCxnSpPr/>
          <p:nvPr/>
        </p:nvCxnSpPr>
        <p:spPr>
          <a:xfrm flipH="1" flipV="1">
            <a:off x="5429251" y="3829051"/>
            <a:ext cx="1622454" cy="45989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flipV="1">
            <a:off x="4100513" y="2796547"/>
            <a:ext cx="2895346" cy="172931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4988463" y="3991904"/>
            <a:ext cx="462698" cy="507831"/>
          </a:xfrm>
          <a:prstGeom prst="rect">
            <a:avLst/>
          </a:prstGeom>
          <a:noFill/>
        </p:spPr>
        <p:txBody>
          <a:bodyPr wrap="square" rtlCol="0">
            <a:spAutoFit/>
          </a:bodyPr>
          <a:lstStyle/>
          <a:p>
            <a:r>
              <a:rPr lang="ru-RU" sz="2700" dirty="0">
                <a:solidFill>
                  <a:schemeClr val="bg1"/>
                </a:solidFill>
              </a:rPr>
              <a:t>8</a:t>
            </a:r>
            <a:endParaRPr lang="en-US" sz="2700" dirty="0">
              <a:solidFill>
                <a:schemeClr val="bg1"/>
              </a:solidFill>
            </a:endParaRPr>
          </a:p>
        </p:txBody>
      </p:sp>
      <p:sp>
        <p:nvSpPr>
          <p:cNvPr id="41" name="TextBox 40"/>
          <p:cNvSpPr txBox="1"/>
          <p:nvPr/>
        </p:nvSpPr>
        <p:spPr>
          <a:xfrm>
            <a:off x="7950994" y="964913"/>
            <a:ext cx="950119" cy="300082"/>
          </a:xfrm>
          <a:prstGeom prst="rect">
            <a:avLst/>
          </a:prstGeom>
          <a:noFill/>
        </p:spPr>
        <p:txBody>
          <a:bodyPr wrap="square" rtlCol="0">
            <a:spAutoFit/>
          </a:bodyPr>
          <a:lstStyle/>
          <a:p>
            <a:r>
              <a:rPr lang="ru-RU" sz="1350" dirty="0"/>
              <a:t>Задание 1</a:t>
            </a:r>
            <a:endParaRPr lang="en-US" sz="1350" dirty="0"/>
          </a:p>
        </p:txBody>
      </p:sp>
      <p:sp>
        <p:nvSpPr>
          <p:cNvPr id="18" name="Заголовок 1"/>
          <p:cNvSpPr txBox="1">
            <a:spLocks/>
          </p:cNvSpPr>
          <p:nvPr/>
        </p:nvSpPr>
        <p:spPr>
          <a:xfrm>
            <a:off x="457200" y="274638"/>
            <a:ext cx="8229600" cy="562074"/>
          </a:xfrm>
          <a:prstGeom prst="rect">
            <a:avLst/>
          </a:prstGeom>
        </p:spPr>
        <p:txBody>
          <a:bodyP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Елена Луппол</a:t>
            </a:r>
            <a:endParaRPr lang="ru-RU" dirty="0"/>
          </a:p>
        </p:txBody>
      </p:sp>
    </p:spTree>
    <p:extLst>
      <p:ext uri="{BB962C8B-B14F-4D97-AF65-F5344CB8AC3E}">
        <p14:creationId xmlns:p14="http://schemas.microsoft.com/office/powerpoint/2010/main" val="228596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ru-RU" dirty="0" err="1" smtClean="0"/>
              <a:t>Булавкина</a:t>
            </a:r>
            <a:r>
              <a:rPr lang="ru-RU" dirty="0" smtClean="0"/>
              <a:t> Елена</a:t>
            </a:r>
            <a:endParaRPr lang="ru-RU" dirty="0"/>
          </a:p>
        </p:txBody>
      </p:sp>
      <p:graphicFrame>
        <p:nvGraphicFramePr>
          <p:cNvPr id="6" name="Таблица 5"/>
          <p:cNvGraphicFramePr>
            <a:graphicFrameLocks noGrp="1"/>
          </p:cNvGraphicFramePr>
          <p:nvPr>
            <p:extLst>
              <p:ext uri="{D42A27DB-BD31-4B8C-83A1-F6EECF244321}">
                <p14:modId xmlns:p14="http://schemas.microsoft.com/office/powerpoint/2010/main" val="620412570"/>
              </p:ext>
            </p:extLst>
          </p:nvPr>
        </p:nvGraphicFramePr>
        <p:xfrm>
          <a:off x="741248" y="980730"/>
          <a:ext cx="7945552" cy="5147283"/>
        </p:xfrm>
        <a:graphic>
          <a:graphicData uri="http://schemas.openxmlformats.org/drawingml/2006/table">
            <a:tbl>
              <a:tblPr/>
              <a:tblGrid>
                <a:gridCol w="3972776"/>
                <a:gridCol w="3972776"/>
              </a:tblGrid>
              <a:tr h="391141">
                <a:tc>
                  <a:txBody>
                    <a:bodyPr/>
                    <a:lstStyle/>
                    <a:p>
                      <a:endParaRPr lang="ru-RU" sz="1700">
                        <a:effectLst/>
                      </a:endParaRPr>
                    </a:p>
                  </a:txBody>
                  <a:tcPr marL="85128" marR="85128" marT="42564" marB="42564" anchor="ctr">
                    <a:lnL w="5080" cap="flat" cmpd="sng" algn="ctr">
                      <a:solidFill>
                        <a:srgbClr val="000000"/>
                      </a:solidFill>
                      <a:prstDash val="solid"/>
                      <a:round/>
                      <a:headEnd type="none" w="med" len="med"/>
                      <a:tailEnd type="none" w="med" len="med"/>
                    </a:lnL>
                    <a:lnR w="5067" cap="flat" cmpd="sng" algn="ctr">
                      <a:solidFill>
                        <a:srgbClr val="000000"/>
                      </a:solidFill>
                      <a:prstDash val="solid"/>
                      <a:round/>
                      <a:headEnd type="none" w="med" len="med"/>
                      <a:tailEnd type="none" w="med" len="med"/>
                    </a:lnR>
                    <a:lnT w="35560" cap="flat" cmpd="sng" algn="ctr">
                      <a:solidFill>
                        <a:srgbClr val="000000"/>
                      </a:solidFill>
                      <a:prstDash val="solid"/>
                      <a:round/>
                      <a:headEnd type="none" w="med" len="med"/>
                      <a:tailEnd type="none" w="med" len="med"/>
                    </a:lnT>
                    <a:lnB w="5067" cap="flat" cmpd="sng" algn="ctr">
                      <a:solidFill>
                        <a:srgbClr val="000000"/>
                      </a:solidFill>
                      <a:prstDash val="solid"/>
                      <a:round/>
                      <a:headEnd type="none" w="med" len="med"/>
                      <a:tailEnd type="none" w="med" len="med"/>
                    </a:lnB>
                  </a:tcPr>
                </a:tc>
                <a:tc>
                  <a:txBody>
                    <a:bodyPr/>
                    <a:lstStyle/>
                    <a:p>
                      <a:endParaRPr lang="ru-RU" sz="1700">
                        <a:effectLst/>
                      </a:endParaRPr>
                    </a:p>
                  </a:txBody>
                  <a:tcPr marL="85128" marR="85128" marT="42564" marB="42564" anchor="ctr">
                    <a:lnL w="5067" cap="flat" cmpd="sng" algn="ctr">
                      <a:solidFill>
                        <a:srgbClr val="000000"/>
                      </a:solidFill>
                      <a:prstDash val="solid"/>
                      <a:round/>
                      <a:headEnd type="none" w="med" len="med"/>
                      <a:tailEnd type="none" w="med" len="med"/>
                    </a:lnL>
                    <a:lnR w="5080" cap="flat" cmpd="sng" algn="ctr">
                      <a:solidFill>
                        <a:srgbClr val="000000"/>
                      </a:solidFill>
                      <a:prstDash val="solid"/>
                      <a:round/>
                      <a:headEnd type="none" w="med" len="med"/>
                      <a:tailEnd type="none" w="med" len="med"/>
                    </a:lnR>
                    <a:lnT w="35560" cap="flat" cmpd="sng" algn="ctr">
                      <a:solidFill>
                        <a:srgbClr val="000000"/>
                      </a:solidFill>
                      <a:prstDash val="solid"/>
                      <a:round/>
                      <a:headEnd type="none" w="med" len="med"/>
                      <a:tailEnd type="none" w="med" len="med"/>
                    </a:lnT>
                    <a:lnB w="5067" cap="flat" cmpd="sng" algn="ctr">
                      <a:solidFill>
                        <a:srgbClr val="000000"/>
                      </a:solidFill>
                      <a:prstDash val="solid"/>
                      <a:round/>
                      <a:headEnd type="none" w="med" len="med"/>
                      <a:tailEnd type="none" w="med" len="med"/>
                    </a:lnB>
                  </a:tcPr>
                </a:tc>
              </a:tr>
              <a:tr h="274083">
                <a:tc>
                  <a:txBody>
                    <a:bodyPr/>
                    <a:lstStyle/>
                    <a:p>
                      <a:r>
                        <a:rPr lang="ru-RU" sz="1000">
                          <a:effectLst/>
                          <a:latin typeface="Calibri,Bold" charset="0"/>
                        </a:rPr>
                        <a:t>Лаахское аббатство Святой Марии </a:t>
                      </a:r>
                      <a:endParaRPr lang="ru-RU" sz="1700">
                        <a:effectLst/>
                      </a:endParaRPr>
                    </a:p>
                  </a:txBody>
                  <a:tcPr marL="85128" marR="85128" marT="42564" marB="42564" anchor="ctr">
                    <a:lnL w="5080" cap="flat" cmpd="sng" algn="ctr">
                      <a:solidFill>
                        <a:srgbClr val="000000"/>
                      </a:solidFill>
                      <a:prstDash val="solid"/>
                      <a:round/>
                      <a:headEnd type="none" w="med" len="med"/>
                      <a:tailEnd type="none" w="med" len="med"/>
                    </a:lnL>
                    <a:lnR w="5067" cap="flat" cmpd="sng" algn="ctr">
                      <a:solidFill>
                        <a:srgbClr val="000000"/>
                      </a:solidFill>
                      <a:prstDash val="solid"/>
                      <a:round/>
                      <a:headEnd type="none" w="med" len="med"/>
                      <a:tailEnd type="none" w="med" len="med"/>
                    </a:lnR>
                    <a:lnT w="5067" cap="flat" cmpd="sng" algn="ctr">
                      <a:solidFill>
                        <a:srgbClr val="000000"/>
                      </a:solidFill>
                      <a:prstDash val="solid"/>
                      <a:round/>
                      <a:headEnd type="none" w="med" len="med"/>
                      <a:tailEnd type="none" w="med" len="med"/>
                    </a:lnT>
                    <a:lnB w="5067" cap="flat" cmpd="sng" algn="ctr">
                      <a:solidFill>
                        <a:srgbClr val="000000"/>
                      </a:solidFill>
                      <a:prstDash val="solid"/>
                      <a:round/>
                      <a:headEnd type="none" w="med" len="med"/>
                      <a:tailEnd type="none" w="med" len="med"/>
                    </a:lnB>
                  </a:tcPr>
                </a:tc>
                <a:tc>
                  <a:txBody>
                    <a:bodyPr/>
                    <a:lstStyle/>
                    <a:p>
                      <a:r>
                        <a:rPr lang="ru-RU" sz="1000">
                          <a:effectLst/>
                          <a:latin typeface="Calibri,Bold" charset="0"/>
                        </a:rPr>
                        <a:t>Кёльнский собор </a:t>
                      </a:r>
                      <a:endParaRPr lang="ru-RU" sz="1700">
                        <a:effectLst/>
                      </a:endParaRPr>
                    </a:p>
                  </a:txBody>
                  <a:tcPr marL="85128" marR="85128" marT="42564" marB="42564" anchor="ctr">
                    <a:lnL w="5067" cap="flat" cmpd="sng" algn="ctr">
                      <a:solidFill>
                        <a:srgbClr val="000000"/>
                      </a:solidFill>
                      <a:prstDash val="solid"/>
                      <a:round/>
                      <a:headEnd type="none" w="med" len="med"/>
                      <a:tailEnd type="none" w="med" len="med"/>
                    </a:lnL>
                    <a:lnR w="5080" cap="flat" cmpd="sng" algn="ctr">
                      <a:solidFill>
                        <a:srgbClr val="000000"/>
                      </a:solidFill>
                      <a:prstDash val="solid"/>
                      <a:round/>
                      <a:headEnd type="none" w="med" len="med"/>
                      <a:tailEnd type="none" w="med" len="med"/>
                    </a:lnR>
                    <a:lnT w="5067" cap="flat" cmpd="sng" algn="ctr">
                      <a:solidFill>
                        <a:srgbClr val="000000"/>
                      </a:solidFill>
                      <a:prstDash val="solid"/>
                      <a:round/>
                      <a:headEnd type="none" w="med" len="med"/>
                      <a:tailEnd type="none" w="med" len="med"/>
                    </a:lnT>
                    <a:lnB w="5067" cap="flat" cmpd="sng" algn="ctr">
                      <a:solidFill>
                        <a:srgbClr val="000000"/>
                      </a:solidFill>
                      <a:prstDash val="solid"/>
                      <a:round/>
                      <a:headEnd type="none" w="med" len="med"/>
                      <a:tailEnd type="none" w="med" len="med"/>
                    </a:lnB>
                  </a:tcPr>
                </a:tc>
              </a:tr>
              <a:tr h="628778">
                <a:tc gridSpan="2">
                  <a:txBody>
                    <a:bodyPr/>
                    <a:lstStyle/>
                    <a:p>
                      <a:r>
                        <a:rPr lang="ru-RU" sz="1000" dirty="0">
                          <a:effectLst/>
                          <a:latin typeface="Calibri,Bold" charset="0"/>
                        </a:rPr>
                        <a:t>Сходства: </a:t>
                      </a:r>
                      <a:endParaRPr lang="ru-RU" sz="1700" dirty="0">
                        <a:effectLst/>
                      </a:endParaRPr>
                    </a:p>
                    <a:p>
                      <a:r>
                        <a:rPr lang="ru-RU" sz="1000" dirty="0">
                          <a:effectLst/>
                          <a:latin typeface="Calibri" charset="0"/>
                        </a:rPr>
                        <a:t>- план собора всегда имеет форму креста; - на входе две башни;</a:t>
                      </a:r>
                      <a:br>
                        <a:rPr lang="ru-RU" sz="1000" dirty="0">
                          <a:effectLst/>
                          <a:latin typeface="Calibri" charset="0"/>
                        </a:rPr>
                      </a:br>
                      <a:r>
                        <a:rPr lang="ru-RU" sz="1000" dirty="0">
                          <a:effectLst/>
                          <a:latin typeface="Calibri" charset="0"/>
                        </a:rPr>
                        <a:t>- над </a:t>
                      </a:r>
                      <a:r>
                        <a:rPr lang="ru-RU" sz="1000" dirty="0" err="1">
                          <a:effectLst/>
                          <a:latin typeface="Calibri" charset="0"/>
                        </a:rPr>
                        <a:t>средокрестием</a:t>
                      </a:r>
                      <a:r>
                        <a:rPr lang="ru-RU" sz="1000" dirty="0">
                          <a:effectLst/>
                          <a:latin typeface="Calibri" charset="0"/>
                        </a:rPr>
                        <a:t> башенка </a:t>
                      </a:r>
                      <a:endParaRPr lang="ru-RU" sz="1700" dirty="0">
                        <a:effectLst/>
                      </a:endParaRPr>
                    </a:p>
                  </a:txBody>
                  <a:tcPr marL="85128" marR="85128" marT="42564" marB="42564" anchor="ctr">
                    <a:lnL w="5080" cap="flat" cmpd="sng" algn="ctr">
                      <a:solidFill>
                        <a:srgbClr val="000000"/>
                      </a:solidFill>
                      <a:prstDash val="solid"/>
                      <a:round/>
                      <a:headEnd type="none" w="med" len="med"/>
                      <a:tailEnd type="none" w="med" len="med"/>
                    </a:lnL>
                    <a:lnR w="5080" cap="flat" cmpd="sng" algn="ctr">
                      <a:solidFill>
                        <a:srgbClr val="000000"/>
                      </a:solidFill>
                      <a:prstDash val="solid"/>
                      <a:round/>
                      <a:headEnd type="none" w="med" len="med"/>
                      <a:tailEnd type="none" w="med" len="med"/>
                    </a:lnR>
                    <a:lnT w="5067" cap="flat" cmpd="sng" algn="ctr">
                      <a:solidFill>
                        <a:srgbClr val="000000"/>
                      </a:solidFill>
                      <a:prstDash val="solid"/>
                      <a:round/>
                      <a:headEnd type="none" w="med" len="med"/>
                      <a:tailEnd type="none" w="med" len="med"/>
                    </a:lnT>
                    <a:lnB w="5067" cap="flat" cmpd="sng" algn="ctr">
                      <a:solidFill>
                        <a:srgbClr val="000000"/>
                      </a:solidFill>
                      <a:prstDash val="solid"/>
                      <a:round/>
                      <a:headEnd type="none" w="med" len="med"/>
                      <a:tailEnd type="none" w="med" len="med"/>
                    </a:lnB>
                  </a:tcPr>
                </a:tc>
                <a:tc hMerge="1">
                  <a:txBody>
                    <a:bodyPr/>
                    <a:lstStyle/>
                    <a:p>
                      <a:endParaRPr lang="ru-RU"/>
                    </a:p>
                  </a:txBody>
                  <a:tcPr/>
                </a:tc>
              </a:tr>
              <a:tr h="274083">
                <a:tc gridSpan="2">
                  <a:txBody>
                    <a:bodyPr/>
                    <a:lstStyle/>
                    <a:p>
                      <a:r>
                        <a:rPr lang="ru-RU" sz="1000">
                          <a:effectLst/>
                          <a:latin typeface="Calibri,Bold" charset="0"/>
                        </a:rPr>
                        <a:t>Различия: </a:t>
                      </a:r>
                      <a:endParaRPr lang="ru-RU" sz="1700">
                        <a:effectLst/>
                      </a:endParaRPr>
                    </a:p>
                  </a:txBody>
                  <a:tcPr marL="85128" marR="85128" marT="42564" marB="42564" anchor="ctr">
                    <a:lnL w="5080" cap="flat" cmpd="sng" algn="ctr">
                      <a:solidFill>
                        <a:srgbClr val="000000"/>
                      </a:solidFill>
                      <a:prstDash val="solid"/>
                      <a:round/>
                      <a:headEnd type="none" w="med" len="med"/>
                      <a:tailEnd type="none" w="med" len="med"/>
                    </a:lnL>
                    <a:lnR w="5080" cap="flat" cmpd="sng" algn="ctr">
                      <a:solidFill>
                        <a:srgbClr val="000000"/>
                      </a:solidFill>
                      <a:prstDash val="solid"/>
                      <a:round/>
                      <a:headEnd type="none" w="med" len="med"/>
                      <a:tailEnd type="none" w="med" len="med"/>
                    </a:lnR>
                    <a:lnT w="5067" cap="flat" cmpd="sng" algn="ctr">
                      <a:solidFill>
                        <a:srgbClr val="000000"/>
                      </a:solidFill>
                      <a:prstDash val="solid"/>
                      <a:round/>
                      <a:headEnd type="none" w="med" len="med"/>
                      <a:tailEnd type="none" w="med" len="med"/>
                    </a:lnT>
                    <a:lnB w="32893" cap="flat" cmpd="sng" algn="ctr">
                      <a:solidFill>
                        <a:srgbClr val="000000"/>
                      </a:solidFill>
                      <a:prstDash val="solid"/>
                      <a:round/>
                      <a:headEnd type="none" w="med" len="med"/>
                      <a:tailEnd type="none" w="med" len="med"/>
                    </a:lnB>
                  </a:tcPr>
                </a:tc>
                <a:tc hMerge="1">
                  <a:txBody>
                    <a:bodyPr/>
                    <a:lstStyle/>
                    <a:p>
                      <a:endParaRPr lang="ru-RU"/>
                    </a:p>
                  </a:txBody>
                  <a:tcPr/>
                </a:tc>
              </a:tr>
              <a:tr h="983473">
                <a:tc>
                  <a:txBody>
                    <a:bodyPr/>
                    <a:lstStyle/>
                    <a:p>
                      <a:r>
                        <a:rPr lang="ru-RU" sz="1000">
                          <a:effectLst/>
                          <a:latin typeface="Calibri" charset="0"/>
                        </a:rPr>
                        <a:t>- романские постройки имели форму замков, их строили в качестве оборонительных сооружений. Они всегда строились на возвышенности, окруженными высокими, толстыми стенами, рвами и откидными мостиками. Важным элементом был донжон – круглая башня из камня. </a:t>
                      </a:r>
                      <a:endParaRPr lang="ru-RU" sz="1700">
                        <a:effectLst/>
                      </a:endParaRPr>
                    </a:p>
                  </a:txBody>
                  <a:tcPr marL="85128" marR="85128" marT="42564" marB="42564" anchor="ctr">
                    <a:lnL w="5080" cap="flat" cmpd="sng" algn="ctr">
                      <a:solidFill>
                        <a:srgbClr val="000000"/>
                      </a:solidFill>
                      <a:prstDash val="solid"/>
                      <a:round/>
                      <a:headEnd type="none" w="med" len="med"/>
                      <a:tailEnd type="none" w="med" len="med"/>
                    </a:lnL>
                    <a:lnR w="5067" cap="flat" cmpd="sng" algn="ctr">
                      <a:solidFill>
                        <a:srgbClr val="000000"/>
                      </a:solidFill>
                      <a:prstDash val="solid"/>
                      <a:round/>
                      <a:headEnd type="none" w="med" len="med"/>
                      <a:tailEnd type="none" w="med" len="med"/>
                    </a:lnR>
                    <a:lnT w="32893" cap="flat" cmpd="sng" algn="ctr">
                      <a:solidFill>
                        <a:srgbClr val="000000"/>
                      </a:solidFill>
                      <a:prstDash val="solid"/>
                      <a:round/>
                      <a:headEnd type="none" w="med" len="med"/>
                      <a:tailEnd type="none" w="med" len="med"/>
                    </a:lnT>
                    <a:lnB w="5067" cap="flat" cmpd="sng" algn="ctr">
                      <a:solidFill>
                        <a:srgbClr val="000000"/>
                      </a:solidFill>
                      <a:prstDash val="solid"/>
                      <a:round/>
                      <a:headEnd type="none" w="med" len="med"/>
                      <a:tailEnd type="none" w="med" len="med"/>
                    </a:lnB>
                  </a:tcPr>
                </a:tc>
                <a:tc>
                  <a:txBody>
                    <a:bodyPr/>
                    <a:lstStyle/>
                    <a:p>
                      <a:r>
                        <a:rPr lang="ru-RU" sz="1000" dirty="0">
                          <a:effectLst/>
                          <a:latin typeface="Calibri" charset="0"/>
                        </a:rPr>
                        <a:t>- готическая архитектура рассчитана на то, чтобы располагаться в </a:t>
                      </a:r>
                      <a:r>
                        <a:rPr lang="ru-RU" sz="1000" dirty="0" err="1">
                          <a:effectLst/>
                          <a:latin typeface="Calibri" charset="0"/>
                        </a:rPr>
                        <a:t>городскои</a:t>
                      </a:r>
                      <a:r>
                        <a:rPr lang="ru-RU" sz="1000" dirty="0">
                          <a:effectLst/>
                          <a:latin typeface="Calibri" charset="0"/>
                        </a:rPr>
                        <a:t>̆ среде. Готические соборы строились в городах и часто занимали огромную площадь. </a:t>
                      </a:r>
                      <a:endParaRPr lang="ru-RU" sz="1700" dirty="0">
                        <a:effectLst/>
                      </a:endParaRPr>
                    </a:p>
                  </a:txBody>
                  <a:tcPr marL="85128" marR="85128" marT="42564" marB="42564" anchor="ctr">
                    <a:lnL w="5067" cap="flat" cmpd="sng" algn="ctr">
                      <a:solidFill>
                        <a:srgbClr val="000000"/>
                      </a:solidFill>
                      <a:prstDash val="solid"/>
                      <a:round/>
                      <a:headEnd type="none" w="med" len="med"/>
                      <a:tailEnd type="none" w="med" len="med"/>
                    </a:lnL>
                    <a:lnR w="5080" cap="flat" cmpd="sng" algn="ctr">
                      <a:solidFill>
                        <a:srgbClr val="000000"/>
                      </a:solidFill>
                      <a:prstDash val="solid"/>
                      <a:round/>
                      <a:headEnd type="none" w="med" len="med"/>
                      <a:tailEnd type="none" w="med" len="med"/>
                    </a:lnR>
                    <a:lnT w="32893" cap="flat" cmpd="sng" algn="ctr">
                      <a:solidFill>
                        <a:srgbClr val="000000"/>
                      </a:solidFill>
                      <a:prstDash val="solid"/>
                      <a:round/>
                      <a:headEnd type="none" w="med" len="med"/>
                      <a:tailEnd type="none" w="med" len="med"/>
                    </a:lnT>
                    <a:lnB w="5067" cap="flat" cmpd="sng" algn="ctr">
                      <a:solidFill>
                        <a:srgbClr val="000000"/>
                      </a:solidFill>
                      <a:prstDash val="solid"/>
                      <a:round/>
                      <a:headEnd type="none" w="med" len="med"/>
                      <a:tailEnd type="none" w="med" len="med"/>
                    </a:lnB>
                  </a:tcPr>
                </a:tc>
              </a:tr>
              <a:tr h="1515516">
                <a:tc>
                  <a:txBody>
                    <a:bodyPr/>
                    <a:lstStyle/>
                    <a:p>
                      <a:r>
                        <a:rPr lang="ru-RU" sz="1000">
                          <a:effectLst/>
                          <a:latin typeface="Calibri" charset="0"/>
                        </a:rPr>
                        <a:t>- формы построек имели простые объемы – цилиндры, призмы, кубы. Архитектура была мощная, оборонительная. Чтобы стены выдерживали тяжесть сводов, их делали очень толстыми, а окна узкими. В романском храме всегда темно, полумрак. </a:t>
                      </a:r>
                      <a:endParaRPr lang="ru-RU" sz="1700">
                        <a:effectLst/>
                      </a:endParaRPr>
                    </a:p>
                  </a:txBody>
                  <a:tcPr marL="85128" marR="85128" marT="42564" marB="42564" anchor="ctr">
                    <a:lnL w="5080" cap="flat" cmpd="sng" algn="ctr">
                      <a:solidFill>
                        <a:srgbClr val="000000"/>
                      </a:solidFill>
                      <a:prstDash val="solid"/>
                      <a:round/>
                      <a:headEnd type="none" w="med" len="med"/>
                      <a:tailEnd type="none" w="med" len="med"/>
                    </a:lnL>
                    <a:lnR w="5067" cap="flat" cmpd="sng" algn="ctr">
                      <a:solidFill>
                        <a:srgbClr val="000000"/>
                      </a:solidFill>
                      <a:prstDash val="solid"/>
                      <a:round/>
                      <a:headEnd type="none" w="med" len="med"/>
                      <a:tailEnd type="none" w="med" len="med"/>
                    </a:lnR>
                    <a:lnT w="5067" cap="flat" cmpd="sng" algn="ctr">
                      <a:solidFill>
                        <a:srgbClr val="000000"/>
                      </a:solidFill>
                      <a:prstDash val="solid"/>
                      <a:round/>
                      <a:headEnd type="none" w="med" len="med"/>
                      <a:tailEnd type="none" w="med" len="med"/>
                    </a:lnT>
                    <a:lnB w="5067" cap="flat" cmpd="sng" algn="ctr">
                      <a:solidFill>
                        <a:srgbClr val="000000"/>
                      </a:solidFill>
                      <a:prstDash val="solid"/>
                      <a:round/>
                      <a:headEnd type="none" w="med" len="med"/>
                      <a:tailEnd type="none" w="med" len="med"/>
                    </a:lnB>
                  </a:tcPr>
                </a:tc>
                <a:tc>
                  <a:txBody>
                    <a:bodyPr/>
                    <a:lstStyle/>
                    <a:p>
                      <a:r>
                        <a:rPr lang="ru-RU" sz="1000">
                          <a:effectLst/>
                          <a:latin typeface="Calibri" charset="0"/>
                        </a:rPr>
                        <a:t>- более воздушный. Основной целью готических архитекторов было облегчить своды, сделать стены более узкими. Этого удалось достигнуть благодаря нервюрам, аркбутанам и контрфорсам, которые брали на себя всю тяжесть. Эти элементы являются характерной чертой готических храмов. В готическом соборе стены украшены витражами. Благодаря этому всегда светло. Готический собор вытянутый, летящий, как-будто стремиться в небо. </a:t>
                      </a:r>
                      <a:endParaRPr lang="ru-RU" sz="1700">
                        <a:effectLst/>
                      </a:endParaRPr>
                    </a:p>
                  </a:txBody>
                  <a:tcPr marL="85128" marR="85128" marT="42564" marB="42564" anchor="ctr">
                    <a:lnL w="5067" cap="flat" cmpd="sng" algn="ctr">
                      <a:solidFill>
                        <a:srgbClr val="000000"/>
                      </a:solidFill>
                      <a:prstDash val="solid"/>
                      <a:round/>
                      <a:headEnd type="none" w="med" len="med"/>
                      <a:tailEnd type="none" w="med" len="med"/>
                    </a:lnL>
                    <a:lnR w="5080" cap="flat" cmpd="sng" algn="ctr">
                      <a:solidFill>
                        <a:srgbClr val="000000"/>
                      </a:solidFill>
                      <a:prstDash val="solid"/>
                      <a:round/>
                      <a:headEnd type="none" w="med" len="med"/>
                      <a:tailEnd type="none" w="med" len="med"/>
                    </a:lnR>
                    <a:lnT w="5067" cap="flat" cmpd="sng" algn="ctr">
                      <a:solidFill>
                        <a:srgbClr val="000000"/>
                      </a:solidFill>
                      <a:prstDash val="solid"/>
                      <a:round/>
                      <a:headEnd type="none" w="med" len="med"/>
                      <a:tailEnd type="none" w="med" len="med"/>
                    </a:lnT>
                    <a:lnB w="5067" cap="flat" cmpd="sng" algn="ctr">
                      <a:solidFill>
                        <a:srgbClr val="000000"/>
                      </a:solidFill>
                      <a:prstDash val="solid"/>
                      <a:round/>
                      <a:headEnd type="none" w="med" len="med"/>
                      <a:tailEnd type="none" w="med" len="med"/>
                    </a:lnB>
                  </a:tcPr>
                </a:tc>
              </a:tr>
              <a:tr h="274083">
                <a:tc>
                  <a:txBody>
                    <a:bodyPr/>
                    <a:lstStyle/>
                    <a:p>
                      <a:r>
                        <a:rPr lang="ru-RU" sz="1000">
                          <a:effectLst/>
                          <a:latin typeface="Calibri" charset="0"/>
                        </a:rPr>
                        <a:t>- наличие башен над апсидой </a:t>
                      </a:r>
                      <a:endParaRPr lang="ru-RU" sz="1700">
                        <a:effectLst/>
                      </a:endParaRPr>
                    </a:p>
                  </a:txBody>
                  <a:tcPr marL="85128" marR="85128" marT="42564" marB="42564" anchor="ctr">
                    <a:lnL w="5080" cap="flat" cmpd="sng" algn="ctr">
                      <a:solidFill>
                        <a:srgbClr val="000000"/>
                      </a:solidFill>
                      <a:prstDash val="solid"/>
                      <a:round/>
                      <a:headEnd type="none" w="med" len="med"/>
                      <a:tailEnd type="none" w="med" len="med"/>
                    </a:lnL>
                    <a:lnR w="5067" cap="flat" cmpd="sng" algn="ctr">
                      <a:solidFill>
                        <a:srgbClr val="000000"/>
                      </a:solidFill>
                      <a:prstDash val="solid"/>
                      <a:round/>
                      <a:headEnd type="none" w="med" len="med"/>
                      <a:tailEnd type="none" w="med" len="med"/>
                    </a:lnR>
                    <a:lnT w="5067" cap="flat" cmpd="sng" algn="ctr">
                      <a:solidFill>
                        <a:srgbClr val="000000"/>
                      </a:solidFill>
                      <a:prstDash val="solid"/>
                      <a:round/>
                      <a:headEnd type="none" w="med" len="med"/>
                      <a:tailEnd type="none" w="med" len="med"/>
                    </a:lnT>
                    <a:lnB w="5067" cap="flat" cmpd="sng" algn="ctr">
                      <a:solidFill>
                        <a:srgbClr val="000000"/>
                      </a:solidFill>
                      <a:prstDash val="solid"/>
                      <a:round/>
                      <a:headEnd type="none" w="med" len="med"/>
                      <a:tailEnd type="none" w="med" len="med"/>
                    </a:lnB>
                  </a:tcPr>
                </a:tc>
                <a:tc>
                  <a:txBody>
                    <a:bodyPr/>
                    <a:lstStyle/>
                    <a:p>
                      <a:r>
                        <a:rPr lang="ru-RU" sz="1000">
                          <a:effectLst/>
                          <a:latin typeface="Calibri" charset="0"/>
                        </a:rPr>
                        <a:t>- нет башен над апсидой </a:t>
                      </a:r>
                      <a:endParaRPr lang="ru-RU" sz="1700">
                        <a:effectLst/>
                      </a:endParaRPr>
                    </a:p>
                  </a:txBody>
                  <a:tcPr marL="85128" marR="85128" marT="42564" marB="42564" anchor="ctr">
                    <a:lnL w="5067" cap="flat" cmpd="sng" algn="ctr">
                      <a:solidFill>
                        <a:srgbClr val="000000"/>
                      </a:solidFill>
                      <a:prstDash val="solid"/>
                      <a:round/>
                      <a:headEnd type="none" w="med" len="med"/>
                      <a:tailEnd type="none" w="med" len="med"/>
                    </a:lnL>
                    <a:lnR w="5080" cap="flat" cmpd="sng" algn="ctr">
                      <a:solidFill>
                        <a:srgbClr val="000000"/>
                      </a:solidFill>
                      <a:prstDash val="solid"/>
                      <a:round/>
                      <a:headEnd type="none" w="med" len="med"/>
                      <a:tailEnd type="none" w="med" len="med"/>
                    </a:lnR>
                    <a:lnT w="5067" cap="flat" cmpd="sng" algn="ctr">
                      <a:solidFill>
                        <a:srgbClr val="000000"/>
                      </a:solidFill>
                      <a:prstDash val="solid"/>
                      <a:round/>
                      <a:headEnd type="none" w="med" len="med"/>
                      <a:tailEnd type="none" w="med" len="med"/>
                    </a:lnT>
                    <a:lnB w="5067" cap="flat" cmpd="sng" algn="ctr">
                      <a:solidFill>
                        <a:srgbClr val="000000"/>
                      </a:solidFill>
                      <a:prstDash val="solid"/>
                      <a:round/>
                      <a:headEnd type="none" w="med" len="med"/>
                      <a:tailEnd type="none" w="med" len="med"/>
                    </a:lnB>
                  </a:tcPr>
                </a:tc>
              </a:tr>
              <a:tr h="806126">
                <a:tc>
                  <a:txBody>
                    <a:bodyPr/>
                    <a:lstStyle/>
                    <a:p>
                      <a:r>
                        <a:rPr lang="ru-RU" sz="1000">
                          <a:effectLst/>
                          <a:latin typeface="Calibri" charset="0"/>
                        </a:rPr>
                        <a:t>- как правило, нет никаких украшательств </a:t>
                      </a:r>
                      <a:endParaRPr lang="ru-RU" sz="1700">
                        <a:effectLst/>
                      </a:endParaRPr>
                    </a:p>
                  </a:txBody>
                  <a:tcPr marL="85128" marR="85128" marT="42564" marB="42564" anchor="ctr">
                    <a:lnL w="5080" cap="flat" cmpd="sng" algn="ctr">
                      <a:solidFill>
                        <a:srgbClr val="000000"/>
                      </a:solidFill>
                      <a:prstDash val="solid"/>
                      <a:round/>
                      <a:headEnd type="none" w="med" len="med"/>
                      <a:tailEnd type="none" w="med" len="med"/>
                    </a:lnL>
                    <a:lnR w="5067" cap="flat" cmpd="sng" algn="ctr">
                      <a:solidFill>
                        <a:srgbClr val="000000"/>
                      </a:solidFill>
                      <a:prstDash val="solid"/>
                      <a:round/>
                      <a:headEnd type="none" w="med" len="med"/>
                      <a:tailEnd type="none" w="med" len="med"/>
                    </a:lnR>
                    <a:lnT w="5067" cap="flat" cmpd="sng" algn="ctr">
                      <a:solidFill>
                        <a:srgbClr val="000000"/>
                      </a:solidFill>
                      <a:prstDash val="solid"/>
                      <a:round/>
                      <a:headEnd type="none" w="med" len="med"/>
                      <a:tailEnd type="none" w="med" len="med"/>
                    </a:lnT>
                    <a:lnB w="5080" cap="flat" cmpd="sng" algn="ctr">
                      <a:solidFill>
                        <a:srgbClr val="000000"/>
                      </a:solidFill>
                      <a:prstDash val="solid"/>
                      <a:round/>
                      <a:headEnd type="none" w="med" len="med"/>
                      <a:tailEnd type="none" w="med" len="med"/>
                    </a:lnB>
                  </a:tcPr>
                </a:tc>
                <a:tc>
                  <a:txBody>
                    <a:bodyPr/>
                    <a:lstStyle/>
                    <a:p>
                      <a:r>
                        <a:rPr lang="ru-RU" sz="1000" dirty="0">
                          <a:effectLst/>
                          <a:latin typeface="Calibri" charset="0"/>
                        </a:rPr>
                        <a:t>- </a:t>
                      </a:r>
                      <a:r>
                        <a:rPr lang="ru-RU" sz="1000" dirty="0" err="1">
                          <a:effectLst/>
                          <a:latin typeface="Calibri" charset="0"/>
                        </a:rPr>
                        <a:t>готическии</a:t>
                      </a:r>
                      <a:r>
                        <a:rPr lang="ru-RU" sz="1000" dirty="0">
                          <a:effectLst/>
                          <a:latin typeface="Calibri" charset="0"/>
                        </a:rPr>
                        <a:t>̆ храм всегда украшен. Всегда есть стрельчатая арка. Соборы украшены вимпергами, </a:t>
                      </a:r>
                      <a:r>
                        <a:rPr lang="ru-RU" sz="1000" dirty="0" err="1">
                          <a:effectLst/>
                          <a:latin typeface="Calibri" charset="0"/>
                        </a:rPr>
                        <a:t>краббами</a:t>
                      </a:r>
                      <a:r>
                        <a:rPr lang="ru-RU" sz="1000" dirty="0">
                          <a:effectLst/>
                          <a:latin typeface="Calibri" charset="0"/>
                        </a:rPr>
                        <a:t>, </a:t>
                      </a:r>
                      <a:r>
                        <a:rPr lang="ru-RU" sz="1000" dirty="0" err="1">
                          <a:effectLst/>
                          <a:latin typeface="Calibri" charset="0"/>
                        </a:rPr>
                        <a:t>крестоцветами</a:t>
                      </a:r>
                      <a:r>
                        <a:rPr lang="ru-RU" sz="1000" dirty="0">
                          <a:effectLst/>
                          <a:latin typeface="Calibri" charset="0"/>
                        </a:rPr>
                        <a:t>. Фасады украшены скульптурами. Много </a:t>
                      </a:r>
                      <a:r>
                        <a:rPr lang="ru-RU" sz="1000" dirty="0" err="1">
                          <a:effectLst/>
                          <a:latin typeface="Calibri" charset="0"/>
                        </a:rPr>
                        <a:t>витражеи</a:t>
                      </a:r>
                      <a:r>
                        <a:rPr lang="ru-RU" sz="1000" dirty="0">
                          <a:effectLst/>
                          <a:latin typeface="Calibri" charset="0"/>
                        </a:rPr>
                        <a:t>̆, по центру фасада всегда готическая роза, через которую проникает свет. </a:t>
                      </a:r>
                      <a:endParaRPr lang="ru-RU" sz="1700" dirty="0">
                        <a:effectLst/>
                      </a:endParaRPr>
                    </a:p>
                  </a:txBody>
                  <a:tcPr marL="85128" marR="85128" marT="42564" marB="42564" anchor="ctr">
                    <a:lnL w="5067" cap="flat" cmpd="sng" algn="ctr">
                      <a:solidFill>
                        <a:srgbClr val="000000"/>
                      </a:solidFill>
                      <a:prstDash val="solid"/>
                      <a:round/>
                      <a:headEnd type="none" w="med" len="med"/>
                      <a:tailEnd type="none" w="med" len="med"/>
                    </a:lnL>
                    <a:lnR w="5080" cap="flat" cmpd="sng" algn="ctr">
                      <a:solidFill>
                        <a:srgbClr val="000000"/>
                      </a:solidFill>
                      <a:prstDash val="solid"/>
                      <a:round/>
                      <a:headEnd type="none" w="med" len="med"/>
                      <a:tailEnd type="none" w="med" len="med"/>
                    </a:lnR>
                    <a:lnT w="5067" cap="flat" cmpd="sng" algn="ctr">
                      <a:solidFill>
                        <a:srgbClr val="000000"/>
                      </a:solidFill>
                      <a:prstDash val="solid"/>
                      <a:round/>
                      <a:headEnd type="none" w="med" len="med"/>
                      <a:tailEnd type="none" w="med" len="med"/>
                    </a:lnT>
                    <a:lnB w="508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335741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ru-RU" dirty="0" err="1" smtClean="0"/>
              <a:t>Булавкина</a:t>
            </a:r>
            <a:r>
              <a:rPr lang="ru-RU" dirty="0" smtClean="0"/>
              <a:t> Елена</a:t>
            </a:r>
            <a:endParaRPr lang="ru-RU" dirty="0"/>
          </a:p>
        </p:txBody>
      </p:sp>
      <p:pic>
        <p:nvPicPr>
          <p:cNvPr id="72706" name="Picture 2" descr="»Ð°Ð°ÑÑÐºÐ¾Ðµ Ð°Ð±Ð±Ð°ÑÑÑÐ²Ð¾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0540" y="2852936"/>
            <a:ext cx="4546848" cy="3554120"/>
          </a:xfrm>
          <a:prstGeom prst="rect">
            <a:avLst/>
          </a:prstGeom>
          <a:noFill/>
          <a:extLst>
            <a:ext uri="{909E8E84-426E-40DD-AFC4-6F175D3DCCD1}">
              <a14:hiddenFill xmlns:a14="http://schemas.microsoft.com/office/drawing/2010/main">
                <a:solidFill>
                  <a:srgbClr val="FFFFFF"/>
                </a:solidFill>
              </a14:hiddenFill>
            </a:ext>
          </a:extLst>
        </p:spPr>
      </p:pic>
      <p:pic>
        <p:nvPicPr>
          <p:cNvPr id="72708" name="Picture 4" descr="ºÐµÐ»ÑÐ½ÑÐºÐ¸Ð¹ ÑÐ¾Ð±Ð¾Ñ ile ilgili gÃ¶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239589"/>
            <a:ext cx="4666855" cy="3226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574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4649" y="0"/>
            <a:ext cx="8229600" cy="634082"/>
          </a:xfrm>
        </p:spPr>
        <p:txBody>
          <a:bodyPr>
            <a:normAutofit fontScale="90000"/>
          </a:bodyPr>
          <a:lstStyle/>
          <a:p>
            <a:r>
              <a:rPr lang="ru-RU" dirty="0" smtClean="0"/>
              <a:t>Инга </a:t>
            </a:r>
            <a:r>
              <a:rPr lang="ru-RU" dirty="0" err="1" smtClean="0"/>
              <a:t>Иванющенко</a:t>
            </a:r>
            <a:r>
              <a:rPr lang="ru-RU" dirty="0" smtClean="0"/>
              <a:t> </a:t>
            </a:r>
            <a:endParaRPr lang="ru-RU" dirty="0"/>
          </a:p>
        </p:txBody>
      </p:sp>
      <p:sp>
        <p:nvSpPr>
          <p:cNvPr id="3" name="Прямоугольник 2"/>
          <p:cNvSpPr/>
          <p:nvPr/>
        </p:nvSpPr>
        <p:spPr>
          <a:xfrm>
            <a:off x="398600" y="980728"/>
            <a:ext cx="8118648" cy="3139321"/>
          </a:xfrm>
          <a:prstGeom prst="rect">
            <a:avLst/>
          </a:prstGeom>
        </p:spPr>
        <p:txBody>
          <a:bodyPr wrap="square">
            <a:spAutoFit/>
          </a:bodyPr>
          <a:lstStyle/>
          <a:p>
            <a:r>
              <a:rPr lang="ru-RU" b="1" dirty="0" err="1">
                <a:latin typeface="Calibri" charset="0"/>
              </a:rPr>
              <a:t>Пизанскии</a:t>
            </a:r>
            <a:r>
              <a:rPr lang="ru-RU" b="1" dirty="0">
                <a:latin typeface="Calibri" charset="0"/>
              </a:rPr>
              <a:t>̆ собор </a:t>
            </a:r>
            <a:r>
              <a:rPr lang="ru-RU" dirty="0">
                <a:latin typeface="Calibri" charset="0"/>
              </a:rPr>
              <a:t>– </a:t>
            </a:r>
            <a:r>
              <a:rPr lang="ru-RU" dirty="0" err="1">
                <a:latin typeface="Calibri" charset="0"/>
              </a:rPr>
              <a:t>романскии</a:t>
            </a:r>
            <a:r>
              <a:rPr lang="ru-RU" dirty="0">
                <a:latin typeface="Calibri" charset="0"/>
              </a:rPr>
              <a:t>̆ стиль:</a:t>
            </a:r>
            <a:br>
              <a:rPr lang="ru-RU" dirty="0">
                <a:latin typeface="Calibri" charset="0"/>
              </a:rPr>
            </a:br>
            <a:r>
              <a:rPr lang="ru-RU" dirty="0">
                <a:latin typeface="Calibri" charset="0"/>
              </a:rPr>
              <a:t>- монументальность строения</a:t>
            </a:r>
            <a:br>
              <a:rPr lang="ru-RU" dirty="0">
                <a:latin typeface="Calibri" charset="0"/>
              </a:rPr>
            </a:br>
            <a:r>
              <a:rPr lang="ru-RU" dirty="0">
                <a:latin typeface="Calibri" charset="0"/>
              </a:rPr>
              <a:t>- тип храма – базилика – продольная организация пространства - простые геометрические формы</a:t>
            </a:r>
            <a:br>
              <a:rPr lang="ru-RU" dirty="0">
                <a:latin typeface="Calibri" charset="0"/>
              </a:rPr>
            </a:br>
            <a:r>
              <a:rPr lang="ru-RU" dirty="0">
                <a:latin typeface="Calibri" charset="0"/>
              </a:rPr>
              <a:t>- широкие стены</a:t>
            </a:r>
            <a:br>
              <a:rPr lang="ru-RU" dirty="0">
                <a:latin typeface="Calibri" charset="0"/>
              </a:rPr>
            </a:br>
            <a:r>
              <a:rPr lang="ru-RU" dirty="0">
                <a:latin typeface="Calibri" charset="0"/>
              </a:rPr>
              <a:t>- узкие маленькие окна</a:t>
            </a:r>
            <a:br>
              <a:rPr lang="ru-RU" dirty="0">
                <a:latin typeface="Calibri" charset="0"/>
              </a:rPr>
            </a:br>
            <a:r>
              <a:rPr lang="ru-RU" dirty="0">
                <a:latin typeface="Calibri" charset="0"/>
              </a:rPr>
              <a:t>- наличие поперечного нефа – трансепта</a:t>
            </a:r>
            <a:br>
              <a:rPr lang="ru-RU" dirty="0">
                <a:latin typeface="Calibri" charset="0"/>
              </a:rPr>
            </a:br>
            <a:r>
              <a:rPr lang="ru-RU" dirty="0">
                <a:latin typeface="Calibri" charset="0"/>
              </a:rPr>
              <a:t>- абсида с алтарем</a:t>
            </a:r>
            <a:br>
              <a:rPr lang="ru-RU" dirty="0">
                <a:latin typeface="Calibri" charset="0"/>
              </a:rPr>
            </a:br>
            <a:r>
              <a:rPr lang="ru-RU" dirty="0">
                <a:latin typeface="Calibri" charset="0"/>
              </a:rPr>
              <a:t>- купольное перекрытие над </a:t>
            </a:r>
            <a:r>
              <a:rPr lang="ru-RU" dirty="0" err="1">
                <a:latin typeface="Calibri" charset="0"/>
              </a:rPr>
              <a:t>средокрестием</a:t>
            </a:r>
            <a:r>
              <a:rPr lang="ru-RU" dirty="0">
                <a:latin typeface="Calibri" charset="0"/>
              </a:rPr>
              <a:t/>
            </a:r>
            <a:br>
              <a:rPr lang="ru-RU" dirty="0">
                <a:latin typeface="Calibri" charset="0"/>
              </a:rPr>
            </a:br>
            <a:r>
              <a:rPr lang="ru-RU" dirty="0">
                <a:latin typeface="Calibri" charset="0"/>
              </a:rPr>
              <a:t>- округлые арочные перекрытия</a:t>
            </a:r>
            <a:br>
              <a:rPr lang="ru-RU" dirty="0">
                <a:latin typeface="Calibri" charset="0"/>
              </a:rPr>
            </a:br>
            <a:r>
              <a:rPr lang="ru-RU" dirty="0">
                <a:latin typeface="Calibri" charset="0"/>
              </a:rPr>
              <a:t>- башня-</a:t>
            </a:r>
            <a:r>
              <a:rPr lang="ru-RU" dirty="0" err="1">
                <a:latin typeface="Calibri" charset="0"/>
              </a:rPr>
              <a:t>дижон</a:t>
            </a:r>
            <a:r>
              <a:rPr lang="ru-RU" dirty="0">
                <a:latin typeface="Calibri" charset="0"/>
              </a:rPr>
              <a:t> у абсиды </a:t>
            </a:r>
            <a:endParaRPr lang="ru-RU" dirty="0"/>
          </a:p>
        </p:txBody>
      </p:sp>
      <p:pic>
        <p:nvPicPr>
          <p:cNvPr id="76804" name="Picture 4" descr="¿Ð¸Ð·Ð°Ð½ÑÐºÐ¸Ð¹ ÑÐ¾Ð±Ð¾Ñ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3861048"/>
            <a:ext cx="5667212" cy="2644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99250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4649" y="0"/>
            <a:ext cx="8229600" cy="634082"/>
          </a:xfrm>
        </p:spPr>
        <p:txBody>
          <a:bodyPr>
            <a:normAutofit fontScale="90000"/>
          </a:bodyPr>
          <a:lstStyle/>
          <a:p>
            <a:r>
              <a:rPr lang="ru-RU" dirty="0" smtClean="0"/>
              <a:t>Инга </a:t>
            </a:r>
            <a:r>
              <a:rPr lang="ru-RU" dirty="0" err="1" smtClean="0"/>
              <a:t>Иванющенко</a:t>
            </a:r>
            <a:r>
              <a:rPr lang="ru-RU" dirty="0" smtClean="0"/>
              <a:t> </a:t>
            </a:r>
            <a:endParaRPr lang="ru-RU" dirty="0"/>
          </a:p>
        </p:txBody>
      </p:sp>
      <p:sp>
        <p:nvSpPr>
          <p:cNvPr id="4" name="Прямоугольник 3"/>
          <p:cNvSpPr/>
          <p:nvPr/>
        </p:nvSpPr>
        <p:spPr>
          <a:xfrm>
            <a:off x="0" y="908720"/>
            <a:ext cx="6858000" cy="2308324"/>
          </a:xfrm>
          <a:prstGeom prst="rect">
            <a:avLst/>
          </a:prstGeom>
        </p:spPr>
        <p:txBody>
          <a:bodyPr wrap="square">
            <a:spAutoFit/>
          </a:bodyPr>
          <a:lstStyle/>
          <a:p>
            <a:r>
              <a:rPr lang="ru-RU" b="1" dirty="0">
                <a:latin typeface="TimesNewRomanPS" charset="0"/>
              </a:rPr>
              <a:t>Собор Святого </a:t>
            </a:r>
            <a:r>
              <a:rPr lang="ru-RU" b="1" dirty="0" err="1">
                <a:latin typeface="TimesNewRomanPS" charset="0"/>
              </a:rPr>
              <a:t>Бавона</a:t>
            </a:r>
            <a:r>
              <a:rPr lang="ru-RU" b="1" dirty="0">
                <a:latin typeface="TimesNewRomanPS" charset="0"/>
              </a:rPr>
              <a:t>. Гент, Бельгия </a:t>
            </a:r>
            <a:endParaRPr lang="ru-RU" dirty="0"/>
          </a:p>
          <a:p>
            <a:r>
              <a:rPr lang="ru-RU" dirty="0">
                <a:latin typeface="Calibri" charset="0"/>
              </a:rPr>
              <a:t>- «стремление» храма ввысь</a:t>
            </a:r>
            <a:br>
              <a:rPr lang="ru-RU" dirty="0">
                <a:latin typeface="Calibri" charset="0"/>
              </a:rPr>
            </a:br>
            <a:r>
              <a:rPr lang="ru-RU" dirty="0">
                <a:latin typeface="Calibri" charset="0"/>
              </a:rPr>
              <a:t>- стрельчатые арки – нервюры</a:t>
            </a:r>
            <a:br>
              <a:rPr lang="ru-RU" dirty="0">
                <a:latin typeface="Calibri" charset="0"/>
              </a:rPr>
            </a:br>
            <a:r>
              <a:rPr lang="ru-RU" dirty="0">
                <a:latin typeface="Calibri" charset="0"/>
              </a:rPr>
              <a:t>- аркбутаны и контрфорсы</a:t>
            </a:r>
            <a:br>
              <a:rPr lang="ru-RU" dirty="0">
                <a:latin typeface="Calibri" charset="0"/>
              </a:rPr>
            </a:br>
            <a:r>
              <a:rPr lang="ru-RU" dirty="0">
                <a:latin typeface="Calibri" charset="0"/>
              </a:rPr>
              <a:t>- огромные окна с витражами</a:t>
            </a:r>
            <a:br>
              <a:rPr lang="ru-RU" dirty="0">
                <a:latin typeface="Calibri" charset="0"/>
              </a:rPr>
            </a:br>
            <a:r>
              <a:rPr lang="ru-RU" dirty="0">
                <a:latin typeface="Calibri" charset="0"/>
              </a:rPr>
              <a:t>- драматичность строения</a:t>
            </a:r>
            <a:br>
              <a:rPr lang="ru-RU" dirty="0">
                <a:latin typeface="Calibri" charset="0"/>
              </a:rPr>
            </a:br>
            <a:r>
              <a:rPr lang="ru-RU" dirty="0">
                <a:latin typeface="Calibri" charset="0"/>
              </a:rPr>
              <a:t>- богато </a:t>
            </a:r>
            <a:r>
              <a:rPr lang="ru-RU" dirty="0" err="1">
                <a:latin typeface="Calibri" charset="0"/>
              </a:rPr>
              <a:t>украшенныи</a:t>
            </a:r>
            <a:r>
              <a:rPr lang="ru-RU" dirty="0">
                <a:latin typeface="Calibri" charset="0"/>
              </a:rPr>
              <a:t>̆ фасад, наличие резных элементов</a:t>
            </a:r>
            <a:br>
              <a:rPr lang="ru-RU" dirty="0">
                <a:latin typeface="Calibri" charset="0"/>
              </a:rPr>
            </a:br>
            <a:r>
              <a:rPr lang="ru-RU" dirty="0">
                <a:latin typeface="Calibri" charset="0"/>
              </a:rPr>
              <a:t>- наличие узких и высоких башен и башенок </a:t>
            </a:r>
            <a:endParaRPr lang="ru-RU" dirty="0"/>
          </a:p>
        </p:txBody>
      </p:sp>
      <p:pic>
        <p:nvPicPr>
          <p:cNvPr id="77826" name="Picture 2" descr="¡Ð¾Ð±Ð¾Ñ Ð¡Ð²ÑÑÐ¾Ð³Ð¾ ÐÐ°Ð²Ð¾Ð½Ð°. ÐÐµÐ½Ñ, ÐÐµÐ»ÑÐ³Ð¸Ñ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1208" y="3284984"/>
            <a:ext cx="4659264" cy="3366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73201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8520" y="-35227"/>
            <a:ext cx="9252520" cy="727923"/>
          </a:xfrm>
        </p:spPr>
        <p:txBody>
          <a:bodyPr>
            <a:normAutofit fontScale="90000"/>
          </a:bodyPr>
          <a:lstStyle/>
          <a:p>
            <a:r>
              <a:rPr lang="ru-RU" dirty="0" err="1" smtClean="0"/>
              <a:t>Жмуйда</a:t>
            </a:r>
            <a:r>
              <a:rPr lang="ru-RU" dirty="0" smtClean="0"/>
              <a:t> Ольга</a:t>
            </a:r>
            <a:endParaRPr lang="ru-RU" dirty="0"/>
          </a:p>
        </p:txBody>
      </p:sp>
      <p:sp>
        <p:nvSpPr>
          <p:cNvPr id="4" name="Прямоугольник 3"/>
          <p:cNvSpPr/>
          <p:nvPr/>
        </p:nvSpPr>
        <p:spPr>
          <a:xfrm>
            <a:off x="0" y="512817"/>
            <a:ext cx="8820472" cy="6232475"/>
          </a:xfrm>
          <a:prstGeom prst="rect">
            <a:avLst/>
          </a:prstGeom>
        </p:spPr>
        <p:txBody>
          <a:bodyPr wrap="square">
            <a:spAutoFit/>
          </a:bodyPr>
          <a:lstStyle/>
          <a:p>
            <a:endParaRPr lang="ru-RU" dirty="0"/>
          </a:p>
          <a:p>
            <a:r>
              <a:rPr lang="ru-RU" dirty="0">
                <a:latin typeface="Calibri" charset="0"/>
              </a:rPr>
              <a:t>В основе римская базилика: </a:t>
            </a:r>
            <a:endParaRPr lang="ru-RU" dirty="0"/>
          </a:p>
          <a:p>
            <a:r>
              <a:rPr lang="ru-RU" dirty="0" err="1">
                <a:latin typeface="Calibri" charset="0"/>
              </a:rPr>
              <a:t>центральныи</a:t>
            </a:r>
            <a:r>
              <a:rPr lang="ru-RU" dirty="0">
                <a:latin typeface="Calibri" charset="0"/>
              </a:rPr>
              <a:t>̆ неф, боковые нефы, </a:t>
            </a:r>
            <a:endParaRPr lang="ru-RU" dirty="0"/>
          </a:p>
          <a:p>
            <a:r>
              <a:rPr lang="ru-RU" dirty="0">
                <a:latin typeface="Calibri" charset="0"/>
              </a:rPr>
              <a:t>трансепт, апсида. На пересечении </a:t>
            </a:r>
            <a:endParaRPr lang="ru-RU" dirty="0"/>
          </a:p>
          <a:p>
            <a:r>
              <a:rPr lang="ru-RU" dirty="0">
                <a:latin typeface="Calibri" charset="0"/>
              </a:rPr>
              <a:t>трансепта и центрального нефа купол, </a:t>
            </a:r>
            <a:endParaRPr lang="ru-RU" dirty="0"/>
          </a:p>
          <a:p>
            <a:r>
              <a:rPr lang="ru-RU" dirty="0">
                <a:latin typeface="Calibri" charset="0"/>
              </a:rPr>
              <a:t>перед входом две башни. Собор </a:t>
            </a:r>
            <a:endParaRPr lang="ru-RU" dirty="0"/>
          </a:p>
          <a:p>
            <a:r>
              <a:rPr lang="ru-RU" dirty="0">
                <a:latin typeface="Calibri" charset="0"/>
              </a:rPr>
              <a:t>имеет простую форму, массивен, </a:t>
            </a:r>
            <a:endParaRPr lang="ru-RU" dirty="0"/>
          </a:p>
          <a:p>
            <a:r>
              <a:rPr lang="ru-RU" dirty="0">
                <a:latin typeface="Calibri" charset="0"/>
              </a:rPr>
              <a:t>основателен. Мощные стены, </a:t>
            </a:r>
            <a:endParaRPr lang="ru-RU" dirty="0"/>
          </a:p>
          <a:p>
            <a:r>
              <a:rPr lang="ru-RU" dirty="0">
                <a:latin typeface="Calibri" charset="0"/>
              </a:rPr>
              <a:t>небольшие (узкие) оконные </a:t>
            </a:r>
            <a:endParaRPr lang="ru-RU" dirty="0"/>
          </a:p>
          <a:p>
            <a:r>
              <a:rPr lang="ru-RU" dirty="0">
                <a:latin typeface="Calibri" charset="0"/>
              </a:rPr>
              <a:t>пространства. Строгие и простые </a:t>
            </a:r>
            <a:endParaRPr lang="ru-RU" dirty="0"/>
          </a:p>
          <a:p>
            <a:r>
              <a:rPr lang="ru-RU" dirty="0">
                <a:latin typeface="Calibri" charset="0"/>
              </a:rPr>
              <a:t>линии, гладкие стены, лаконичность и </a:t>
            </a:r>
            <a:endParaRPr lang="ru-RU" dirty="0"/>
          </a:p>
          <a:p>
            <a:r>
              <a:rPr lang="ru-RU" dirty="0">
                <a:latin typeface="Calibri" charset="0"/>
              </a:rPr>
              <a:t>аскетизм </a:t>
            </a:r>
            <a:endParaRPr lang="ru-RU" dirty="0"/>
          </a:p>
          <a:p>
            <a:endParaRPr lang="ru-RU" dirty="0" smtClean="0">
              <a:latin typeface="Calibri" charset="0"/>
            </a:endParaRPr>
          </a:p>
          <a:p>
            <a:endParaRPr lang="ru-RU" dirty="0">
              <a:latin typeface="Calibri" charset="0"/>
            </a:endParaRPr>
          </a:p>
          <a:p>
            <a:r>
              <a:rPr lang="ru-RU" dirty="0" smtClean="0">
                <a:latin typeface="Calibri" charset="0"/>
              </a:rPr>
              <a:t>Вертикаль</a:t>
            </a:r>
            <a:r>
              <a:rPr lang="ru-RU" dirty="0">
                <a:latin typeface="Calibri" charset="0"/>
              </a:rPr>
              <a:t>, легкость, динамика, </a:t>
            </a:r>
            <a:endParaRPr lang="ru-RU" dirty="0"/>
          </a:p>
          <a:p>
            <a:r>
              <a:rPr lang="ru-RU" dirty="0">
                <a:latin typeface="Calibri" charset="0"/>
              </a:rPr>
              <a:t>(устремлен ввысь). Присутствуют </a:t>
            </a:r>
            <a:endParaRPr lang="ru-RU" dirty="0"/>
          </a:p>
          <a:p>
            <a:r>
              <a:rPr lang="ru-RU" dirty="0">
                <a:latin typeface="Calibri" charset="0"/>
              </a:rPr>
              <a:t>стрельчатые арки, готическая роза, </a:t>
            </a:r>
            <a:endParaRPr lang="ru-RU" dirty="0"/>
          </a:p>
          <a:p>
            <a:r>
              <a:rPr lang="ru-RU" dirty="0">
                <a:latin typeface="Calibri" charset="0"/>
              </a:rPr>
              <a:t>небольшая башенка со шпилем. </a:t>
            </a:r>
            <a:endParaRPr lang="ru-RU" dirty="0"/>
          </a:p>
          <a:p>
            <a:r>
              <a:rPr lang="ru-RU" dirty="0">
                <a:latin typeface="Calibri" charset="0"/>
              </a:rPr>
              <a:t>Фасад богато украшен, обилие разных </a:t>
            </a:r>
            <a:endParaRPr lang="ru-RU" dirty="0"/>
          </a:p>
          <a:p>
            <a:r>
              <a:rPr lang="ru-RU" dirty="0" err="1">
                <a:latin typeface="Calibri" charset="0"/>
              </a:rPr>
              <a:t>деталеи</a:t>
            </a:r>
            <a:r>
              <a:rPr lang="ru-RU" dirty="0">
                <a:latin typeface="Calibri" charset="0"/>
              </a:rPr>
              <a:t>̆, таких как архивольты, </a:t>
            </a:r>
            <a:endParaRPr lang="ru-RU" dirty="0"/>
          </a:p>
          <a:p>
            <a:r>
              <a:rPr lang="ru-RU" dirty="0">
                <a:latin typeface="Calibri" charset="0"/>
              </a:rPr>
              <a:t>вимперги и тимпаны. Это придает </a:t>
            </a:r>
            <a:endParaRPr lang="ru-RU" dirty="0"/>
          </a:p>
          <a:p>
            <a:r>
              <a:rPr lang="ru-RU" dirty="0">
                <a:latin typeface="Calibri" charset="0"/>
              </a:rPr>
              <a:t>зданию грациозность и эстетизм. </a:t>
            </a:r>
            <a:endParaRPr lang="ru-RU" dirty="0"/>
          </a:p>
        </p:txBody>
      </p:sp>
      <p:pic>
        <p:nvPicPr>
          <p:cNvPr id="78850" name="Picture 2" descr="Ð°Ð¹Ð·ÐµÑÑÐºÐ¸Ð¹ ÑÐ¾Ð±Ð¾Ñ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902132"/>
            <a:ext cx="3635896" cy="2726922"/>
          </a:xfrm>
          <a:prstGeom prst="rect">
            <a:avLst/>
          </a:prstGeom>
          <a:noFill/>
          <a:extLst>
            <a:ext uri="{909E8E84-426E-40DD-AFC4-6F175D3DCCD1}">
              <a14:hiddenFill xmlns:a14="http://schemas.microsoft.com/office/drawing/2010/main">
                <a:solidFill>
                  <a:srgbClr val="FFFFFF"/>
                </a:solidFill>
              </a14:hiddenFill>
            </a:ext>
          </a:extLst>
        </p:spPr>
      </p:pic>
      <p:pic>
        <p:nvPicPr>
          <p:cNvPr id="78852" name="Picture 4" descr="ÐµÐ¹Ð¼ÑÐºÐ¸Ð¹ ÑÐ¾Ð±Ð¾Ñ ile ilgili gÃ¶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9569" y="3901079"/>
            <a:ext cx="3484351" cy="2613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5916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53204"/>
            <a:ext cx="8388424" cy="3851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80621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60648"/>
            <a:ext cx="7704856" cy="5707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15743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ru-RU" dirty="0" smtClean="0"/>
              <a:t>Задание 2.</a:t>
            </a:r>
            <a:endParaRPr lang="ru-RU" dirty="0"/>
          </a:p>
        </p:txBody>
      </p:sp>
      <p:sp>
        <p:nvSpPr>
          <p:cNvPr id="3" name="Subtitle 2"/>
          <p:cNvSpPr>
            <a:spLocks noGrp="1"/>
          </p:cNvSpPr>
          <p:nvPr>
            <p:ph type="subTitle" idx="1"/>
          </p:nvPr>
        </p:nvSpPr>
        <p:spPr/>
        <p:txBody>
          <a:bodyPr/>
          <a:lstStyle/>
          <a:p>
            <a:r>
              <a:rPr lang="ru-RU" dirty="0" smtClean="0"/>
              <a:t>Сравнить Романскую и Готическую скульптуру</a:t>
            </a:r>
            <a:endParaRPr lang="ru-RU" dirty="0"/>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202"/>
            <a:ext cx="29337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52927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ÐµÐ½ ÑÑÐ¾ÑÐ¸Ð¼ Ð°ÑÐ»Ñ ÑÐºÑÐ»ÑÐ¿ÑÑÑÐ°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04664"/>
            <a:ext cx="4572000" cy="304038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69453" y="3717032"/>
            <a:ext cx="4554067" cy="369332"/>
          </a:xfrm>
          <a:prstGeom prst="rect">
            <a:avLst/>
          </a:prstGeom>
        </p:spPr>
        <p:txBody>
          <a:bodyPr wrap="none">
            <a:spAutoFit/>
          </a:bodyPr>
          <a:lstStyle/>
          <a:p>
            <a:r>
              <a:rPr lang="ru-RU" dirty="0" err="1">
                <a:latin typeface="arial" charset="0"/>
              </a:rPr>
              <a:t>Арль</a:t>
            </a:r>
            <a:r>
              <a:rPr lang="ru-RU" dirty="0">
                <a:latin typeface="arial" charset="0"/>
              </a:rPr>
              <a:t>, собор Сен Трофим </a:t>
            </a:r>
            <a:r>
              <a:rPr lang="ru-RU" dirty="0" err="1">
                <a:latin typeface="arial" charset="0"/>
              </a:rPr>
              <a:t>Арль</a:t>
            </a:r>
            <a:r>
              <a:rPr lang="ru-RU" dirty="0">
                <a:latin typeface="arial" charset="0"/>
              </a:rPr>
              <a:t>, Франция</a:t>
            </a:r>
            <a:endParaRPr lang="ru-RU" dirty="0"/>
          </a:p>
        </p:txBody>
      </p:sp>
      <p:pic>
        <p:nvPicPr>
          <p:cNvPr id="90116" name="Picture 4" descr="°lgili res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3445044"/>
            <a:ext cx="4225942" cy="312406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32098" y="6130092"/>
            <a:ext cx="4457439" cy="369332"/>
          </a:xfrm>
          <a:prstGeom prst="rect">
            <a:avLst/>
          </a:prstGeom>
        </p:spPr>
        <p:txBody>
          <a:bodyPr wrap="none">
            <a:spAutoFit/>
          </a:bodyPr>
          <a:lstStyle/>
          <a:p>
            <a:r>
              <a:rPr lang="ru-RU" dirty="0" err="1">
                <a:latin typeface="arial" charset="0"/>
              </a:rPr>
              <a:t>Шартрский</a:t>
            </a:r>
            <a:r>
              <a:rPr lang="ru-RU" dirty="0">
                <a:latin typeface="arial" charset="0"/>
              </a:rPr>
              <a:t> собор. Скульптуры портала.</a:t>
            </a:r>
            <a:endParaRPr lang="ru-RU" dirty="0"/>
          </a:p>
        </p:txBody>
      </p:sp>
    </p:spTree>
    <p:extLst>
      <p:ext uri="{BB962C8B-B14F-4D97-AF65-F5344CB8AC3E}">
        <p14:creationId xmlns:p14="http://schemas.microsoft.com/office/powerpoint/2010/main" val="13828802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txBox="1">
            <a:spLocks/>
          </p:cNvSpPr>
          <p:nvPr/>
        </p:nvSpPr>
        <p:spPr>
          <a:xfrm>
            <a:off x="395536" y="0"/>
            <a:ext cx="8496944" cy="99898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200" indent="-457200">
              <a:spcBef>
                <a:spcPts val="2400"/>
              </a:spcBef>
            </a:pPr>
            <a:r>
              <a:rPr lang="ru-RU" sz="4000" dirty="0" err="1" smtClean="0">
                <a:latin typeface="+mn-lt"/>
              </a:rPr>
              <a:t>Эльзара</a:t>
            </a:r>
            <a:r>
              <a:rPr lang="ru-RU" sz="4000" dirty="0" smtClean="0">
                <a:latin typeface="+mn-lt"/>
              </a:rPr>
              <a:t> </a:t>
            </a:r>
            <a:r>
              <a:rPr lang="ru-RU" sz="4000" dirty="0" err="1" smtClean="0">
                <a:latin typeface="+mn-lt"/>
              </a:rPr>
              <a:t>Меметова</a:t>
            </a:r>
            <a:r>
              <a:rPr lang="ru-RU" sz="4000" dirty="0" smtClean="0">
                <a:latin typeface="+mn-lt"/>
              </a:rPr>
              <a:t> </a:t>
            </a:r>
            <a:endParaRPr lang="ru-RU" sz="4000" dirty="0">
              <a:latin typeface="+mn-lt"/>
            </a:endParaRPr>
          </a:p>
        </p:txBody>
      </p:sp>
      <p:pic>
        <p:nvPicPr>
          <p:cNvPr id="8" name="Изображение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780" y="1268760"/>
            <a:ext cx="8676456" cy="4880507"/>
          </a:xfrm>
          <a:prstGeom prst="rect">
            <a:avLst/>
          </a:prstGeom>
        </p:spPr>
      </p:pic>
    </p:spTree>
    <p:extLst>
      <p:ext uri="{BB962C8B-B14F-4D97-AF65-F5344CB8AC3E}">
        <p14:creationId xmlns:p14="http://schemas.microsoft.com/office/powerpoint/2010/main" val="19485303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34082"/>
          </a:xfrm>
        </p:spPr>
        <p:txBody>
          <a:bodyPr>
            <a:noAutofit/>
          </a:bodyPr>
          <a:lstStyle/>
          <a:p>
            <a:r>
              <a:rPr lang="ru-RU" sz="3600" dirty="0" smtClean="0"/>
              <a:t>Анна Юркина</a:t>
            </a:r>
            <a:endParaRPr lang="ru-RU" sz="3600" dirty="0"/>
          </a:p>
        </p:txBody>
      </p:sp>
      <p:sp>
        <p:nvSpPr>
          <p:cNvPr id="4" name="Прямоугольник 3"/>
          <p:cNvSpPr/>
          <p:nvPr/>
        </p:nvSpPr>
        <p:spPr>
          <a:xfrm>
            <a:off x="0" y="905232"/>
            <a:ext cx="9144000" cy="2554545"/>
          </a:xfrm>
          <a:prstGeom prst="rect">
            <a:avLst/>
          </a:prstGeom>
        </p:spPr>
        <p:txBody>
          <a:bodyPr wrap="square">
            <a:spAutoFit/>
          </a:bodyPr>
          <a:lstStyle/>
          <a:p>
            <a:r>
              <a:rPr lang="ru-RU" sz="1600" dirty="0">
                <a:latin typeface="Cambria" charset="0"/>
              </a:rPr>
              <a:t>Романская Скульптура </a:t>
            </a:r>
            <a:endParaRPr lang="ru-RU" dirty="0"/>
          </a:p>
          <a:p>
            <a:r>
              <a:rPr lang="ru-RU" dirty="0">
                <a:solidFill>
                  <a:srgbClr val="3F3F3F"/>
                </a:solidFill>
                <a:latin typeface="Calibri" charset="0"/>
              </a:rPr>
              <a:t>Скульптуры сжатые, приплющенные нет стати и изящества (примитивизм). </a:t>
            </a:r>
            <a:endParaRPr lang="ru-RU" dirty="0"/>
          </a:p>
          <a:p>
            <a:r>
              <a:rPr lang="ru-RU" dirty="0" err="1">
                <a:solidFill>
                  <a:srgbClr val="3F3F3F"/>
                </a:solidFill>
                <a:latin typeface="Calibri" charset="0"/>
              </a:rPr>
              <a:t>Основнои</a:t>
            </a:r>
            <a:r>
              <a:rPr lang="ru-RU" dirty="0">
                <a:solidFill>
                  <a:srgbClr val="3F3F3F"/>
                </a:solidFill>
                <a:latin typeface="Calibri" charset="0"/>
              </a:rPr>
              <a:t>̆ </a:t>
            </a:r>
            <a:r>
              <a:rPr lang="ru-RU" dirty="0" err="1">
                <a:solidFill>
                  <a:srgbClr val="3F3F3F"/>
                </a:solidFill>
                <a:latin typeface="Calibri" charset="0"/>
              </a:rPr>
              <a:t>темои</a:t>
            </a:r>
            <a:r>
              <a:rPr lang="ru-RU" dirty="0">
                <a:solidFill>
                  <a:srgbClr val="3F3F3F"/>
                </a:solidFill>
                <a:latin typeface="Calibri" charset="0"/>
              </a:rPr>
              <a:t>̆ </a:t>
            </a:r>
            <a:r>
              <a:rPr lang="ru-RU" dirty="0" err="1">
                <a:solidFill>
                  <a:srgbClr val="3F3F3F"/>
                </a:solidFill>
                <a:latin typeface="Calibri" charset="0"/>
              </a:rPr>
              <a:t>романскои</a:t>
            </a:r>
            <a:r>
              <a:rPr lang="ru-RU" dirty="0">
                <a:solidFill>
                  <a:srgbClr val="3F3F3F"/>
                </a:solidFill>
                <a:latin typeface="Calibri" charset="0"/>
              </a:rPr>
              <a:t>̆ скульптуры было прославление могущества </a:t>
            </a:r>
            <a:endParaRPr lang="ru-RU" dirty="0"/>
          </a:p>
          <a:p>
            <a:r>
              <a:rPr lang="ru-RU" dirty="0">
                <a:solidFill>
                  <a:srgbClr val="3F3F3F"/>
                </a:solidFill>
                <a:latin typeface="Calibri" charset="0"/>
              </a:rPr>
              <a:t>Бога, его </a:t>
            </a:r>
            <a:r>
              <a:rPr lang="ru-RU" dirty="0" err="1">
                <a:solidFill>
                  <a:srgbClr val="3F3F3F"/>
                </a:solidFill>
                <a:latin typeface="Calibri" charset="0"/>
              </a:rPr>
              <a:t>грознои</a:t>
            </a:r>
            <a:r>
              <a:rPr lang="ru-RU" dirty="0">
                <a:solidFill>
                  <a:srgbClr val="3F3F3F"/>
                </a:solidFill>
                <a:latin typeface="Calibri" charset="0"/>
              </a:rPr>
              <a:t>̆ и </a:t>
            </a:r>
            <a:r>
              <a:rPr lang="ru-RU" dirty="0" err="1">
                <a:solidFill>
                  <a:srgbClr val="3F3F3F"/>
                </a:solidFill>
                <a:latin typeface="Calibri" charset="0"/>
              </a:rPr>
              <a:t>безграничнои</a:t>
            </a:r>
            <a:r>
              <a:rPr lang="ru-RU" dirty="0">
                <a:solidFill>
                  <a:srgbClr val="3F3F3F"/>
                </a:solidFill>
                <a:latin typeface="Calibri" charset="0"/>
              </a:rPr>
              <a:t>̆ власти над смертными. Разрабатывалась </a:t>
            </a:r>
            <a:endParaRPr lang="ru-RU" dirty="0"/>
          </a:p>
          <a:p>
            <a:r>
              <a:rPr lang="ru-RU" dirty="0">
                <a:solidFill>
                  <a:srgbClr val="3F3F3F"/>
                </a:solidFill>
                <a:latin typeface="Calibri" charset="0"/>
              </a:rPr>
              <a:t>тема борьбы добра и зла, выраженная в аллегорических образах </a:t>
            </a:r>
            <a:endParaRPr lang="ru-RU" dirty="0"/>
          </a:p>
          <a:p>
            <a:r>
              <a:rPr lang="ru-RU" dirty="0">
                <a:solidFill>
                  <a:srgbClr val="3F3F3F"/>
                </a:solidFill>
                <a:latin typeface="Calibri" charset="0"/>
              </a:rPr>
              <a:t>сражающихся </a:t>
            </a:r>
            <a:r>
              <a:rPr lang="ru-RU" dirty="0" err="1">
                <a:solidFill>
                  <a:srgbClr val="3F3F3F"/>
                </a:solidFill>
                <a:latin typeface="Calibri" charset="0"/>
              </a:rPr>
              <a:t>добродетелеи</a:t>
            </a:r>
            <a:r>
              <a:rPr lang="ru-RU" dirty="0">
                <a:solidFill>
                  <a:srgbClr val="3F3F3F"/>
                </a:solidFill>
                <a:latin typeface="Calibri" charset="0"/>
              </a:rPr>
              <a:t>̆ и пороков, в сплошном каменном ковре </a:t>
            </a:r>
            <a:endParaRPr lang="ru-RU" dirty="0"/>
          </a:p>
          <a:p>
            <a:r>
              <a:rPr lang="ru-RU" dirty="0">
                <a:solidFill>
                  <a:srgbClr val="3F3F3F"/>
                </a:solidFill>
                <a:latin typeface="Calibri" charset="0"/>
              </a:rPr>
              <a:t>скульптуры часто причудливо уживаются легенды христианства, </a:t>
            </a:r>
            <a:endParaRPr lang="ru-RU" dirty="0"/>
          </a:p>
          <a:p>
            <a:r>
              <a:rPr lang="ru-RU" dirty="0">
                <a:solidFill>
                  <a:srgbClr val="3F3F3F"/>
                </a:solidFill>
                <a:latin typeface="Calibri" charset="0"/>
              </a:rPr>
              <a:t>назидательные притчи, жуткие апокалиптические видения, сцены страшного </a:t>
            </a:r>
            <a:endParaRPr lang="ru-RU" dirty="0"/>
          </a:p>
          <a:p>
            <a:r>
              <a:rPr lang="ru-RU" dirty="0">
                <a:solidFill>
                  <a:srgbClr val="3F3F3F"/>
                </a:solidFill>
                <a:latin typeface="Calibri" charset="0"/>
              </a:rPr>
              <a:t>суда с мифологическими образами древних </a:t>
            </a:r>
            <a:r>
              <a:rPr lang="ru-RU" dirty="0" err="1">
                <a:solidFill>
                  <a:srgbClr val="3F3F3F"/>
                </a:solidFill>
                <a:latin typeface="Calibri" charset="0"/>
              </a:rPr>
              <a:t>поверии</a:t>
            </a:r>
            <a:r>
              <a:rPr lang="ru-RU" dirty="0">
                <a:solidFill>
                  <a:srgbClr val="3F3F3F"/>
                </a:solidFill>
                <a:latin typeface="Calibri" charset="0"/>
              </a:rPr>
              <a:t>̆ </a:t>
            </a:r>
            <a:endParaRPr lang="ru-RU" dirty="0"/>
          </a:p>
        </p:txBody>
      </p:sp>
      <p:pic>
        <p:nvPicPr>
          <p:cNvPr id="74754" name="Picture 2" descr="Ð¾Ð¼Ð°Ð½ÑÐºÐ°Ñ ÑÐºÑÐ»ÑÐ¿ÑÑÑÐ°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2004" y="3438073"/>
            <a:ext cx="4499992" cy="3276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8397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34082"/>
          </a:xfrm>
        </p:spPr>
        <p:txBody>
          <a:bodyPr>
            <a:noAutofit/>
          </a:bodyPr>
          <a:lstStyle/>
          <a:p>
            <a:r>
              <a:rPr lang="ru-RU" sz="3600" dirty="0" smtClean="0"/>
              <a:t>Анна Юркина</a:t>
            </a:r>
            <a:endParaRPr lang="ru-RU" sz="3600" dirty="0"/>
          </a:p>
        </p:txBody>
      </p:sp>
      <p:sp>
        <p:nvSpPr>
          <p:cNvPr id="3" name="Прямоугольник 2"/>
          <p:cNvSpPr/>
          <p:nvPr/>
        </p:nvSpPr>
        <p:spPr>
          <a:xfrm>
            <a:off x="179512" y="908720"/>
            <a:ext cx="7974632" cy="1200329"/>
          </a:xfrm>
          <a:prstGeom prst="rect">
            <a:avLst/>
          </a:prstGeom>
        </p:spPr>
        <p:txBody>
          <a:bodyPr wrap="square">
            <a:spAutoFit/>
          </a:bodyPr>
          <a:lstStyle/>
          <a:p>
            <a:r>
              <a:rPr lang="ru-RU">
                <a:latin typeface="Cambria" charset="0"/>
              </a:rPr>
              <a:t>Готическому стилю присуще как и в архитектуре стремление в верх, фигуры стали вытянутые, человеческое тело уподобляется колонне и органично вписывается в фасад здания, фигуры становятся эмоциональными </a:t>
            </a:r>
            <a:endParaRPr lang="ru-RU"/>
          </a:p>
        </p:txBody>
      </p:sp>
      <p:pic>
        <p:nvPicPr>
          <p:cNvPr id="75778" name="Picture 2" descr="³Ð¾ÑÐ¸ÑÐµÑÐºÐ°Ñ ÑÐºÑÐ»ÑÐ¿ÑÑÑÐ°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2137624"/>
            <a:ext cx="6372200" cy="4250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7252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850106"/>
          </a:xfrm>
        </p:spPr>
        <p:txBody>
          <a:bodyPr/>
          <a:lstStyle/>
          <a:p>
            <a:r>
              <a:rPr lang="ru-RU" dirty="0" smtClean="0"/>
              <a:t>Мишина </a:t>
            </a:r>
            <a:r>
              <a:rPr lang="ru-RU" dirty="0" err="1" smtClean="0"/>
              <a:t>Мерьям</a:t>
            </a:r>
            <a:endParaRPr lang="ru-RU" dirty="0"/>
          </a:p>
        </p:txBody>
      </p:sp>
      <p:sp>
        <p:nvSpPr>
          <p:cNvPr id="3" name="Прямоугольник 2"/>
          <p:cNvSpPr/>
          <p:nvPr/>
        </p:nvSpPr>
        <p:spPr>
          <a:xfrm>
            <a:off x="0" y="4365104"/>
            <a:ext cx="9144000" cy="2031325"/>
          </a:xfrm>
          <a:prstGeom prst="rect">
            <a:avLst/>
          </a:prstGeom>
        </p:spPr>
        <p:txBody>
          <a:bodyPr wrap="square">
            <a:spAutoFit/>
          </a:bodyPr>
          <a:lstStyle/>
          <a:p>
            <a:r>
              <a:rPr lang="ru-RU" dirty="0">
                <a:latin typeface="Times New Roman" charset="0"/>
              </a:rPr>
              <a:t>Скульптуру романского периода отличает приземистость и примитивность фигур, мягкие, округлые контуры , безликость и непропорциональность форм</a:t>
            </a:r>
            <a:r>
              <a:rPr lang="ru-RU">
                <a:latin typeface="Times New Roman" charset="0"/>
              </a:rPr>
              <a:t>. </a:t>
            </a:r>
            <a:endParaRPr lang="ru-RU" smtClean="0">
              <a:latin typeface="Times New Roman" charset="0"/>
            </a:endParaRPr>
          </a:p>
          <a:p>
            <a:endParaRPr lang="ru-RU" dirty="0"/>
          </a:p>
          <a:p>
            <a:r>
              <a:rPr lang="ru-RU" dirty="0">
                <a:latin typeface="Times New Roman" charset="0"/>
              </a:rPr>
              <a:t>В </a:t>
            </a:r>
            <a:r>
              <a:rPr lang="ru-RU" dirty="0" err="1">
                <a:latin typeface="Times New Roman" charset="0"/>
              </a:rPr>
              <a:t>готическои</a:t>
            </a:r>
            <a:r>
              <a:rPr lang="ru-RU" dirty="0">
                <a:latin typeface="Times New Roman" charset="0"/>
              </a:rPr>
              <a:t>̆ скульптуре преобладает вытянутость образов, выразительность </a:t>
            </a:r>
            <a:r>
              <a:rPr lang="ru-RU" dirty="0" err="1">
                <a:latin typeface="Times New Roman" charset="0"/>
              </a:rPr>
              <a:t>деталеи</a:t>
            </a:r>
            <a:r>
              <a:rPr lang="ru-RU" dirty="0">
                <a:latin typeface="Times New Roman" charset="0"/>
              </a:rPr>
              <a:t>̆ или жестов, мимика на лице и динамика между персонажами. Также, характерен хиазм и </a:t>
            </a:r>
            <a:r>
              <a:rPr lang="ru-RU" dirty="0" err="1">
                <a:latin typeface="Times New Roman" charset="0"/>
              </a:rPr>
              <a:t>непроглядываемость</a:t>
            </a:r>
            <a:r>
              <a:rPr lang="ru-RU" dirty="0">
                <a:latin typeface="Times New Roman" charset="0"/>
              </a:rPr>
              <a:t> форм тела, как в </a:t>
            </a:r>
            <a:r>
              <a:rPr lang="ru-RU" dirty="0" err="1">
                <a:latin typeface="Times New Roman" charset="0"/>
              </a:rPr>
              <a:t>античнои</a:t>
            </a:r>
            <a:r>
              <a:rPr lang="ru-RU" dirty="0">
                <a:latin typeface="Times New Roman" charset="0"/>
              </a:rPr>
              <a:t>̆ скульптуре . Художественная </a:t>
            </a:r>
            <a:r>
              <a:rPr lang="ru-RU" dirty="0" err="1">
                <a:latin typeface="Times New Roman" charset="0"/>
              </a:rPr>
              <a:t>стройность</a:t>
            </a:r>
            <a:r>
              <a:rPr lang="ru-RU" dirty="0">
                <a:latin typeface="Times New Roman" charset="0"/>
              </a:rPr>
              <a:t> и одухотворенность скульптуры готики олицетворяет победу духа над плотью. </a:t>
            </a:r>
            <a:endParaRPr lang="ru-RU" dirty="0"/>
          </a:p>
        </p:txBody>
      </p:sp>
      <p:pic>
        <p:nvPicPr>
          <p:cNvPr id="79874" name="Picture 2" descr=" Ð¾Ð¼Ð°Ð½ÑÐºÐ°Ñ ÑÐºÑÐ»ÑÐ¿ÑÑÑÐ°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397730"/>
            <a:ext cx="3580040" cy="2371777"/>
          </a:xfrm>
          <a:prstGeom prst="rect">
            <a:avLst/>
          </a:prstGeom>
          <a:noFill/>
          <a:extLst>
            <a:ext uri="{909E8E84-426E-40DD-AFC4-6F175D3DCCD1}">
              <a14:hiddenFill xmlns:a14="http://schemas.microsoft.com/office/drawing/2010/main">
                <a:solidFill>
                  <a:srgbClr val="FFFFFF"/>
                </a:solidFill>
              </a14:hiddenFill>
            </a:ext>
          </a:extLst>
        </p:spPr>
      </p:pic>
      <p:pic>
        <p:nvPicPr>
          <p:cNvPr id="79876" name="Picture 4" descr="°lgili res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9610" y="1549268"/>
            <a:ext cx="4964878" cy="2068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95070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65182" y="978693"/>
            <a:ext cx="2250281" cy="577081"/>
          </a:xfrm>
          <a:prstGeom prst="rect">
            <a:avLst/>
          </a:prstGeom>
          <a:noFill/>
        </p:spPr>
        <p:txBody>
          <a:bodyPr wrap="square" rtlCol="0">
            <a:spAutoFit/>
          </a:bodyPr>
          <a:lstStyle/>
          <a:p>
            <a:r>
              <a:rPr lang="ru-RU" sz="1350" dirty="0"/>
              <a:t>Задание 2. </a:t>
            </a:r>
            <a:r>
              <a:rPr lang="ru-RU" sz="900" dirty="0"/>
              <a:t>Сделайте такой же сравнительный анализ с романской и готической скульптурой. </a:t>
            </a:r>
            <a:endParaRPr lang="en-US" sz="1350" dirty="0"/>
          </a:p>
        </p:txBody>
      </p:sp>
      <p:sp>
        <p:nvSpPr>
          <p:cNvPr id="3" name="TextBox 2"/>
          <p:cNvSpPr txBox="1"/>
          <p:nvPr/>
        </p:nvSpPr>
        <p:spPr>
          <a:xfrm>
            <a:off x="276025" y="1233482"/>
            <a:ext cx="4271963" cy="1488869"/>
          </a:xfrm>
          <a:prstGeom prst="rect">
            <a:avLst/>
          </a:prstGeom>
          <a:noFill/>
        </p:spPr>
        <p:txBody>
          <a:bodyPr wrap="square" rtlCol="0">
            <a:spAutoFit/>
          </a:bodyPr>
          <a:lstStyle/>
          <a:p>
            <a:r>
              <a:rPr lang="ru-RU" sz="825" dirty="0"/>
              <a:t>С падением Римской империи традиции резьбы по камню монументальных произведений и бронзовая скульптура практически исчезли, фактически они продолжали существовать только в Византии. Некоторые скульптуры в натуральную величину сделаны из стукко или из гипса, но сохранившиеся примеры редки.Наиболее известной сохранившейся крупной скульптурной работой протороманской Европы является деревянное распятие в натуральную величину по заказу архиепископа Геро из Кёльна около 960-65 гг., ставшее, вероятно, прообразом многих популярных произведений этого типа. Позднее такие скульптуры устанавливались на балках под аркой алтаря, в Англии они известны как алтарные распятия. С XII века эти скульптуры сопровождались фигурами Девы Марии и Иоанна Богослова по сторонам. В XI и XII веках процветала метафорическая скульптура.</a:t>
            </a:r>
            <a:endParaRPr lang="en-US" sz="825"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524" y="2632685"/>
            <a:ext cx="1809750" cy="2428875"/>
          </a:xfrm>
          <a:prstGeom prst="rect">
            <a:avLst/>
          </a:prstGeom>
        </p:spPr>
      </p:pic>
      <p:sp>
        <p:nvSpPr>
          <p:cNvPr id="5" name="TextBox 4"/>
          <p:cNvSpPr txBox="1"/>
          <p:nvPr/>
        </p:nvSpPr>
        <p:spPr>
          <a:xfrm>
            <a:off x="176524" y="5121935"/>
            <a:ext cx="1864519" cy="715581"/>
          </a:xfrm>
          <a:prstGeom prst="rect">
            <a:avLst/>
          </a:prstGeom>
          <a:noFill/>
        </p:spPr>
        <p:txBody>
          <a:bodyPr wrap="square" rtlCol="0">
            <a:spAutoFit/>
          </a:bodyPr>
          <a:lstStyle/>
          <a:p>
            <a:pPr algn="ctr"/>
            <a:r>
              <a:rPr lang="ru-RU" sz="1350" dirty="0"/>
              <a:t>Человек лицом к лицу с животными, собор в Каоре, Франция.</a:t>
            </a:r>
            <a:endParaRPr lang="en-US" sz="135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1670" y="2650757"/>
            <a:ext cx="2364581" cy="2392731"/>
          </a:xfrm>
          <a:prstGeom prst="rect">
            <a:avLst/>
          </a:prstGeom>
        </p:spPr>
      </p:pic>
      <p:sp>
        <p:nvSpPr>
          <p:cNvPr id="7" name="TextBox 6"/>
          <p:cNvSpPr txBox="1"/>
          <p:nvPr/>
        </p:nvSpPr>
        <p:spPr>
          <a:xfrm>
            <a:off x="1986274" y="5100504"/>
            <a:ext cx="2293144" cy="923330"/>
          </a:xfrm>
          <a:prstGeom prst="rect">
            <a:avLst/>
          </a:prstGeom>
          <a:noFill/>
        </p:spPr>
        <p:txBody>
          <a:bodyPr wrap="square" rtlCol="0">
            <a:spAutoFit/>
          </a:bodyPr>
          <a:lstStyle/>
          <a:p>
            <a:pPr algn="ctr"/>
            <a:r>
              <a:rPr lang="ru-RU" sz="1350" dirty="0"/>
              <a:t>Повесившийся с помощью бесов Иуда Искариот всегда был любимым объектом скульпторов.</a:t>
            </a:r>
            <a:endParaRPr lang="en-US" sz="1350"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8710" y="1155679"/>
            <a:ext cx="2457926" cy="1843445"/>
          </a:xfrm>
          <a:prstGeom prst="rect">
            <a:avLst/>
          </a:prstGeom>
        </p:spPr>
      </p:pic>
      <p:sp>
        <p:nvSpPr>
          <p:cNvPr id="10" name="TextBox 9"/>
          <p:cNvSpPr txBox="1"/>
          <p:nvPr/>
        </p:nvSpPr>
        <p:spPr>
          <a:xfrm>
            <a:off x="7165182" y="1692802"/>
            <a:ext cx="1866424" cy="981038"/>
          </a:xfrm>
          <a:prstGeom prst="rect">
            <a:avLst/>
          </a:prstGeom>
          <a:noFill/>
        </p:spPr>
        <p:txBody>
          <a:bodyPr wrap="square" rtlCol="0">
            <a:spAutoFit/>
          </a:bodyPr>
          <a:lstStyle/>
          <a:p>
            <a:r>
              <a:rPr lang="ru-RU" sz="825" dirty="0"/>
              <a:t>Вокруг верхней стенки алтаря в аббатстве д'Артуа, Ланды, Франция, имеются маленькие фигурки изображающие страсть, несдержанность и варварских обезьян, символ человеческой испорченности.</a:t>
            </a:r>
            <a:endParaRPr lang="en-US" sz="825" dirty="0"/>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7988" y="3309957"/>
            <a:ext cx="2473458" cy="1648972"/>
          </a:xfrm>
          <a:prstGeom prst="rect">
            <a:avLst/>
          </a:prstGeom>
        </p:spPr>
      </p:pic>
      <p:sp>
        <p:nvSpPr>
          <p:cNvPr id="12" name="TextBox 11"/>
          <p:cNvSpPr txBox="1"/>
          <p:nvPr/>
        </p:nvSpPr>
        <p:spPr>
          <a:xfrm>
            <a:off x="4784678" y="5027386"/>
            <a:ext cx="2185988" cy="507831"/>
          </a:xfrm>
          <a:prstGeom prst="rect">
            <a:avLst/>
          </a:prstGeom>
          <a:noFill/>
        </p:spPr>
        <p:txBody>
          <a:bodyPr wrap="square" rtlCol="0">
            <a:spAutoFit/>
          </a:bodyPr>
          <a:lstStyle/>
          <a:p>
            <a:r>
              <a:rPr lang="ru-RU" sz="1350" dirty="0"/>
              <a:t>Уроборос в одиночку и парами, Килпек, Англия.</a:t>
            </a:r>
            <a:endParaRPr lang="en-US" sz="1350" dirty="0"/>
          </a:p>
        </p:txBody>
      </p:sp>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06636" y="3239557"/>
            <a:ext cx="1948621" cy="1719371"/>
          </a:xfrm>
          <a:prstGeom prst="rect">
            <a:avLst/>
          </a:prstGeom>
        </p:spPr>
      </p:pic>
      <p:sp>
        <p:nvSpPr>
          <p:cNvPr id="14" name="TextBox 13"/>
          <p:cNvSpPr txBox="1"/>
          <p:nvPr/>
        </p:nvSpPr>
        <p:spPr>
          <a:xfrm>
            <a:off x="7106636" y="5043487"/>
            <a:ext cx="1866424" cy="600164"/>
          </a:xfrm>
          <a:prstGeom prst="rect">
            <a:avLst/>
          </a:prstGeom>
          <a:noFill/>
        </p:spPr>
        <p:txBody>
          <a:bodyPr wrap="square" rtlCol="0">
            <a:spAutoFit/>
          </a:bodyPr>
          <a:lstStyle/>
          <a:p>
            <a:pPr algn="ctr"/>
            <a:r>
              <a:rPr lang="ru-RU" sz="825" dirty="0"/>
              <a:t>Портик да Глория собора Сантьяго Матамороса. Сохранилась самая первая покраска, характерная для романской скульптуры</a:t>
            </a:r>
            <a:endParaRPr lang="en-US" sz="1350" dirty="0"/>
          </a:p>
        </p:txBody>
      </p:sp>
      <p:sp>
        <p:nvSpPr>
          <p:cNvPr id="15" name="TextBox 14"/>
          <p:cNvSpPr txBox="1"/>
          <p:nvPr/>
        </p:nvSpPr>
        <p:spPr>
          <a:xfrm>
            <a:off x="371475" y="978693"/>
            <a:ext cx="3907943" cy="300082"/>
          </a:xfrm>
          <a:prstGeom prst="rect">
            <a:avLst/>
          </a:prstGeom>
          <a:noFill/>
        </p:spPr>
        <p:txBody>
          <a:bodyPr wrap="square" rtlCol="0">
            <a:spAutoFit/>
          </a:bodyPr>
          <a:lstStyle/>
          <a:p>
            <a:pPr algn="ctr"/>
            <a:r>
              <a:rPr lang="ru-RU" sz="1350" dirty="0"/>
              <a:t>Романская скульптура</a:t>
            </a:r>
            <a:endParaRPr lang="en-US" sz="1350" dirty="0"/>
          </a:p>
        </p:txBody>
      </p:sp>
      <p:sp>
        <p:nvSpPr>
          <p:cNvPr id="16" name="Заголовок 1"/>
          <p:cNvSpPr txBox="1">
            <a:spLocks/>
          </p:cNvSpPr>
          <p:nvPr/>
        </p:nvSpPr>
        <p:spPr>
          <a:xfrm>
            <a:off x="467544" y="0"/>
            <a:ext cx="8229600" cy="634082"/>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mtClean="0"/>
              <a:t>Елена Луппол</a:t>
            </a:r>
            <a:endParaRPr lang="ru-RU" dirty="0"/>
          </a:p>
        </p:txBody>
      </p:sp>
    </p:spTree>
    <p:extLst>
      <p:ext uri="{BB962C8B-B14F-4D97-AF65-F5344CB8AC3E}">
        <p14:creationId xmlns:p14="http://schemas.microsoft.com/office/powerpoint/2010/main" val="14976688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37" y="857251"/>
            <a:ext cx="4471988" cy="1408078"/>
          </a:xfrm>
          <a:prstGeom prst="rect">
            <a:avLst/>
          </a:prstGeom>
          <a:noFill/>
        </p:spPr>
        <p:txBody>
          <a:bodyPr wrap="square" rtlCol="0">
            <a:spAutoFit/>
          </a:bodyPr>
          <a:lstStyle/>
          <a:p>
            <a:pPr algn="ctr"/>
            <a:r>
              <a:rPr lang="ru-RU" sz="1350" b="1" dirty="0"/>
              <a:t>Готическая скульптура</a:t>
            </a:r>
          </a:p>
          <a:p>
            <a:r>
              <a:rPr lang="ru-RU" sz="900" dirty="0"/>
              <a:t>представляет собой как пластическое искусство Средневекового периода c середины XII и по XV век включительно, так и соответствующие произведения искусства, являющиеся частью архитектурных сооружений, созданных в готическом стиле. Готический скульптурный стиль берёт своё начало во Франции. Первыми работами в этом направлении считаются статуи портала базилики в Сен-Дени (1137 год) и Шартрского собора. Затем он распространяется по всей Европе и популярен вплоть до начала Нового времени, когда на смену готике приходит искусство Возрождения, ориентирующееся на традиции античности.</a:t>
            </a:r>
            <a:endParaRPr lang="en-US" sz="900" dirty="0"/>
          </a:p>
        </p:txBody>
      </p:sp>
      <p:sp>
        <p:nvSpPr>
          <p:cNvPr id="3" name="TextBox 2"/>
          <p:cNvSpPr txBox="1"/>
          <p:nvPr/>
        </p:nvSpPr>
        <p:spPr>
          <a:xfrm>
            <a:off x="7965282" y="964405"/>
            <a:ext cx="1178719" cy="300082"/>
          </a:xfrm>
          <a:prstGeom prst="rect">
            <a:avLst/>
          </a:prstGeom>
          <a:noFill/>
        </p:spPr>
        <p:txBody>
          <a:bodyPr wrap="square" rtlCol="0">
            <a:spAutoFit/>
          </a:bodyPr>
          <a:lstStyle/>
          <a:p>
            <a:r>
              <a:rPr lang="ru-RU" sz="1350" dirty="0"/>
              <a:t>Задание 2</a:t>
            </a:r>
            <a:endParaRPr lang="en-US" sz="135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032" y="2242244"/>
            <a:ext cx="2320554" cy="2943236"/>
          </a:xfrm>
          <a:prstGeom prst="rect">
            <a:avLst/>
          </a:prstGeom>
        </p:spPr>
      </p:pic>
      <p:sp>
        <p:nvSpPr>
          <p:cNvPr id="5" name="TextBox 4"/>
          <p:cNvSpPr txBox="1"/>
          <p:nvPr/>
        </p:nvSpPr>
        <p:spPr>
          <a:xfrm>
            <a:off x="170869" y="5185480"/>
            <a:ext cx="2478881" cy="715581"/>
          </a:xfrm>
          <a:prstGeom prst="rect">
            <a:avLst/>
          </a:prstGeom>
          <a:noFill/>
        </p:spPr>
        <p:txBody>
          <a:bodyPr wrap="square" rtlCol="0">
            <a:spAutoFit/>
          </a:bodyPr>
          <a:lstStyle/>
          <a:p>
            <a:pPr algn="ctr"/>
            <a:r>
              <a:rPr lang="ru-RU" sz="1350" dirty="0"/>
              <a:t>Три неразумные девы. Магдебургский собор (Германия)</a:t>
            </a:r>
            <a:endParaRPr lang="en-US" sz="135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9181" y="2242244"/>
            <a:ext cx="2008619" cy="3000375"/>
          </a:xfrm>
          <a:prstGeom prst="rect">
            <a:avLst/>
          </a:prstGeom>
        </p:spPr>
      </p:pic>
      <p:sp>
        <p:nvSpPr>
          <p:cNvPr id="8" name="TextBox 7"/>
          <p:cNvSpPr txBox="1"/>
          <p:nvPr/>
        </p:nvSpPr>
        <p:spPr>
          <a:xfrm>
            <a:off x="2720636" y="5282362"/>
            <a:ext cx="2065707" cy="507831"/>
          </a:xfrm>
          <a:prstGeom prst="rect">
            <a:avLst/>
          </a:prstGeom>
          <a:noFill/>
        </p:spPr>
        <p:txBody>
          <a:bodyPr wrap="square" rtlCol="0">
            <a:spAutoFit/>
          </a:bodyPr>
          <a:lstStyle/>
          <a:p>
            <a:pPr algn="ctr"/>
            <a:r>
              <a:rPr lang="ru-RU" sz="1350" dirty="0"/>
              <a:t>Бамбергский рыцарь</a:t>
            </a:r>
          </a:p>
          <a:p>
            <a:pPr algn="ctr"/>
            <a:r>
              <a:rPr lang="ru-RU" sz="1350" dirty="0"/>
              <a:t> (св. Георгий)</a:t>
            </a:r>
            <a:endParaRPr lang="en-US" sz="1350"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6395" y="964406"/>
            <a:ext cx="1330832" cy="1800226"/>
          </a:xfrm>
          <a:prstGeom prst="rect">
            <a:avLst/>
          </a:prstGeom>
        </p:spPr>
      </p:pic>
      <p:sp>
        <p:nvSpPr>
          <p:cNvPr id="10" name="TextBox 9"/>
          <p:cNvSpPr txBox="1"/>
          <p:nvPr/>
        </p:nvSpPr>
        <p:spPr>
          <a:xfrm>
            <a:off x="6224863" y="1241405"/>
            <a:ext cx="1740418" cy="507831"/>
          </a:xfrm>
          <a:prstGeom prst="rect">
            <a:avLst/>
          </a:prstGeom>
          <a:noFill/>
        </p:spPr>
        <p:txBody>
          <a:bodyPr wrap="square" rtlCol="0">
            <a:spAutoFit/>
          </a:bodyPr>
          <a:lstStyle/>
          <a:p>
            <a:pPr algn="ctr"/>
            <a:r>
              <a:rPr lang="ru-RU" sz="1350" dirty="0"/>
              <a:t>Пьета. Кёльнский собор, XIV ст.</a:t>
            </a:r>
            <a:endParaRPr lang="en-US" sz="1350" dirty="0"/>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36394" y="2881408"/>
            <a:ext cx="1727514" cy="2304072"/>
          </a:xfrm>
          <a:prstGeom prst="rect">
            <a:avLst/>
          </a:prstGeom>
        </p:spPr>
      </p:pic>
      <p:sp>
        <p:nvSpPr>
          <p:cNvPr id="12" name="TextBox 11"/>
          <p:cNvSpPr txBox="1"/>
          <p:nvPr/>
        </p:nvSpPr>
        <p:spPr>
          <a:xfrm>
            <a:off x="4873675" y="5282362"/>
            <a:ext cx="1900175" cy="715581"/>
          </a:xfrm>
          <a:prstGeom prst="rect">
            <a:avLst/>
          </a:prstGeom>
          <a:noFill/>
        </p:spPr>
        <p:txBody>
          <a:bodyPr wrap="square" rtlCol="0">
            <a:spAutoFit/>
          </a:bodyPr>
          <a:lstStyle/>
          <a:p>
            <a:r>
              <a:rPr lang="ru-RU" sz="1350" dirty="0"/>
              <a:t>Статуи мучеников с портала Шартрского собора (Франция)</a:t>
            </a:r>
            <a:endParaRPr lang="en-US" sz="1350" dirty="0"/>
          </a:p>
        </p:txBody>
      </p:sp>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73849" y="1706294"/>
            <a:ext cx="2299288" cy="3457575"/>
          </a:xfrm>
          <a:prstGeom prst="rect">
            <a:avLst/>
          </a:prstGeom>
        </p:spPr>
      </p:pic>
      <p:sp>
        <p:nvSpPr>
          <p:cNvPr id="14" name="TextBox 13"/>
          <p:cNvSpPr txBox="1"/>
          <p:nvPr/>
        </p:nvSpPr>
        <p:spPr>
          <a:xfrm>
            <a:off x="6981727" y="5242620"/>
            <a:ext cx="2014037" cy="715581"/>
          </a:xfrm>
          <a:prstGeom prst="rect">
            <a:avLst/>
          </a:prstGeom>
          <a:noFill/>
        </p:spPr>
        <p:txBody>
          <a:bodyPr wrap="square" rtlCol="0">
            <a:spAutoFit/>
          </a:bodyPr>
          <a:lstStyle/>
          <a:p>
            <a:r>
              <a:rPr lang="ru-RU" sz="1350" dirty="0"/>
              <a:t>Возведение в сан епископа. Собор Сен-Сернен, Тулуза XIV ст.</a:t>
            </a:r>
            <a:endParaRPr lang="en-US" sz="1350" dirty="0"/>
          </a:p>
        </p:txBody>
      </p:sp>
    </p:spTree>
    <p:extLst>
      <p:ext uri="{BB962C8B-B14F-4D97-AF65-F5344CB8AC3E}">
        <p14:creationId xmlns:p14="http://schemas.microsoft.com/office/powerpoint/2010/main" val="1283012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ru-RU" dirty="0" smtClean="0"/>
              <a:t>Задание 3. </a:t>
            </a:r>
            <a:endParaRPr lang="ru-RU" dirty="0"/>
          </a:p>
        </p:txBody>
      </p:sp>
      <p:sp>
        <p:nvSpPr>
          <p:cNvPr id="3" name="Subtitle 2"/>
          <p:cNvSpPr>
            <a:spLocks noGrp="1"/>
          </p:cNvSpPr>
          <p:nvPr>
            <p:ph type="subTitle" idx="1"/>
          </p:nvPr>
        </p:nvSpPr>
        <p:spPr/>
        <p:txBody>
          <a:bodyPr/>
          <a:lstStyle/>
          <a:p>
            <a:r>
              <a:rPr lang="ru-RU" dirty="0" smtClean="0"/>
              <a:t>Фотографии самых (на ваш взгляд) впечатляющих готических соборов</a:t>
            </a:r>
            <a:endParaRPr lang="ru-RU" dirty="0"/>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467"/>
            <a:ext cx="29337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35427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a:xfrm>
            <a:off x="323528" y="188640"/>
            <a:ext cx="8229600" cy="571500"/>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600" dirty="0" err="1" smtClean="0"/>
              <a:t>Чапланова</a:t>
            </a:r>
            <a:r>
              <a:rPr lang="ru-RU" sz="3600" dirty="0" smtClean="0"/>
              <a:t> Полина</a:t>
            </a:r>
          </a:p>
        </p:txBody>
      </p:sp>
      <p:pic>
        <p:nvPicPr>
          <p:cNvPr id="7" name="Изображение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2148" y="1052736"/>
            <a:ext cx="7812360" cy="5524612"/>
          </a:xfrm>
          <a:prstGeom prst="rect">
            <a:avLst/>
          </a:prstGeom>
        </p:spPr>
      </p:pic>
    </p:spTree>
    <p:extLst>
      <p:ext uri="{BB962C8B-B14F-4D97-AF65-F5344CB8AC3E}">
        <p14:creationId xmlns:p14="http://schemas.microsoft.com/office/powerpoint/2010/main" val="2815650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8143"/>
            <a:ext cx="8229600" cy="778098"/>
          </a:xfrm>
        </p:spPr>
        <p:txBody>
          <a:bodyPr/>
          <a:lstStyle/>
          <a:p>
            <a:r>
              <a:rPr lang="ru-RU" dirty="0" smtClean="0"/>
              <a:t>Юлия Авакумова</a:t>
            </a:r>
            <a:endParaRPr lang="ru-RU" dirty="0"/>
          </a:p>
        </p:txBody>
      </p:sp>
      <p:pic>
        <p:nvPicPr>
          <p:cNvPr id="3" name="Изображение 2"/>
          <p:cNvPicPr>
            <a:picLocks noChangeAspect="1"/>
          </p:cNvPicPr>
          <p:nvPr/>
        </p:nvPicPr>
        <p:blipFill>
          <a:blip r:embed="rId2"/>
          <a:stretch>
            <a:fillRect/>
          </a:stretch>
        </p:blipFill>
        <p:spPr>
          <a:xfrm>
            <a:off x="323528" y="836241"/>
            <a:ext cx="4417778" cy="4392959"/>
          </a:xfrm>
          <a:prstGeom prst="rect">
            <a:avLst/>
          </a:prstGeom>
        </p:spPr>
      </p:pic>
      <p:pic>
        <p:nvPicPr>
          <p:cNvPr id="4" name="Изображение 3"/>
          <p:cNvPicPr>
            <a:picLocks noChangeAspect="1"/>
          </p:cNvPicPr>
          <p:nvPr/>
        </p:nvPicPr>
        <p:blipFill>
          <a:blip r:embed="rId3"/>
          <a:stretch>
            <a:fillRect/>
          </a:stretch>
        </p:blipFill>
        <p:spPr>
          <a:xfrm>
            <a:off x="4866878" y="2564904"/>
            <a:ext cx="4257675" cy="4257675"/>
          </a:xfrm>
          <a:prstGeom prst="rect">
            <a:avLst/>
          </a:prstGeom>
        </p:spPr>
      </p:pic>
    </p:spTree>
    <p:extLst>
      <p:ext uri="{BB962C8B-B14F-4D97-AF65-F5344CB8AC3E}">
        <p14:creationId xmlns:p14="http://schemas.microsoft.com/office/powerpoint/2010/main" val="37210213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ru-RU" dirty="0" smtClean="0"/>
              <a:t>Задание 4. </a:t>
            </a:r>
            <a:endParaRPr lang="ru-RU" dirty="0"/>
          </a:p>
        </p:txBody>
      </p:sp>
      <p:sp>
        <p:nvSpPr>
          <p:cNvPr id="3" name="Subtitle 2"/>
          <p:cNvSpPr>
            <a:spLocks noGrp="1"/>
          </p:cNvSpPr>
          <p:nvPr>
            <p:ph type="subTitle" idx="1"/>
          </p:nvPr>
        </p:nvSpPr>
        <p:spPr/>
        <p:txBody>
          <a:bodyPr>
            <a:normAutofit fontScale="92500" lnSpcReduction="20000"/>
          </a:bodyPr>
          <a:lstStyle/>
          <a:p>
            <a:r>
              <a:rPr lang="ru-RU" dirty="0" smtClean="0"/>
              <a:t>Фотографии </a:t>
            </a:r>
            <a:r>
              <a:rPr lang="ru-RU" dirty="0" err="1" smtClean="0"/>
              <a:t>нервюрных</a:t>
            </a:r>
            <a:r>
              <a:rPr lang="ru-RU" dirty="0" smtClean="0"/>
              <a:t> сводов по четырем типам: </a:t>
            </a:r>
          </a:p>
          <a:p>
            <a:r>
              <a:rPr lang="ru-RU" dirty="0" smtClean="0"/>
              <a:t>Веерный, звездчатый, крестовый, шестигранный</a:t>
            </a:r>
            <a:endParaRPr lang="ru-RU" dirty="0"/>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467"/>
            <a:ext cx="29337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32071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99392"/>
            <a:ext cx="8229600" cy="850106"/>
          </a:xfrm>
        </p:spPr>
        <p:txBody>
          <a:bodyPr/>
          <a:lstStyle/>
          <a:p>
            <a:r>
              <a:rPr lang="ru-RU" dirty="0" smtClean="0"/>
              <a:t>Соболева Наталья</a:t>
            </a:r>
            <a:endParaRPr lang="ru-RU" dirty="0"/>
          </a:p>
        </p:txBody>
      </p:sp>
      <p:pic>
        <p:nvPicPr>
          <p:cNvPr id="3" name="Изображение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024" y="717319"/>
            <a:ext cx="4283968" cy="6059742"/>
          </a:xfrm>
          <a:prstGeom prst="rect">
            <a:avLst/>
          </a:prstGeom>
        </p:spPr>
      </p:pic>
      <p:pic>
        <p:nvPicPr>
          <p:cNvPr id="4" name="Изображение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9243" y="615462"/>
            <a:ext cx="4413197" cy="6242538"/>
          </a:xfrm>
          <a:prstGeom prst="rect">
            <a:avLst/>
          </a:prstGeom>
        </p:spPr>
      </p:pic>
    </p:spTree>
    <p:extLst>
      <p:ext uri="{BB962C8B-B14F-4D97-AF65-F5344CB8AC3E}">
        <p14:creationId xmlns:p14="http://schemas.microsoft.com/office/powerpoint/2010/main" val="3557171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11" y="-2945"/>
            <a:ext cx="29337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925017" y="116632"/>
            <a:ext cx="7218983" cy="1143000"/>
          </a:xfrm>
        </p:spPr>
        <p:txBody>
          <a:bodyPr/>
          <a:lstStyle/>
          <a:p>
            <a:r>
              <a:rPr lang="ru-RU" dirty="0" smtClean="0"/>
              <a:t>Контрольная Работа</a:t>
            </a:r>
            <a:endParaRPr lang="ru-RU" dirty="0"/>
          </a:p>
        </p:txBody>
      </p:sp>
      <p:sp>
        <p:nvSpPr>
          <p:cNvPr id="4" name="Rectangle 2"/>
          <p:cNvSpPr/>
          <p:nvPr/>
        </p:nvSpPr>
        <p:spPr>
          <a:xfrm>
            <a:off x="22711" y="1902055"/>
            <a:ext cx="9001000" cy="4404988"/>
          </a:xfrm>
          <a:prstGeom prst="rect">
            <a:avLst/>
          </a:prstGeom>
        </p:spPr>
        <p:txBody>
          <a:bodyPr wrap="square">
            <a:spAutoFit/>
          </a:bodyPr>
          <a:lstStyle/>
          <a:p>
            <a:pPr marL="342900" indent="-342900">
              <a:lnSpc>
                <a:spcPct val="150000"/>
              </a:lnSpc>
              <a:buFont typeface="+mj-lt"/>
              <a:buAutoNum type="arabicPeriod"/>
            </a:pPr>
            <a:r>
              <a:rPr lang="ru-RU" sz="2100" dirty="0" smtClean="0"/>
              <a:t>Кто </a:t>
            </a:r>
            <a:r>
              <a:rPr lang="ru-RU" sz="2100" dirty="0"/>
              <a:t>такие варвары? Какие особенности их искусства </a:t>
            </a:r>
            <a:r>
              <a:rPr lang="ru-RU" sz="2100" dirty="0" smtClean="0"/>
              <a:t>вы помните</a:t>
            </a:r>
            <a:r>
              <a:rPr lang="ru-RU" sz="2100" dirty="0"/>
              <a:t>?</a:t>
            </a:r>
          </a:p>
          <a:p>
            <a:pPr marL="342900" indent="-342900">
              <a:lnSpc>
                <a:spcPct val="150000"/>
              </a:lnSpc>
              <a:buFont typeface="+mj-lt"/>
              <a:buAutoNum type="arabicPeriod"/>
            </a:pPr>
            <a:r>
              <a:rPr lang="ru-RU" sz="2100" dirty="0" smtClean="0"/>
              <a:t>Что </a:t>
            </a:r>
            <a:r>
              <a:rPr lang="ru-RU" sz="2100" dirty="0"/>
              <a:t>такое миниатюра? Где и кем она создавалась?</a:t>
            </a:r>
          </a:p>
          <a:p>
            <a:pPr marL="342900" indent="-342900">
              <a:lnSpc>
                <a:spcPct val="150000"/>
              </a:lnSpc>
              <a:buFont typeface="+mj-lt"/>
              <a:buAutoNum type="arabicPeriod"/>
            </a:pPr>
            <a:r>
              <a:rPr lang="ru-RU" sz="2100" dirty="0" smtClean="0"/>
              <a:t>Кто </a:t>
            </a:r>
            <a:r>
              <a:rPr lang="ru-RU" sz="2100" dirty="0"/>
              <a:t>придумал термин готика?</a:t>
            </a:r>
          </a:p>
          <a:p>
            <a:pPr marL="342900" indent="-342900">
              <a:lnSpc>
                <a:spcPct val="150000"/>
              </a:lnSpc>
              <a:buFont typeface="+mj-lt"/>
              <a:buAutoNum type="arabicPeriod"/>
            </a:pPr>
            <a:r>
              <a:rPr lang="ru-RU" sz="2100" dirty="0" smtClean="0"/>
              <a:t>В </a:t>
            </a:r>
            <a:r>
              <a:rPr lang="ru-RU" sz="2100" dirty="0"/>
              <a:t>каких храмах можно встретить </a:t>
            </a:r>
            <a:r>
              <a:rPr lang="ru-RU" sz="2100" dirty="0" err="1"/>
              <a:t>нервюрные</a:t>
            </a:r>
            <a:r>
              <a:rPr lang="ru-RU" sz="2100" dirty="0"/>
              <a:t> своды и </a:t>
            </a:r>
            <a:r>
              <a:rPr lang="ru-RU" sz="2100" dirty="0" smtClean="0"/>
              <a:t>почему они </a:t>
            </a:r>
            <a:r>
              <a:rPr lang="ru-RU" sz="2100" dirty="0"/>
              <a:t>так называются?</a:t>
            </a:r>
          </a:p>
          <a:p>
            <a:pPr marL="342900" indent="-342900">
              <a:lnSpc>
                <a:spcPct val="150000"/>
              </a:lnSpc>
              <a:buFont typeface="+mj-lt"/>
              <a:buAutoNum type="arabicPeriod"/>
            </a:pPr>
            <a:r>
              <a:rPr lang="ru-RU" sz="2100" dirty="0" smtClean="0"/>
              <a:t>Как </a:t>
            </a:r>
            <a:r>
              <a:rPr lang="ru-RU" sz="2100" dirty="0"/>
              <a:t>называются специальные столбы-подпорки у </a:t>
            </a:r>
            <a:r>
              <a:rPr lang="ru-RU" sz="2100" dirty="0" smtClean="0"/>
              <a:t>готических храмов</a:t>
            </a:r>
            <a:r>
              <a:rPr lang="ru-RU" sz="2100" dirty="0"/>
              <a:t>?</a:t>
            </a:r>
          </a:p>
          <a:p>
            <a:pPr marL="342900" indent="-342900">
              <a:lnSpc>
                <a:spcPct val="150000"/>
              </a:lnSpc>
              <a:buFont typeface="+mj-lt"/>
              <a:buAutoNum type="arabicPeriod"/>
            </a:pPr>
            <a:r>
              <a:rPr lang="ru-RU" sz="2100" dirty="0" smtClean="0"/>
              <a:t>Чем </a:t>
            </a:r>
            <a:r>
              <a:rPr lang="ru-RU" sz="2100" dirty="0"/>
              <a:t>отличает античная архитектура от романской и </a:t>
            </a:r>
            <a:r>
              <a:rPr lang="ru-RU" sz="2100" dirty="0" smtClean="0"/>
              <a:t> готической</a:t>
            </a:r>
            <a:r>
              <a:rPr lang="ru-RU" sz="2100" dirty="0"/>
              <a:t>?</a:t>
            </a:r>
          </a:p>
          <a:p>
            <a:pPr marL="342900" indent="-342900">
              <a:lnSpc>
                <a:spcPct val="150000"/>
              </a:lnSpc>
              <a:buFont typeface="+mj-lt"/>
              <a:buAutoNum type="arabicPeriod"/>
            </a:pPr>
            <a:r>
              <a:rPr lang="ru-RU" sz="2100" dirty="0" smtClean="0"/>
              <a:t>Что </a:t>
            </a:r>
            <a:r>
              <a:rPr lang="ru-RU" sz="2100" dirty="0"/>
              <a:t>называли в готических храмах «Библией </a:t>
            </a:r>
            <a:r>
              <a:rPr lang="ru-RU" sz="2100" dirty="0" smtClean="0"/>
              <a:t>для неграмотных</a:t>
            </a:r>
            <a:r>
              <a:rPr lang="ru-RU" sz="2100" dirty="0"/>
              <a:t>»?</a:t>
            </a:r>
          </a:p>
          <a:p>
            <a:pPr marL="342900" indent="-342900">
              <a:lnSpc>
                <a:spcPct val="150000"/>
              </a:lnSpc>
              <a:buFont typeface="+mj-lt"/>
              <a:buAutoNum type="arabicPeriod"/>
            </a:pPr>
            <a:r>
              <a:rPr lang="ru-RU" sz="2100" dirty="0" smtClean="0"/>
              <a:t>Что </a:t>
            </a:r>
            <a:r>
              <a:rPr lang="ru-RU" sz="2100" dirty="0"/>
              <a:t>такое химеры и где они встречаются?</a:t>
            </a:r>
          </a:p>
        </p:txBody>
      </p:sp>
    </p:spTree>
    <p:extLst>
      <p:ext uri="{BB962C8B-B14F-4D97-AF65-F5344CB8AC3E}">
        <p14:creationId xmlns:p14="http://schemas.microsoft.com/office/powerpoint/2010/main" val="1609201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6" name="Picture 4" descr="Картинки по запросу контрфорсы"/>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116632"/>
            <a:ext cx="2664296" cy="5026974"/>
          </a:xfrm>
          <a:prstGeom prst="rect">
            <a:avLst/>
          </a:prstGeom>
          <a:noFill/>
          <a:extLst>
            <a:ext uri="{909E8E84-426E-40DD-AFC4-6F175D3DCCD1}">
              <a14:hiddenFill xmlns:a14="http://schemas.microsoft.com/office/drawing/2010/main">
                <a:solidFill>
                  <a:srgbClr val="FFFFFF"/>
                </a:solidFill>
              </a14:hiddenFill>
            </a:ext>
          </a:extLst>
        </p:spPr>
      </p:pic>
      <p:pic>
        <p:nvPicPr>
          <p:cNvPr id="84994" name="Picture 2" descr="Картинки по запросу контрфорс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258" y="692696"/>
            <a:ext cx="3583815" cy="4614163"/>
          </a:xfrm>
          <a:prstGeom prst="rect">
            <a:avLst/>
          </a:prstGeom>
          <a:noFill/>
          <a:extLst>
            <a:ext uri="{909E8E84-426E-40DD-AFC4-6F175D3DCCD1}">
              <a14:hiddenFill xmlns:a14="http://schemas.microsoft.com/office/drawing/2010/main">
                <a:solidFill>
                  <a:srgbClr val="FFFFFF"/>
                </a:solidFill>
              </a14:hiddenFill>
            </a:ext>
          </a:extLst>
        </p:spPr>
      </p:pic>
      <p:pic>
        <p:nvPicPr>
          <p:cNvPr id="84998" name="Picture 6" descr="Похожее изображение"/>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896" y="2225651"/>
            <a:ext cx="3110746"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25537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850106"/>
          </a:xfrm>
        </p:spPr>
        <p:txBody>
          <a:bodyPr>
            <a:normAutofit/>
          </a:bodyPr>
          <a:lstStyle/>
          <a:p>
            <a:r>
              <a:rPr lang="ru-RU" dirty="0" err="1" smtClean="0"/>
              <a:t>Шайтанова</a:t>
            </a:r>
            <a:r>
              <a:rPr lang="ru-RU" dirty="0" smtClean="0"/>
              <a:t> Александра </a:t>
            </a:r>
            <a:r>
              <a:rPr lang="ru-RU" sz="2800" dirty="0" smtClean="0"/>
              <a:t>6 вопрос</a:t>
            </a:r>
            <a:endParaRPr lang="ru-RU" dirty="0"/>
          </a:p>
        </p:txBody>
      </p:sp>
      <p:graphicFrame>
        <p:nvGraphicFramePr>
          <p:cNvPr id="5" name="Таблица 4"/>
          <p:cNvGraphicFramePr>
            <a:graphicFrameLocks noGrp="1"/>
          </p:cNvGraphicFramePr>
          <p:nvPr>
            <p:extLst>
              <p:ext uri="{D42A27DB-BD31-4B8C-83A1-F6EECF244321}">
                <p14:modId xmlns:p14="http://schemas.microsoft.com/office/powerpoint/2010/main" val="1689442049"/>
              </p:ext>
            </p:extLst>
          </p:nvPr>
        </p:nvGraphicFramePr>
        <p:xfrm>
          <a:off x="457200" y="2276872"/>
          <a:ext cx="8239944" cy="2376900"/>
        </p:xfrm>
        <a:graphic>
          <a:graphicData uri="http://schemas.openxmlformats.org/drawingml/2006/table">
            <a:tbl>
              <a:tblPr/>
              <a:tblGrid>
                <a:gridCol w="2746648"/>
                <a:gridCol w="2746648"/>
                <a:gridCol w="2746648"/>
              </a:tblGrid>
              <a:tr h="144016">
                <a:tc>
                  <a:txBody>
                    <a:bodyPr/>
                    <a:lstStyle/>
                    <a:p>
                      <a:r>
                        <a:rPr lang="ru-RU" sz="1100">
                          <a:effectLst/>
                          <a:latin typeface="Calibri" charset="0"/>
                        </a:rPr>
                        <a:t>Античная архитектура </a:t>
                      </a:r>
                      <a:endParaRPr lang="ru-RU">
                        <a:effectLst/>
                      </a:endParaRPr>
                    </a:p>
                  </a:txBody>
                  <a:tcPr anchor="ctr">
                    <a:lnL w="6096" cap="flat" cmpd="sng" algn="ctr">
                      <a:solidFill>
                        <a:srgbClr val="000000"/>
                      </a:solidFill>
                      <a:prstDash val="solid"/>
                      <a:round/>
                      <a:headEnd type="none" w="med" len="med"/>
                      <a:tailEnd type="none" w="med" len="med"/>
                    </a:lnL>
                    <a:lnR w="6096" cap="flat" cmpd="sng" algn="ctr">
                      <a:solidFill>
                        <a:srgbClr val="000000"/>
                      </a:solidFill>
                      <a:prstDash val="solid"/>
                      <a:round/>
                      <a:headEnd type="none" w="med" len="med"/>
                      <a:tailEnd type="none" w="med" len="med"/>
                    </a:lnR>
                    <a:lnT w="6083" cap="flat" cmpd="sng" algn="ctr">
                      <a:solidFill>
                        <a:srgbClr val="000000"/>
                      </a:solidFill>
                      <a:prstDash val="solid"/>
                      <a:round/>
                      <a:headEnd type="none" w="med" len="med"/>
                      <a:tailEnd type="none" w="med" len="med"/>
                    </a:lnT>
                    <a:lnB w="6096" cap="flat" cmpd="sng" algn="ctr">
                      <a:solidFill>
                        <a:srgbClr val="000000"/>
                      </a:solidFill>
                      <a:prstDash val="solid"/>
                      <a:round/>
                      <a:headEnd type="none" w="med" len="med"/>
                      <a:tailEnd type="none" w="med" len="med"/>
                    </a:lnB>
                  </a:tcPr>
                </a:tc>
                <a:tc>
                  <a:txBody>
                    <a:bodyPr/>
                    <a:lstStyle/>
                    <a:p>
                      <a:r>
                        <a:rPr lang="ru-RU" sz="1100">
                          <a:effectLst/>
                          <a:latin typeface="Calibri" charset="0"/>
                        </a:rPr>
                        <a:t>Романская архитектура </a:t>
                      </a:r>
                      <a:endParaRPr lang="ru-RU">
                        <a:effectLst/>
                      </a:endParaRPr>
                    </a:p>
                  </a:txBody>
                  <a:tcPr anchor="ctr">
                    <a:lnL w="6096" cap="flat" cmpd="sng" algn="ctr">
                      <a:solidFill>
                        <a:srgbClr val="000000"/>
                      </a:solidFill>
                      <a:prstDash val="solid"/>
                      <a:round/>
                      <a:headEnd type="none" w="med" len="med"/>
                      <a:tailEnd type="none" w="med" len="med"/>
                    </a:lnL>
                    <a:lnR w="6096" cap="flat" cmpd="sng" algn="ctr">
                      <a:solidFill>
                        <a:srgbClr val="000000"/>
                      </a:solidFill>
                      <a:prstDash val="solid"/>
                      <a:round/>
                      <a:headEnd type="none" w="med" len="med"/>
                      <a:tailEnd type="none" w="med" len="med"/>
                    </a:lnR>
                    <a:lnT w="6083" cap="flat" cmpd="sng" algn="ctr">
                      <a:solidFill>
                        <a:srgbClr val="000000"/>
                      </a:solidFill>
                      <a:prstDash val="solid"/>
                      <a:round/>
                      <a:headEnd type="none" w="med" len="med"/>
                      <a:tailEnd type="none" w="med" len="med"/>
                    </a:lnT>
                    <a:lnB w="6096" cap="flat" cmpd="sng" algn="ctr">
                      <a:solidFill>
                        <a:srgbClr val="000000"/>
                      </a:solidFill>
                      <a:prstDash val="solid"/>
                      <a:round/>
                      <a:headEnd type="none" w="med" len="med"/>
                      <a:tailEnd type="none" w="med" len="med"/>
                    </a:lnB>
                  </a:tcPr>
                </a:tc>
                <a:tc>
                  <a:txBody>
                    <a:bodyPr/>
                    <a:lstStyle/>
                    <a:p>
                      <a:r>
                        <a:rPr lang="ru-RU" sz="1100">
                          <a:effectLst/>
                          <a:latin typeface="Calibri" charset="0"/>
                        </a:rPr>
                        <a:t>Готическая архитектура </a:t>
                      </a:r>
                      <a:endParaRPr lang="ru-RU">
                        <a:effectLst/>
                      </a:endParaRPr>
                    </a:p>
                  </a:txBody>
                  <a:tcPr anchor="ctr">
                    <a:lnL w="6096" cap="flat" cmpd="sng" algn="ctr">
                      <a:solidFill>
                        <a:srgbClr val="000000"/>
                      </a:solidFill>
                      <a:prstDash val="solid"/>
                      <a:round/>
                      <a:headEnd type="none" w="med" len="med"/>
                      <a:tailEnd type="none" w="med" len="med"/>
                    </a:lnL>
                    <a:lnR w="6083" cap="flat" cmpd="sng" algn="ctr">
                      <a:solidFill>
                        <a:srgbClr val="000000"/>
                      </a:solidFill>
                      <a:prstDash val="solid"/>
                      <a:round/>
                      <a:headEnd type="none" w="med" len="med"/>
                      <a:tailEnd type="none" w="med" len="med"/>
                    </a:lnR>
                    <a:lnT w="6083" cap="flat" cmpd="sng" algn="ctr">
                      <a:solidFill>
                        <a:srgbClr val="000000"/>
                      </a:solidFill>
                      <a:prstDash val="solid"/>
                      <a:round/>
                      <a:headEnd type="none" w="med" len="med"/>
                      <a:tailEnd type="none" w="med" len="med"/>
                    </a:lnT>
                    <a:lnB w="6096" cap="flat" cmpd="sng" algn="ctr">
                      <a:solidFill>
                        <a:srgbClr val="000000"/>
                      </a:solidFill>
                      <a:prstDash val="solid"/>
                      <a:round/>
                      <a:headEnd type="none" w="med" len="med"/>
                      <a:tailEnd type="none" w="med" len="med"/>
                    </a:lnB>
                  </a:tcPr>
                </a:tc>
              </a:tr>
              <a:tr h="1058910">
                <a:tc>
                  <a:txBody>
                    <a:bodyPr/>
                    <a:lstStyle/>
                    <a:p>
                      <a:r>
                        <a:rPr lang="ru-RU" sz="1100">
                          <a:effectLst/>
                          <a:latin typeface="Calibri" charset="0"/>
                        </a:rPr>
                        <a:t>Созданы элементы сооружений ордер, колонна, арка </a:t>
                      </a:r>
                      <a:endParaRPr lang="ru-RU">
                        <a:effectLst/>
                      </a:endParaRPr>
                    </a:p>
                  </a:txBody>
                  <a:tcPr anchor="ctr">
                    <a:lnL w="6096" cap="flat" cmpd="sng" algn="ctr">
                      <a:solidFill>
                        <a:srgbClr val="000000"/>
                      </a:solidFill>
                      <a:prstDash val="solid"/>
                      <a:round/>
                      <a:headEnd type="none" w="med" len="med"/>
                      <a:tailEnd type="none" w="med" len="med"/>
                    </a:lnL>
                    <a:lnR w="6096" cap="flat" cmpd="sng" algn="ctr">
                      <a:solidFill>
                        <a:srgbClr val="000000"/>
                      </a:solidFill>
                      <a:prstDash val="solid"/>
                      <a:round/>
                      <a:headEnd type="none" w="med" len="med"/>
                      <a:tailEnd type="none" w="med" len="med"/>
                    </a:lnR>
                    <a:lnT w="6096" cap="flat" cmpd="sng" algn="ctr">
                      <a:solidFill>
                        <a:srgbClr val="000000"/>
                      </a:solidFill>
                      <a:prstDash val="solid"/>
                      <a:round/>
                      <a:headEnd type="none" w="med" len="med"/>
                      <a:tailEnd type="none" w="med" len="med"/>
                    </a:lnT>
                    <a:lnB w="6096" cap="flat" cmpd="sng" algn="ctr">
                      <a:solidFill>
                        <a:srgbClr val="000000"/>
                      </a:solidFill>
                      <a:prstDash val="solid"/>
                      <a:round/>
                      <a:headEnd type="none" w="med" len="med"/>
                      <a:tailEnd type="none" w="med" len="med"/>
                    </a:lnB>
                  </a:tcPr>
                </a:tc>
                <a:tc>
                  <a:txBody>
                    <a:bodyPr/>
                    <a:lstStyle/>
                    <a:p>
                      <a:r>
                        <a:rPr lang="ru-RU" sz="1100">
                          <a:effectLst/>
                          <a:latin typeface="Calibri" charset="0"/>
                        </a:rPr>
                        <a:t>Созданы замки, укрепительные сооружения.</a:t>
                      </a:r>
                      <a:br>
                        <a:rPr lang="ru-RU" sz="1100">
                          <a:effectLst/>
                          <a:latin typeface="Calibri" charset="0"/>
                        </a:rPr>
                      </a:br>
                      <a:r>
                        <a:rPr lang="ru-RU" sz="1100">
                          <a:effectLst/>
                          <a:latin typeface="Calibri" charset="0"/>
                        </a:rPr>
                        <a:t>Башни замка цилиндрической формы </a:t>
                      </a:r>
                      <a:endParaRPr lang="ru-RU">
                        <a:effectLst/>
                      </a:endParaRPr>
                    </a:p>
                  </a:txBody>
                  <a:tcPr anchor="ctr">
                    <a:lnL w="6096" cap="flat" cmpd="sng" algn="ctr">
                      <a:solidFill>
                        <a:srgbClr val="000000"/>
                      </a:solidFill>
                      <a:prstDash val="solid"/>
                      <a:round/>
                      <a:headEnd type="none" w="med" len="med"/>
                      <a:tailEnd type="none" w="med" len="med"/>
                    </a:lnL>
                    <a:lnR w="6096" cap="flat" cmpd="sng" algn="ctr">
                      <a:solidFill>
                        <a:srgbClr val="000000"/>
                      </a:solidFill>
                      <a:prstDash val="solid"/>
                      <a:round/>
                      <a:headEnd type="none" w="med" len="med"/>
                      <a:tailEnd type="none" w="med" len="med"/>
                    </a:lnR>
                    <a:lnT w="6096" cap="flat" cmpd="sng" algn="ctr">
                      <a:solidFill>
                        <a:srgbClr val="000000"/>
                      </a:solidFill>
                      <a:prstDash val="solid"/>
                      <a:round/>
                      <a:headEnd type="none" w="med" len="med"/>
                      <a:tailEnd type="none" w="med" len="med"/>
                    </a:lnT>
                    <a:lnB w="6096" cap="flat" cmpd="sng" algn="ctr">
                      <a:solidFill>
                        <a:srgbClr val="000000"/>
                      </a:solidFill>
                      <a:prstDash val="solid"/>
                      <a:round/>
                      <a:headEnd type="none" w="med" len="med"/>
                      <a:tailEnd type="none" w="med" len="med"/>
                    </a:lnB>
                  </a:tcPr>
                </a:tc>
                <a:tc>
                  <a:txBody>
                    <a:bodyPr/>
                    <a:lstStyle/>
                    <a:p>
                      <a:r>
                        <a:rPr lang="ru-RU" sz="1100" dirty="0">
                          <a:effectLst/>
                          <a:latin typeface="Calibri" charset="0"/>
                        </a:rPr>
                        <a:t>Соборы, поражающие великолепием и совершенством, ажурные башенки, остроконечные шпили. Стрельчатые арки, </a:t>
                      </a:r>
                      <a:r>
                        <a:rPr lang="ru-RU" sz="1100" dirty="0" err="1">
                          <a:effectLst/>
                          <a:latin typeface="Calibri" charset="0"/>
                        </a:rPr>
                        <a:t>нервюрные</a:t>
                      </a:r>
                      <a:r>
                        <a:rPr lang="ru-RU" sz="1100" dirty="0">
                          <a:effectLst/>
                          <a:latin typeface="Calibri" charset="0"/>
                        </a:rPr>
                        <a:t> своды, аркбутаны. </a:t>
                      </a:r>
                      <a:endParaRPr lang="ru-RU" dirty="0">
                        <a:effectLst/>
                      </a:endParaRPr>
                    </a:p>
                  </a:txBody>
                  <a:tcPr anchor="ctr">
                    <a:lnL w="6096" cap="flat" cmpd="sng" algn="ctr">
                      <a:solidFill>
                        <a:srgbClr val="000000"/>
                      </a:solidFill>
                      <a:prstDash val="solid"/>
                      <a:round/>
                      <a:headEnd type="none" w="med" len="med"/>
                      <a:tailEnd type="none" w="med" len="med"/>
                    </a:lnL>
                    <a:lnR w="6083" cap="flat" cmpd="sng" algn="ctr">
                      <a:solidFill>
                        <a:srgbClr val="000000"/>
                      </a:solidFill>
                      <a:prstDash val="solid"/>
                      <a:round/>
                      <a:headEnd type="none" w="med" len="med"/>
                      <a:tailEnd type="none" w="med" len="med"/>
                    </a:lnR>
                    <a:lnT w="6096" cap="flat" cmpd="sng" algn="ctr">
                      <a:solidFill>
                        <a:srgbClr val="000000"/>
                      </a:solidFill>
                      <a:prstDash val="solid"/>
                      <a:round/>
                      <a:headEnd type="none" w="med" len="med"/>
                      <a:tailEnd type="none" w="med" len="med"/>
                    </a:lnT>
                    <a:lnB w="6096" cap="flat" cmpd="sng" algn="ctr">
                      <a:solidFill>
                        <a:srgbClr val="000000"/>
                      </a:solidFill>
                      <a:prstDash val="solid"/>
                      <a:round/>
                      <a:headEnd type="none" w="med" len="med"/>
                      <a:tailEnd type="none" w="med" len="med"/>
                    </a:lnB>
                  </a:tcPr>
                </a:tc>
              </a:tr>
              <a:tr h="1058910">
                <a:tc>
                  <a:txBody>
                    <a:bodyPr/>
                    <a:lstStyle/>
                    <a:p>
                      <a:r>
                        <a:rPr lang="ru-RU" sz="1100">
                          <a:effectLst/>
                          <a:latin typeface="Calibri" charset="0"/>
                        </a:rPr>
                        <a:t>Архитектура мощная, грациозная, несет свет и радость, воспевается красота человеческого тела </a:t>
                      </a:r>
                      <a:endParaRPr lang="ru-RU">
                        <a:effectLst/>
                      </a:endParaRPr>
                    </a:p>
                  </a:txBody>
                  <a:tcPr anchor="ctr">
                    <a:lnL w="6096" cap="flat" cmpd="sng" algn="ctr">
                      <a:solidFill>
                        <a:srgbClr val="000000"/>
                      </a:solidFill>
                      <a:prstDash val="solid"/>
                      <a:round/>
                      <a:headEnd type="none" w="med" len="med"/>
                      <a:tailEnd type="none" w="med" len="med"/>
                    </a:lnL>
                    <a:lnR w="6096" cap="flat" cmpd="sng" algn="ctr">
                      <a:solidFill>
                        <a:srgbClr val="000000"/>
                      </a:solidFill>
                      <a:prstDash val="solid"/>
                      <a:round/>
                      <a:headEnd type="none" w="med" len="med"/>
                      <a:tailEnd type="none" w="med" len="med"/>
                    </a:lnR>
                    <a:lnT w="6096" cap="flat" cmpd="sng" algn="ctr">
                      <a:solidFill>
                        <a:srgbClr val="000000"/>
                      </a:solidFill>
                      <a:prstDash val="solid"/>
                      <a:round/>
                      <a:headEnd type="none" w="med" len="med"/>
                      <a:tailEnd type="none" w="med" len="med"/>
                    </a:lnT>
                    <a:lnB w="6083" cap="flat" cmpd="sng" algn="ctr">
                      <a:solidFill>
                        <a:srgbClr val="000000"/>
                      </a:solidFill>
                      <a:prstDash val="solid"/>
                      <a:round/>
                      <a:headEnd type="none" w="med" len="med"/>
                      <a:tailEnd type="none" w="med" len="med"/>
                    </a:lnB>
                  </a:tcPr>
                </a:tc>
                <a:tc>
                  <a:txBody>
                    <a:bodyPr/>
                    <a:lstStyle/>
                    <a:p>
                      <a:r>
                        <a:rPr lang="ru-RU" sz="1100">
                          <a:effectLst/>
                          <a:latin typeface="Calibri" charset="0"/>
                        </a:rPr>
                        <a:t>Архитектура сдержана,, лаконична , громоздкая, Лишена изящества, мощная. </a:t>
                      </a:r>
                      <a:endParaRPr lang="ru-RU">
                        <a:effectLst/>
                      </a:endParaRPr>
                    </a:p>
                    <a:p>
                      <a:r>
                        <a:rPr lang="ru-RU" sz="1100">
                          <a:effectLst/>
                          <a:latin typeface="Calibri" charset="0"/>
                        </a:rPr>
                        <a:t>Религиозная направленность </a:t>
                      </a:r>
                      <a:endParaRPr lang="ru-RU">
                        <a:effectLst/>
                      </a:endParaRPr>
                    </a:p>
                  </a:txBody>
                  <a:tcPr anchor="ctr">
                    <a:lnL w="6096" cap="flat" cmpd="sng" algn="ctr">
                      <a:solidFill>
                        <a:srgbClr val="000000"/>
                      </a:solidFill>
                      <a:prstDash val="solid"/>
                      <a:round/>
                      <a:headEnd type="none" w="med" len="med"/>
                      <a:tailEnd type="none" w="med" len="med"/>
                    </a:lnL>
                    <a:lnR w="6096" cap="flat" cmpd="sng" algn="ctr">
                      <a:solidFill>
                        <a:srgbClr val="000000"/>
                      </a:solidFill>
                      <a:prstDash val="solid"/>
                      <a:round/>
                      <a:headEnd type="none" w="med" len="med"/>
                      <a:tailEnd type="none" w="med" len="med"/>
                    </a:lnR>
                    <a:lnT w="6096" cap="flat" cmpd="sng" algn="ctr">
                      <a:solidFill>
                        <a:srgbClr val="000000"/>
                      </a:solidFill>
                      <a:prstDash val="solid"/>
                      <a:round/>
                      <a:headEnd type="none" w="med" len="med"/>
                      <a:tailEnd type="none" w="med" len="med"/>
                    </a:lnT>
                    <a:lnB w="6083" cap="flat" cmpd="sng" algn="ctr">
                      <a:solidFill>
                        <a:srgbClr val="000000"/>
                      </a:solidFill>
                      <a:prstDash val="solid"/>
                      <a:round/>
                      <a:headEnd type="none" w="med" len="med"/>
                      <a:tailEnd type="none" w="med" len="med"/>
                    </a:lnB>
                  </a:tcPr>
                </a:tc>
                <a:tc>
                  <a:txBody>
                    <a:bodyPr/>
                    <a:lstStyle/>
                    <a:p>
                      <a:r>
                        <a:rPr lang="ru-RU" sz="1100" dirty="0">
                          <a:effectLst/>
                          <a:latin typeface="Calibri" charset="0"/>
                        </a:rPr>
                        <a:t>Изящные конструкции, грациозность и легкость соборов, величественные и торжественные храмы. Религиозная направленность в искусстве. </a:t>
                      </a:r>
                      <a:endParaRPr lang="ru-RU" dirty="0">
                        <a:effectLst/>
                      </a:endParaRPr>
                    </a:p>
                  </a:txBody>
                  <a:tcPr anchor="ctr">
                    <a:lnL w="6096" cap="flat" cmpd="sng" algn="ctr">
                      <a:solidFill>
                        <a:srgbClr val="000000"/>
                      </a:solidFill>
                      <a:prstDash val="solid"/>
                      <a:round/>
                      <a:headEnd type="none" w="med" len="med"/>
                      <a:tailEnd type="none" w="med" len="med"/>
                    </a:lnL>
                    <a:lnR w="6083" cap="flat" cmpd="sng" algn="ctr">
                      <a:solidFill>
                        <a:srgbClr val="000000"/>
                      </a:solidFill>
                      <a:prstDash val="solid"/>
                      <a:round/>
                      <a:headEnd type="none" w="med" len="med"/>
                      <a:tailEnd type="none" w="med" len="med"/>
                    </a:lnR>
                    <a:lnT w="6096" cap="flat" cmpd="sng" algn="ctr">
                      <a:solidFill>
                        <a:srgbClr val="000000"/>
                      </a:solidFill>
                      <a:prstDash val="solid"/>
                      <a:round/>
                      <a:headEnd type="none" w="med" len="med"/>
                      <a:tailEnd type="none" w="med" len="med"/>
                    </a:lnT>
                    <a:lnB w="6083"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552419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778098"/>
          </a:xfrm>
        </p:spPr>
        <p:txBody>
          <a:bodyPr/>
          <a:lstStyle/>
          <a:p>
            <a:r>
              <a:rPr lang="ru-RU" dirty="0" smtClean="0"/>
              <a:t>Регина </a:t>
            </a:r>
            <a:r>
              <a:rPr lang="ru-RU" dirty="0" err="1" smtClean="0"/>
              <a:t>Хаерова</a:t>
            </a:r>
            <a:r>
              <a:rPr lang="ru-RU" dirty="0" smtClean="0"/>
              <a:t> </a:t>
            </a:r>
            <a:endParaRPr lang="ru-RU" dirty="0"/>
          </a:p>
        </p:txBody>
      </p:sp>
      <p:sp>
        <p:nvSpPr>
          <p:cNvPr id="3" name="Прямоугольник 2"/>
          <p:cNvSpPr/>
          <p:nvPr/>
        </p:nvSpPr>
        <p:spPr>
          <a:xfrm>
            <a:off x="9836" y="1412776"/>
            <a:ext cx="9145016" cy="4801314"/>
          </a:xfrm>
          <a:prstGeom prst="rect">
            <a:avLst/>
          </a:prstGeom>
        </p:spPr>
        <p:txBody>
          <a:bodyPr wrap="square">
            <a:spAutoFit/>
          </a:bodyPr>
          <a:lstStyle/>
          <a:p>
            <a:r>
              <a:rPr lang="ru-RU" dirty="0">
                <a:latin typeface="ArialMT" charset="0"/>
              </a:rPr>
              <a:t>Чем отличается античная архитектура от </a:t>
            </a:r>
            <a:r>
              <a:rPr lang="ru-RU" dirty="0" err="1">
                <a:latin typeface="ArialMT" charset="0"/>
              </a:rPr>
              <a:t>романскои</a:t>
            </a:r>
            <a:r>
              <a:rPr lang="ru-RU" dirty="0">
                <a:latin typeface="ArialMT" charset="0"/>
              </a:rPr>
              <a:t>̆ и </a:t>
            </a:r>
            <a:r>
              <a:rPr lang="ru-RU" dirty="0" err="1">
                <a:latin typeface="ArialMT" charset="0"/>
              </a:rPr>
              <a:t>готическои</a:t>
            </a:r>
            <a:r>
              <a:rPr lang="ru-RU" dirty="0">
                <a:latin typeface="ArialMT" charset="0"/>
              </a:rPr>
              <a:t>̆? </a:t>
            </a:r>
            <a:endParaRPr lang="ru-RU" dirty="0" smtClean="0">
              <a:latin typeface="ArialMT" charset="0"/>
            </a:endParaRPr>
          </a:p>
          <a:p>
            <a:endParaRPr lang="ru-RU" dirty="0">
              <a:latin typeface="ArialMT" charset="0"/>
            </a:endParaRPr>
          </a:p>
          <a:p>
            <a:r>
              <a:rPr lang="ru-RU" dirty="0" smtClean="0">
                <a:latin typeface="ArialMT" charset="0"/>
              </a:rPr>
              <a:t>Отличие </a:t>
            </a:r>
            <a:r>
              <a:rPr lang="ru-RU" dirty="0">
                <a:latin typeface="ArialMT" charset="0"/>
              </a:rPr>
              <a:t>в том, что античная архитектура была очень помпезная, роскошная, она была больше предназначена для показа силы и величия </a:t>
            </a:r>
            <a:r>
              <a:rPr lang="ru-RU" dirty="0" err="1">
                <a:latin typeface="ArialMT" charset="0"/>
              </a:rPr>
              <a:t>Римскои</a:t>
            </a:r>
            <a:r>
              <a:rPr lang="ru-RU" dirty="0">
                <a:latin typeface="ArialMT" charset="0"/>
              </a:rPr>
              <a:t>̆ империи, украшенная колоннами, скульптурами, рельефами. В основном строилась архитектура для </a:t>
            </a:r>
            <a:r>
              <a:rPr lang="ru-RU" dirty="0" err="1">
                <a:latin typeface="ArialMT" charset="0"/>
              </a:rPr>
              <a:t>людеи</a:t>
            </a:r>
            <a:r>
              <a:rPr lang="ru-RU" dirty="0">
                <a:latin typeface="ArialMT" charset="0"/>
              </a:rPr>
              <a:t>̆, это были форумы, бани, суды, строительств храмов было мало. Романская архитектура и готическая архитектура была предназначена только для богослужения. Это были храмы и монастыри. В </a:t>
            </a:r>
            <a:r>
              <a:rPr lang="ru-RU" dirty="0" err="1">
                <a:latin typeface="ArialMT" charset="0"/>
              </a:rPr>
              <a:t>романскии</a:t>
            </a:r>
            <a:r>
              <a:rPr lang="ru-RU" dirty="0">
                <a:latin typeface="ArialMT" charset="0"/>
              </a:rPr>
              <a:t>̆ период также строились замки, обычно на холмах, с высокими стенами, предназначенные для </a:t>
            </a:r>
            <a:r>
              <a:rPr lang="ru-RU" dirty="0" err="1">
                <a:latin typeface="ArialMT" charset="0"/>
              </a:rPr>
              <a:t>оборонения</a:t>
            </a:r>
            <a:r>
              <a:rPr lang="ru-RU" dirty="0">
                <a:latin typeface="ArialMT" charset="0"/>
              </a:rPr>
              <a:t>. В </a:t>
            </a:r>
            <a:r>
              <a:rPr lang="ru-RU" dirty="0" err="1">
                <a:latin typeface="ArialMT" charset="0"/>
              </a:rPr>
              <a:t>романскии</a:t>
            </a:r>
            <a:r>
              <a:rPr lang="ru-RU" dirty="0">
                <a:latin typeface="ArialMT" charset="0"/>
              </a:rPr>
              <a:t>̆ период храмы были массивными, с маленькими окнами, без особого украшения снаружи, света в данных пространствах было очень мало, потому что окна делали маленькими иначе стены бы не выдерживали свод. В </a:t>
            </a:r>
            <a:r>
              <a:rPr lang="ru-RU" dirty="0" err="1">
                <a:latin typeface="ArialMT" charset="0"/>
              </a:rPr>
              <a:t>готическии</a:t>
            </a:r>
            <a:r>
              <a:rPr lang="ru-RU" dirty="0">
                <a:latin typeface="ArialMT" charset="0"/>
              </a:rPr>
              <a:t>̆ период </a:t>
            </a:r>
            <a:r>
              <a:rPr lang="ru-RU" dirty="0" err="1">
                <a:latin typeface="ArialMT" charset="0"/>
              </a:rPr>
              <a:t>большои</a:t>
            </a:r>
            <a:r>
              <a:rPr lang="ru-RU" dirty="0">
                <a:latin typeface="ArialMT" charset="0"/>
              </a:rPr>
              <a:t>̆ храм строился посреди города и вокруг уже селились люди и строились дома. В украшении храмов отсутствует античное наследие создания скульптур, скульптуры в романском периоде лишены пропорций и изящества. В готическом фигуры становятся более вытянутыми, эмоциональными и реалистичными. </a:t>
            </a:r>
            <a:endParaRPr lang="ru-RU" dirty="0">
              <a:effectLst/>
            </a:endParaRPr>
          </a:p>
        </p:txBody>
      </p:sp>
    </p:spTree>
    <p:extLst>
      <p:ext uri="{BB962C8B-B14F-4D97-AF65-F5344CB8AC3E}">
        <p14:creationId xmlns:p14="http://schemas.microsoft.com/office/powerpoint/2010/main" val="19724629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11" y="-2945"/>
            <a:ext cx="29337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979712" y="177062"/>
            <a:ext cx="8229600" cy="1143000"/>
          </a:xfrm>
        </p:spPr>
        <p:txBody>
          <a:bodyPr/>
          <a:lstStyle/>
          <a:p>
            <a:r>
              <a:rPr lang="ru-RU" dirty="0" smtClean="0"/>
              <a:t>Миниатюра и Модерн</a:t>
            </a:r>
            <a:endParaRPr lang="ru-RU"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91880" y="1268760"/>
            <a:ext cx="2520280" cy="2349201"/>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9824" y="1684090"/>
            <a:ext cx="2644664" cy="3867741"/>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544" y="1725938"/>
            <a:ext cx="2304256" cy="3099225"/>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11279" y="3789040"/>
            <a:ext cx="2444897" cy="2823856"/>
          </a:xfrm>
          <a:prstGeom prst="rect">
            <a:avLst/>
          </a:prstGeom>
        </p:spPr>
      </p:pic>
      <p:sp>
        <p:nvSpPr>
          <p:cNvPr id="7" name="Rectangle 6"/>
          <p:cNvSpPr/>
          <p:nvPr/>
        </p:nvSpPr>
        <p:spPr>
          <a:xfrm>
            <a:off x="0" y="4857319"/>
            <a:ext cx="3986028" cy="1754326"/>
          </a:xfrm>
          <a:prstGeom prst="rect">
            <a:avLst/>
          </a:prstGeom>
        </p:spPr>
        <p:txBody>
          <a:bodyPr wrap="square">
            <a:spAutoFit/>
          </a:bodyPr>
          <a:lstStyle/>
          <a:p>
            <a:r>
              <a:rPr lang="ru-RU" dirty="0"/>
              <a:t>Мастер </a:t>
            </a:r>
            <a:r>
              <a:rPr lang="ru-RU" dirty="0" err="1"/>
              <a:t>Жирара</a:t>
            </a:r>
            <a:r>
              <a:rPr lang="ru-RU" dirty="0"/>
              <a:t> </a:t>
            </a:r>
            <a:r>
              <a:rPr lang="ru-RU" dirty="0" err="1"/>
              <a:t>Русильона</a:t>
            </a:r>
            <a:r>
              <a:rPr lang="ru-RU" dirty="0"/>
              <a:t>. Бракосочетание Жерара и Берты.</a:t>
            </a:r>
          </a:p>
          <a:p>
            <a:endParaRPr lang="ru-RU" dirty="0"/>
          </a:p>
          <a:p>
            <a:r>
              <a:rPr lang="ru-RU" dirty="0"/>
              <a:t>Неизвестный мастер. Богиня Диана. 1448 г.</a:t>
            </a:r>
          </a:p>
          <a:p>
            <a:r>
              <a:rPr lang="ru-RU" dirty="0"/>
              <a:t>Жак де </a:t>
            </a:r>
            <a:r>
              <a:rPr lang="ru-RU" dirty="0" err="1"/>
              <a:t>Гиз</a:t>
            </a:r>
            <a:r>
              <a:rPr lang="ru-RU" dirty="0"/>
              <a:t>, "Хроники </a:t>
            </a:r>
            <a:r>
              <a:rPr lang="ru-RU" dirty="0" err="1"/>
              <a:t>Эно</a:t>
            </a:r>
            <a:r>
              <a:rPr lang="ru-RU" dirty="0"/>
              <a:t>" </a:t>
            </a:r>
          </a:p>
        </p:txBody>
      </p:sp>
      <p:sp>
        <p:nvSpPr>
          <p:cNvPr id="9" name="Rectangle 8"/>
          <p:cNvSpPr/>
          <p:nvPr/>
        </p:nvSpPr>
        <p:spPr>
          <a:xfrm>
            <a:off x="6156176" y="5791256"/>
            <a:ext cx="3986028" cy="369332"/>
          </a:xfrm>
          <a:prstGeom prst="rect">
            <a:avLst/>
          </a:prstGeom>
        </p:spPr>
        <p:txBody>
          <a:bodyPr wrap="square">
            <a:spAutoFit/>
          </a:bodyPr>
          <a:lstStyle/>
          <a:p>
            <a:r>
              <a:rPr lang="ru-RU" dirty="0" smtClean="0"/>
              <a:t>Уильям Моррис</a:t>
            </a:r>
            <a:endParaRPr lang="ru-RU" dirty="0"/>
          </a:p>
        </p:txBody>
      </p:sp>
    </p:spTree>
    <p:extLst>
      <p:ext uri="{BB962C8B-B14F-4D97-AF65-F5344CB8AC3E}">
        <p14:creationId xmlns:p14="http://schemas.microsoft.com/office/powerpoint/2010/main" val="3011682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11" y="-2945"/>
            <a:ext cx="29337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825352" y="197768"/>
            <a:ext cx="8229600" cy="1143000"/>
          </a:xfrm>
        </p:spPr>
        <p:txBody>
          <a:bodyPr/>
          <a:lstStyle/>
          <a:p>
            <a:r>
              <a:rPr lang="ru-RU" dirty="0" smtClean="0"/>
              <a:t>Средневековая живопись</a:t>
            </a:r>
            <a:endParaRPr lang="ru-RU"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772816"/>
            <a:ext cx="3175000" cy="46482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1052736"/>
            <a:ext cx="3168352" cy="4269354"/>
          </a:xfrm>
          <a:prstGeom prst="rect">
            <a:avLst/>
          </a:prstGeom>
        </p:spPr>
      </p:pic>
      <p:sp>
        <p:nvSpPr>
          <p:cNvPr id="9" name="Rectangle 8"/>
          <p:cNvSpPr/>
          <p:nvPr/>
        </p:nvSpPr>
        <p:spPr>
          <a:xfrm>
            <a:off x="4355976" y="5342868"/>
            <a:ext cx="4572000" cy="2031325"/>
          </a:xfrm>
          <a:prstGeom prst="rect">
            <a:avLst/>
          </a:prstGeom>
        </p:spPr>
        <p:txBody>
          <a:bodyPr>
            <a:spAutoFit/>
          </a:bodyPr>
          <a:lstStyle/>
          <a:p>
            <a:r>
              <a:rPr lang="ru-RU" dirty="0"/>
              <a:t>Мастерская </a:t>
            </a:r>
            <a:r>
              <a:rPr lang="ru-RU" dirty="0" err="1"/>
              <a:t>Рогира</a:t>
            </a:r>
            <a:r>
              <a:rPr lang="ru-RU" dirty="0"/>
              <a:t> </a:t>
            </a:r>
            <a:r>
              <a:rPr lang="ru-RU" dirty="0" err="1"/>
              <a:t>ван</a:t>
            </a:r>
            <a:r>
              <a:rPr lang="ru-RU" dirty="0"/>
              <a:t> дер </a:t>
            </a:r>
            <a:r>
              <a:rPr lang="ru-RU" dirty="0" err="1"/>
              <a:t>Вейдена</a:t>
            </a:r>
            <a:r>
              <a:rPr lang="ru-RU" dirty="0"/>
              <a:t>. Портрет богатой женщины. 1465 г</a:t>
            </a:r>
            <a:r>
              <a:rPr lang="ru-RU" dirty="0" smtClean="0"/>
              <a:t>.</a:t>
            </a:r>
          </a:p>
          <a:p>
            <a:endParaRPr lang="ru-RU" dirty="0"/>
          </a:p>
          <a:p>
            <a:r>
              <a:rPr lang="ru-RU" dirty="0" smtClean="0"/>
              <a:t>Мастер </a:t>
            </a:r>
            <a:r>
              <a:rPr lang="ru-RU" dirty="0" err="1" smtClean="0"/>
              <a:t>Тржбоньского</a:t>
            </a:r>
            <a:r>
              <a:rPr lang="ru-RU" dirty="0" smtClean="0"/>
              <a:t> алтаря. Воскрешение Христа 1370-1390 гг.</a:t>
            </a:r>
          </a:p>
          <a:p>
            <a:endParaRPr lang="ru-RU" dirty="0"/>
          </a:p>
          <a:p>
            <a:endParaRPr lang="ru-RU" dirty="0"/>
          </a:p>
        </p:txBody>
      </p:sp>
    </p:spTree>
    <p:extLst>
      <p:ext uri="{BB962C8B-B14F-4D97-AF65-F5344CB8AC3E}">
        <p14:creationId xmlns:p14="http://schemas.microsoft.com/office/powerpoint/2010/main" val="296438658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11" y="-2945"/>
            <a:ext cx="29337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914400" y="1124744"/>
            <a:ext cx="8229600" cy="1143000"/>
          </a:xfrm>
        </p:spPr>
        <p:txBody>
          <a:bodyPr/>
          <a:lstStyle/>
          <a:p>
            <a:r>
              <a:rPr lang="ru-RU" dirty="0" smtClean="0"/>
              <a:t>Список литературы </a:t>
            </a:r>
            <a:endParaRPr lang="ru-RU" dirty="0"/>
          </a:p>
        </p:txBody>
      </p:sp>
      <p:sp>
        <p:nvSpPr>
          <p:cNvPr id="3" name="Прямоугольник 2"/>
          <p:cNvSpPr/>
          <p:nvPr/>
        </p:nvSpPr>
        <p:spPr>
          <a:xfrm>
            <a:off x="305222" y="5373216"/>
            <a:ext cx="8820472" cy="923330"/>
          </a:xfrm>
          <a:prstGeom prst="rect">
            <a:avLst/>
          </a:prstGeom>
        </p:spPr>
        <p:txBody>
          <a:bodyPr wrap="square">
            <a:spAutoFit/>
          </a:bodyPr>
          <a:lstStyle/>
          <a:p>
            <a:pPr algn="ctr"/>
            <a:r>
              <a:rPr lang="ru-RU" dirty="0">
                <a:hlinkClick r:id="rId3"/>
              </a:rPr>
              <a:t>https://</a:t>
            </a:r>
            <a:r>
              <a:rPr lang="ru-RU" dirty="0" smtClean="0">
                <a:hlinkClick r:id="rId3"/>
              </a:rPr>
              <a:t>books.google.com.tr/books?id=rcYTDgAAQBAJ&amp;printsec=frontcover&amp;hl=tr#v=onepage&amp;q&amp;f=false</a:t>
            </a:r>
            <a:endParaRPr lang="ru-RU" dirty="0" smtClean="0"/>
          </a:p>
          <a:p>
            <a:pPr algn="ctr"/>
            <a:endParaRPr lang="ru-RU" dirty="0"/>
          </a:p>
        </p:txBody>
      </p:sp>
      <p:pic>
        <p:nvPicPr>
          <p:cNvPr id="91138" name="Picture 2" descr="ÑÑÐµÐ²Ð°-ÐÐ°Ð²ÑÐ´Ð¾Ð²Ð°, ÐÐ¾ÑÐ¾Ð½Ð¸Ð½Ð°, ÐÐ¾Ð»Ð¾ÑÐ¾Ð²Ð° - ÐÑÑÐ¾ÑÐ¸Ñ Ð¸ÑÐºÑÑÑÑÐ²Ð°. Ð 2-Ñ ÑÐ¾Ð¼Ð°Ñ. Ð¢Ð¾Ð¼ 2 Ð¾Ð±Ð»Ð¾Ð¶ÐºÐ° ÐºÐ½Ð¸Ð³Ð¸"/>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7708" y="2163763"/>
            <a:ext cx="2095500" cy="323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0890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11" y="-2945"/>
            <a:ext cx="29337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914400" y="1124744"/>
            <a:ext cx="8229600" cy="1143000"/>
          </a:xfrm>
        </p:spPr>
        <p:txBody>
          <a:bodyPr/>
          <a:lstStyle/>
          <a:p>
            <a:r>
              <a:rPr lang="ru-RU" dirty="0" smtClean="0"/>
              <a:t>Список литературы </a:t>
            </a:r>
            <a:endParaRPr lang="ru-RU" dirty="0"/>
          </a:p>
        </p:txBody>
      </p:sp>
      <p:sp>
        <p:nvSpPr>
          <p:cNvPr id="4" name="Rectangle 3"/>
          <p:cNvSpPr/>
          <p:nvPr/>
        </p:nvSpPr>
        <p:spPr>
          <a:xfrm>
            <a:off x="647056" y="2276872"/>
            <a:ext cx="8496944" cy="4247317"/>
          </a:xfrm>
          <a:prstGeom prst="rect">
            <a:avLst/>
          </a:prstGeom>
        </p:spPr>
        <p:txBody>
          <a:bodyPr wrap="square">
            <a:spAutoFit/>
          </a:bodyPr>
          <a:lstStyle/>
          <a:p>
            <a:r>
              <a:rPr lang="ru-RU" dirty="0"/>
              <a:t>1. Волков А.В. Код Средневековья. Загадки романских мастеров </a:t>
            </a:r>
            <a:r>
              <a:rPr lang="ru-RU" u="sng" dirty="0"/>
              <a:t>(Лабиринт</a:t>
            </a:r>
          </a:p>
          <a:p>
            <a:r>
              <a:rPr lang="ru-RU" u="sng" dirty="0"/>
              <a:t>http://www.labirint.ru/books/389146/)</a:t>
            </a:r>
          </a:p>
          <a:p>
            <a:r>
              <a:rPr lang="ru-RU" dirty="0"/>
              <a:t>2. Готика. Архитектура. Скульптура. Живопись (на Озоне и Лабиринте числится,</a:t>
            </a:r>
          </a:p>
          <a:p>
            <a:r>
              <a:rPr lang="ru-RU" dirty="0"/>
              <a:t>но нет в продаже, но есть на </a:t>
            </a:r>
            <a:r>
              <a:rPr lang="ru-RU" dirty="0" err="1"/>
              <a:t>rutracker</a:t>
            </a:r>
            <a:r>
              <a:rPr lang="ru-RU" dirty="0"/>
              <a:t>)</a:t>
            </a:r>
          </a:p>
          <a:p>
            <a:r>
              <a:rPr lang="ru-RU" dirty="0"/>
              <a:t>3. </a:t>
            </a:r>
            <a:r>
              <a:rPr lang="ru-RU" dirty="0" err="1"/>
              <a:t>Каптиков</a:t>
            </a:r>
            <a:r>
              <a:rPr lang="ru-RU" dirty="0"/>
              <a:t> А. Романская архитектура Италии. 2012 г. </a:t>
            </a:r>
            <a:r>
              <a:rPr lang="ru-RU" u="sng" dirty="0"/>
              <a:t>(Лабиринт http://</a:t>
            </a:r>
          </a:p>
          <a:p>
            <a:r>
              <a:rPr lang="ru-RU" u="sng" dirty="0"/>
              <a:t>www.labirint.ru/</a:t>
            </a:r>
            <a:r>
              <a:rPr lang="ru-RU" u="sng" dirty="0" err="1"/>
              <a:t>books</a:t>
            </a:r>
            <a:r>
              <a:rPr lang="ru-RU" u="sng" dirty="0"/>
              <a:t>/349144/)</a:t>
            </a:r>
          </a:p>
          <a:p>
            <a:r>
              <a:rPr lang="ru-RU" dirty="0"/>
              <a:t>4. </a:t>
            </a:r>
            <a:r>
              <a:rPr lang="ru-RU" dirty="0" err="1"/>
              <a:t>Мартиндейл</a:t>
            </a:r>
            <a:r>
              <a:rPr lang="ru-RU" dirty="0"/>
              <a:t> Э. Готика. 2001 г. </a:t>
            </a:r>
            <a:r>
              <a:rPr lang="ru-RU" u="sng" dirty="0"/>
              <a:t>(Озон http://www.ozon.ru/context/detail/id/</a:t>
            </a:r>
          </a:p>
          <a:p>
            <a:r>
              <a:rPr lang="ru-RU" u="sng" dirty="0"/>
              <a:t>31009575/)</a:t>
            </a:r>
          </a:p>
          <a:p>
            <a:r>
              <a:rPr lang="ru-RU" dirty="0"/>
              <a:t>5. Муратов К. Мастера французской готики XII-XIII веков. 1988 г. </a:t>
            </a:r>
            <a:r>
              <a:rPr lang="ru-RU" u="sng" dirty="0"/>
              <a:t>(Озон http://</a:t>
            </a:r>
          </a:p>
          <a:p>
            <a:r>
              <a:rPr lang="ru-RU" u="sng" dirty="0"/>
              <a:t>www.ozon.ru/</a:t>
            </a:r>
            <a:r>
              <a:rPr lang="ru-RU" u="sng" dirty="0" err="1"/>
              <a:t>context</a:t>
            </a:r>
            <a:r>
              <a:rPr lang="ru-RU" u="sng" dirty="0"/>
              <a:t>/</a:t>
            </a:r>
            <a:r>
              <a:rPr lang="ru-RU" u="sng" dirty="0" err="1"/>
              <a:t>detail</a:t>
            </a:r>
            <a:r>
              <a:rPr lang="ru-RU" u="sng" dirty="0"/>
              <a:t>/</a:t>
            </a:r>
            <a:r>
              <a:rPr lang="ru-RU" u="sng" dirty="0" err="1"/>
              <a:t>id</a:t>
            </a:r>
            <a:r>
              <a:rPr lang="ru-RU" u="sng" dirty="0"/>
              <a:t>/2409170/)</a:t>
            </a:r>
          </a:p>
          <a:p>
            <a:r>
              <a:rPr lang="ru-RU" dirty="0"/>
              <a:t>6. </a:t>
            </a:r>
            <a:r>
              <a:rPr lang="ru-RU" dirty="0" err="1"/>
              <a:t>Мэлэм</a:t>
            </a:r>
            <a:r>
              <a:rPr lang="ru-RU" dirty="0"/>
              <a:t> Д. Раннее Средневековье. 2014 г. </a:t>
            </a:r>
            <a:r>
              <a:rPr lang="ru-RU" u="sng" dirty="0"/>
              <a:t>(Озон http://www.ozon.ru/context/</a:t>
            </a:r>
          </a:p>
          <a:p>
            <a:r>
              <a:rPr lang="ru-RU" u="sng" dirty="0" err="1"/>
              <a:t>detail</a:t>
            </a:r>
            <a:r>
              <a:rPr lang="ru-RU" u="sng" dirty="0"/>
              <a:t>/</a:t>
            </a:r>
            <a:r>
              <a:rPr lang="ru-RU" u="sng" dirty="0" err="1"/>
              <a:t>id</a:t>
            </a:r>
            <a:r>
              <a:rPr lang="ru-RU" u="sng" dirty="0"/>
              <a:t>/31763110/)</a:t>
            </a:r>
          </a:p>
          <a:p>
            <a:r>
              <a:rPr lang="ru-RU" dirty="0"/>
              <a:t>7. </a:t>
            </a:r>
            <a:r>
              <a:rPr lang="ru-RU" dirty="0" err="1"/>
              <a:t>Нессельштраус</a:t>
            </a:r>
            <a:r>
              <a:rPr lang="ru-RU" dirty="0"/>
              <a:t> Ц.Г. Искусство раннего Средневековья. 2000 г. (очень</a:t>
            </a:r>
          </a:p>
          <a:p>
            <a:r>
              <a:rPr lang="ru-RU" dirty="0"/>
              <a:t>хорошая книга, числится в Лабиринте </a:t>
            </a:r>
            <a:r>
              <a:rPr lang="ru-RU" u="sng" dirty="0"/>
              <a:t>http://www.labirint.ru/books/35547/ и</a:t>
            </a:r>
          </a:p>
          <a:p>
            <a:r>
              <a:rPr lang="ru-RU" u="sng" dirty="0"/>
              <a:t>Озоне http://www.ozon.ru/context/detail/id/4696468/)</a:t>
            </a:r>
          </a:p>
        </p:txBody>
      </p:sp>
    </p:spTree>
    <p:extLst>
      <p:ext uri="{BB962C8B-B14F-4D97-AF65-F5344CB8AC3E}">
        <p14:creationId xmlns:p14="http://schemas.microsoft.com/office/powerpoint/2010/main" val="301594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9337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914400" y="1052736"/>
            <a:ext cx="8229600" cy="1143000"/>
          </a:xfrm>
        </p:spPr>
        <p:txBody>
          <a:bodyPr/>
          <a:lstStyle/>
          <a:p>
            <a:r>
              <a:rPr lang="ru-RU" dirty="0" smtClean="0"/>
              <a:t>Список литературы </a:t>
            </a:r>
            <a:endParaRPr lang="ru-RU" dirty="0"/>
          </a:p>
        </p:txBody>
      </p:sp>
      <p:sp>
        <p:nvSpPr>
          <p:cNvPr id="5" name="Rectangle 4"/>
          <p:cNvSpPr/>
          <p:nvPr/>
        </p:nvSpPr>
        <p:spPr>
          <a:xfrm>
            <a:off x="755576" y="2132856"/>
            <a:ext cx="8118648" cy="4247317"/>
          </a:xfrm>
          <a:prstGeom prst="rect">
            <a:avLst/>
          </a:prstGeom>
        </p:spPr>
        <p:txBody>
          <a:bodyPr wrap="square">
            <a:spAutoFit/>
          </a:bodyPr>
          <a:lstStyle/>
          <a:p>
            <a:r>
              <a:rPr lang="ru-RU" dirty="0"/>
              <a:t>8. </a:t>
            </a:r>
            <a:r>
              <a:rPr lang="ru-RU" dirty="0" err="1"/>
              <a:t>Нессельштраус</a:t>
            </a:r>
            <a:r>
              <a:rPr lang="ru-RU" dirty="0"/>
              <a:t> Ц.Г. Очерки истории и теории изобразительных искусств.</a:t>
            </a:r>
          </a:p>
          <a:p>
            <a:r>
              <a:rPr lang="ru-RU" dirty="0"/>
              <a:t>1964 г. (есть на </a:t>
            </a:r>
            <a:r>
              <a:rPr lang="ru-RU" dirty="0" err="1"/>
              <a:t>rutracker</a:t>
            </a:r>
            <a:r>
              <a:rPr lang="ru-RU" dirty="0"/>
              <a:t>)</a:t>
            </a:r>
          </a:p>
          <a:p>
            <a:r>
              <a:rPr lang="ru-RU" dirty="0"/>
              <a:t>9. Самые знаменитые шедевры готики . Альбом. 2011 г. (</a:t>
            </a:r>
            <a:r>
              <a:rPr lang="ru-RU" u="sng" dirty="0"/>
              <a:t>Озон http://</a:t>
            </a:r>
          </a:p>
          <a:p>
            <a:r>
              <a:rPr lang="ru-RU" u="sng" dirty="0"/>
              <a:t>www.ozon.ru/context/detail/id/6637890/ + Лабиринт http://www.labirint.ru/</a:t>
            </a:r>
          </a:p>
          <a:p>
            <a:r>
              <a:rPr lang="ru-RU" u="sng" dirty="0" err="1"/>
              <a:t>books</a:t>
            </a:r>
            <a:r>
              <a:rPr lang="ru-RU" u="sng" dirty="0"/>
              <a:t>/285419/)</a:t>
            </a:r>
          </a:p>
          <a:p>
            <a:r>
              <a:rPr lang="ru-RU" dirty="0"/>
              <a:t>10. Тяжелов В.Н. Раннее Средневековье. 2006 г. </a:t>
            </a:r>
            <a:r>
              <a:rPr lang="ru-RU" u="sng" dirty="0"/>
              <a:t>(числится в Лабиринте http://</a:t>
            </a:r>
          </a:p>
          <a:p>
            <a:r>
              <a:rPr lang="ru-RU" u="sng" dirty="0"/>
              <a:t>www.labirint.ru/books/130386/ и Озоне http://www.ozon.ru/context/detail/id/</a:t>
            </a:r>
          </a:p>
          <a:p>
            <a:r>
              <a:rPr lang="ru-RU" u="sng" dirty="0"/>
              <a:t>3165137/)</a:t>
            </a:r>
          </a:p>
          <a:p>
            <a:r>
              <a:rPr lang="ru-RU" dirty="0"/>
              <a:t>11. Тяжелов В.Н. Романское искусство. 2011 г. </a:t>
            </a:r>
            <a:r>
              <a:rPr lang="ru-RU" u="sng" dirty="0"/>
              <a:t>(Лабиринт http://www.labirint.ru/</a:t>
            </a:r>
          </a:p>
          <a:p>
            <a:r>
              <a:rPr lang="ru-RU" u="sng" dirty="0" err="1"/>
              <a:t>books</a:t>
            </a:r>
            <a:r>
              <a:rPr lang="ru-RU" u="sng" dirty="0"/>
              <a:t>/273330/)</a:t>
            </a:r>
          </a:p>
          <a:p>
            <a:r>
              <a:rPr lang="ru-RU" dirty="0"/>
              <a:t>12. </a:t>
            </a:r>
            <a:r>
              <a:rPr lang="ru-RU" dirty="0" err="1"/>
              <a:t>Эрши</a:t>
            </a:r>
            <a:r>
              <a:rPr lang="ru-RU" dirty="0"/>
              <a:t> А. Живопись интернациональной готики. 1984 г. </a:t>
            </a:r>
            <a:r>
              <a:rPr lang="ru-RU" u="sng" dirty="0"/>
              <a:t>(Озон http://</a:t>
            </a:r>
          </a:p>
          <a:p>
            <a:r>
              <a:rPr lang="ru-RU" u="sng" dirty="0"/>
              <a:t>www.ozon.ru/</a:t>
            </a:r>
            <a:r>
              <a:rPr lang="ru-RU" u="sng" dirty="0" err="1"/>
              <a:t>context</a:t>
            </a:r>
            <a:r>
              <a:rPr lang="ru-RU" u="sng" dirty="0"/>
              <a:t>/</a:t>
            </a:r>
            <a:r>
              <a:rPr lang="ru-RU" u="sng" dirty="0" err="1"/>
              <a:t>detail</a:t>
            </a:r>
            <a:r>
              <a:rPr lang="ru-RU" u="sng" dirty="0"/>
              <a:t>/</a:t>
            </a:r>
            <a:r>
              <a:rPr lang="ru-RU" u="sng" dirty="0" err="1"/>
              <a:t>id</a:t>
            </a:r>
            <a:r>
              <a:rPr lang="ru-RU" u="sng" dirty="0"/>
              <a:t>/3562184/)</a:t>
            </a:r>
          </a:p>
          <a:p>
            <a:r>
              <a:rPr lang="ru-RU" dirty="0"/>
              <a:t>13. </a:t>
            </a:r>
            <a:r>
              <a:rPr lang="ru-RU" dirty="0" err="1"/>
              <a:t>Soft</a:t>
            </a:r>
            <a:r>
              <a:rPr lang="ru-RU" dirty="0"/>
              <a:t> Искусство готики </a:t>
            </a:r>
            <a:r>
              <a:rPr lang="ru-RU" u="sng" dirty="0"/>
              <a:t>(Лабиринт http://www.labirint.ru/software/288906/)</a:t>
            </a:r>
          </a:p>
          <a:p>
            <a:r>
              <a:rPr lang="ru-RU" dirty="0"/>
              <a:t>14.Роулинг </a:t>
            </a:r>
            <a:r>
              <a:rPr lang="ru-RU" dirty="0" err="1"/>
              <a:t>Марджоли</a:t>
            </a:r>
            <a:r>
              <a:rPr lang="ru-RU" dirty="0"/>
              <a:t>. Европа в Средние века. Быт, религия,</a:t>
            </a:r>
          </a:p>
          <a:p>
            <a:r>
              <a:rPr lang="ru-RU" dirty="0"/>
              <a:t>культура. Серия «Быт, религия, культура древних народов»</a:t>
            </a:r>
          </a:p>
        </p:txBody>
      </p:sp>
    </p:spTree>
    <p:extLst>
      <p:ext uri="{BB962C8B-B14F-4D97-AF65-F5344CB8AC3E}">
        <p14:creationId xmlns:p14="http://schemas.microsoft.com/office/powerpoint/2010/main" val="30831929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45" y="10019"/>
            <a:ext cx="29337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115616" y="332656"/>
            <a:ext cx="8229600" cy="890514"/>
          </a:xfrm>
        </p:spPr>
        <p:txBody>
          <a:bodyPr/>
          <a:lstStyle/>
          <a:p>
            <a:r>
              <a:rPr lang="ru-RU" dirty="0" smtClean="0"/>
              <a:t>Список видео</a:t>
            </a:r>
            <a:endParaRPr lang="ru-RU" dirty="0"/>
          </a:p>
        </p:txBody>
      </p:sp>
      <p:sp>
        <p:nvSpPr>
          <p:cNvPr id="4" name="Rectangle 3"/>
          <p:cNvSpPr/>
          <p:nvPr/>
        </p:nvSpPr>
        <p:spPr>
          <a:xfrm>
            <a:off x="467544" y="1971992"/>
            <a:ext cx="8784976" cy="4247317"/>
          </a:xfrm>
          <a:prstGeom prst="rect">
            <a:avLst/>
          </a:prstGeom>
        </p:spPr>
        <p:txBody>
          <a:bodyPr wrap="square">
            <a:spAutoFit/>
          </a:bodyPr>
          <a:lstStyle/>
          <a:p>
            <a:r>
              <a:rPr lang="en-US" dirty="0" smtClean="0"/>
              <a:t>1. </a:t>
            </a:r>
            <a:r>
              <a:rPr lang="ru-RU" dirty="0" smtClean="0"/>
              <a:t>ACADEMIA</a:t>
            </a:r>
            <a:r>
              <a:rPr lang="ru-RU" dirty="0"/>
              <a:t>. Духовная атмосфера эпохи раннего Средневековья в Западной</a:t>
            </a:r>
          </a:p>
          <a:p>
            <a:r>
              <a:rPr lang="ru-RU" dirty="0"/>
              <a:t>Европе. Лекция Натальи </a:t>
            </a:r>
            <a:r>
              <a:rPr lang="ru-RU" dirty="0" err="1"/>
              <a:t>Басовской</a:t>
            </a:r>
            <a:r>
              <a:rPr lang="ru-RU" u="sng" dirty="0"/>
              <a:t> https://www.youtube.com/watch?</a:t>
            </a:r>
          </a:p>
          <a:p>
            <a:r>
              <a:rPr lang="ru-RU" u="sng" dirty="0"/>
              <a:t>v=XDGtES1TyYg</a:t>
            </a:r>
          </a:p>
          <a:p>
            <a:r>
              <a:rPr lang="ru-RU" dirty="0"/>
              <a:t>2. ACADEMIA. Зарождение средневековой цивилизации Западной Европы</a:t>
            </a:r>
          </a:p>
          <a:p>
            <a:r>
              <a:rPr lang="ru-RU" u="sng" dirty="0"/>
              <a:t>https://www.youtube.com/watch?v=wM0jtnYntIw. </a:t>
            </a:r>
            <a:r>
              <a:rPr lang="ru-RU" dirty="0"/>
              <a:t>Лекция Натальи </a:t>
            </a:r>
            <a:r>
              <a:rPr lang="ru-RU" dirty="0" err="1"/>
              <a:t>Басовской</a:t>
            </a:r>
            <a:r>
              <a:rPr lang="ru-RU" dirty="0"/>
              <a:t>.</a:t>
            </a:r>
          </a:p>
          <a:p>
            <a:r>
              <a:rPr lang="ru-RU" dirty="0"/>
              <a:t>3. ВВС: Всемирная история живописи от сестры </a:t>
            </a:r>
            <a:r>
              <a:rPr lang="ru-RU" dirty="0" err="1"/>
              <a:t>Венди</a:t>
            </a:r>
            <a:r>
              <a:rPr lang="ru-RU" dirty="0"/>
              <a:t>. 1 серия. </a:t>
            </a:r>
            <a:r>
              <a:rPr lang="ru-RU" u="sng" dirty="0"/>
              <a:t>https://</a:t>
            </a:r>
          </a:p>
          <a:p>
            <a:r>
              <a:rPr lang="ru-RU" u="sng" dirty="0"/>
              <a:t>www.youtube.com/watch?v=Oax1SIpBAj4</a:t>
            </a:r>
          </a:p>
          <a:p>
            <a:r>
              <a:rPr lang="ru-RU" dirty="0"/>
              <a:t>4. Готика </a:t>
            </a:r>
            <a:r>
              <a:rPr lang="ru-RU" u="sng" dirty="0"/>
              <a:t>https://www.youtube.com/watch?v=m8mykKuSiZ0</a:t>
            </a:r>
          </a:p>
          <a:p>
            <a:r>
              <a:rPr lang="ru-RU" dirty="0"/>
              <a:t>5. Готические соборы - стремление к небу </a:t>
            </a:r>
            <a:r>
              <a:rPr lang="ru-RU" u="sng" dirty="0"/>
              <a:t>http://kivvi.kz/watch/1y50oy9kgkup/</a:t>
            </a:r>
          </a:p>
          <a:p>
            <a:r>
              <a:rPr lang="ru-RU" dirty="0"/>
              <a:t>6. Кафедральный собор </a:t>
            </a:r>
            <a:r>
              <a:rPr lang="ru-RU" dirty="0" err="1"/>
              <a:t>Нотр</a:t>
            </a:r>
            <a:r>
              <a:rPr lang="ru-RU" dirty="0"/>
              <a:t>-Дам де Реймс </a:t>
            </a:r>
            <a:r>
              <a:rPr lang="ru-RU" u="sng" dirty="0"/>
              <a:t>https://www.youtube.com/watch?</a:t>
            </a:r>
          </a:p>
          <a:p>
            <a:r>
              <a:rPr lang="ru-RU" u="sng" dirty="0"/>
              <a:t>v=WhedbR7WFHw</a:t>
            </a:r>
          </a:p>
          <a:p>
            <a:r>
              <a:rPr lang="ru-RU" dirty="0"/>
              <a:t>7. Передача о средневековой коллекции Лувра. </a:t>
            </a:r>
            <a:r>
              <a:rPr lang="ru-RU" u="sng" dirty="0"/>
              <a:t>https://www.youtube.com/</a:t>
            </a:r>
          </a:p>
          <a:p>
            <a:r>
              <a:rPr lang="ru-RU" u="sng" dirty="0" err="1"/>
              <a:t>watch?v</a:t>
            </a:r>
            <a:r>
              <a:rPr lang="ru-RU" u="sng" dirty="0"/>
              <a:t>=</a:t>
            </a:r>
            <a:r>
              <a:rPr lang="ru-RU" u="sng" dirty="0" err="1"/>
              <a:t>WjTbToe_AYc</a:t>
            </a:r>
            <a:endParaRPr lang="ru-RU" u="sng" dirty="0"/>
          </a:p>
          <a:p>
            <a:r>
              <a:rPr lang="ru-RU" dirty="0"/>
              <a:t>8. Романский стиль </a:t>
            </a:r>
            <a:r>
              <a:rPr lang="ru-RU" u="sng" dirty="0"/>
              <a:t>https://www.youtube.com/watch?v=CFMYKpeu9AQ</a:t>
            </a:r>
          </a:p>
          <a:p>
            <a:r>
              <a:rPr lang="ru-RU" dirty="0"/>
              <a:t>(короткое обозрение</a:t>
            </a:r>
            <a:r>
              <a:rPr lang="ru-RU" dirty="0" smtClean="0"/>
              <a:t>)</a:t>
            </a:r>
            <a:endParaRPr lang="ru-RU" dirty="0"/>
          </a:p>
        </p:txBody>
      </p:sp>
    </p:spTree>
    <p:extLst>
      <p:ext uri="{BB962C8B-B14F-4D97-AF65-F5344CB8AC3E}">
        <p14:creationId xmlns:p14="http://schemas.microsoft.com/office/powerpoint/2010/main" val="19737203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45" y="10019"/>
            <a:ext cx="29337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914400" y="836712"/>
            <a:ext cx="8229600" cy="890514"/>
          </a:xfrm>
        </p:spPr>
        <p:txBody>
          <a:bodyPr/>
          <a:lstStyle/>
          <a:p>
            <a:r>
              <a:rPr lang="ru-RU" dirty="0" smtClean="0"/>
              <a:t>Список  видео</a:t>
            </a:r>
            <a:endParaRPr lang="ru-RU" dirty="0"/>
          </a:p>
        </p:txBody>
      </p:sp>
      <p:sp>
        <p:nvSpPr>
          <p:cNvPr id="3" name="Rectangle 2"/>
          <p:cNvSpPr/>
          <p:nvPr/>
        </p:nvSpPr>
        <p:spPr>
          <a:xfrm>
            <a:off x="827584" y="2620053"/>
            <a:ext cx="8208912" cy="3139321"/>
          </a:xfrm>
          <a:prstGeom prst="rect">
            <a:avLst/>
          </a:prstGeom>
        </p:spPr>
        <p:txBody>
          <a:bodyPr wrap="square">
            <a:spAutoFit/>
          </a:bodyPr>
          <a:lstStyle/>
          <a:p>
            <a:r>
              <a:rPr lang="ru-RU" dirty="0"/>
              <a:t>9. Средневековый Париж. 1. Центр города </a:t>
            </a:r>
            <a:r>
              <a:rPr lang="ru-RU" u="sng" dirty="0"/>
              <a:t>https://www.youtube.com/watch?</a:t>
            </a:r>
          </a:p>
          <a:p>
            <a:r>
              <a:rPr lang="ru-RU" u="sng" dirty="0"/>
              <a:t>v=xUOsfpCj_o4 2. </a:t>
            </a:r>
            <a:r>
              <a:rPr lang="ru-RU" u="sng" dirty="0" err="1"/>
              <a:t>Сент</a:t>
            </a:r>
            <a:r>
              <a:rPr lang="ru-RU" u="sng" dirty="0"/>
              <a:t> </a:t>
            </a:r>
            <a:r>
              <a:rPr lang="ru-RU" u="sng" dirty="0" err="1"/>
              <a:t>Шапель</a:t>
            </a:r>
            <a:r>
              <a:rPr lang="ru-RU" u="sng" dirty="0"/>
              <a:t> https://www.youtube.com/watch?</a:t>
            </a:r>
          </a:p>
          <a:p>
            <a:r>
              <a:rPr lang="ru-RU" u="sng" dirty="0"/>
              <a:t>v=_2lC6vxgDGU 3. Витражи Шартра https://www.youtube.com/watch?</a:t>
            </a:r>
          </a:p>
          <a:p>
            <a:r>
              <a:rPr lang="ru-RU" u="sng" dirty="0" smtClean="0"/>
              <a:t>v=NZBL0KpEbHU</a:t>
            </a:r>
            <a:endParaRPr lang="en-US" u="sng" dirty="0" smtClean="0"/>
          </a:p>
          <a:p>
            <a:endParaRPr lang="ru-RU" dirty="0"/>
          </a:p>
          <a:p>
            <a:r>
              <a:rPr lang="ru-RU" dirty="0"/>
              <a:t>10. </a:t>
            </a:r>
            <a:r>
              <a:rPr lang="ru-RU" dirty="0" err="1"/>
              <a:t>Суперсооружения</a:t>
            </a:r>
            <a:r>
              <a:rPr lang="ru-RU" dirty="0"/>
              <a:t> древности. </a:t>
            </a:r>
            <a:r>
              <a:rPr lang="ru-RU" dirty="0" err="1"/>
              <a:t>Шартрский</a:t>
            </a:r>
            <a:r>
              <a:rPr lang="ru-RU" dirty="0"/>
              <a:t> собор. Инженерная мысль</a:t>
            </a:r>
          </a:p>
          <a:p>
            <a:r>
              <a:rPr lang="ru-RU" dirty="0"/>
              <a:t>таинственного архитектора . </a:t>
            </a:r>
            <a:r>
              <a:rPr lang="ru-RU" u="sng" dirty="0"/>
              <a:t>https://www.youtube.com/watch?</a:t>
            </a:r>
          </a:p>
          <a:p>
            <a:r>
              <a:rPr lang="ru-RU" u="sng" dirty="0" smtClean="0"/>
              <a:t>v=</a:t>
            </a:r>
            <a:r>
              <a:rPr lang="ru-RU" u="sng" dirty="0" err="1" smtClean="0"/>
              <a:t>QWmupvGPsJs</a:t>
            </a:r>
            <a:endParaRPr lang="en-US" u="sng" dirty="0" smtClean="0"/>
          </a:p>
          <a:p>
            <a:endParaRPr lang="ru-RU" dirty="0"/>
          </a:p>
          <a:p>
            <a:r>
              <a:rPr lang="ru-RU" dirty="0"/>
              <a:t>11. Тайны древности . Секретный код соборов </a:t>
            </a:r>
            <a:r>
              <a:rPr lang="ru-RU" u="sng" dirty="0"/>
              <a:t>http://rutube.ru/video/</a:t>
            </a:r>
          </a:p>
          <a:p>
            <a:r>
              <a:rPr lang="ru-RU" u="sng" dirty="0"/>
              <a:t>a69c76f0dd6ce36492f52c74faa4632a/</a:t>
            </a:r>
          </a:p>
        </p:txBody>
      </p:sp>
    </p:spTree>
    <p:extLst>
      <p:ext uri="{BB962C8B-B14F-4D97-AF65-F5344CB8AC3E}">
        <p14:creationId xmlns:p14="http://schemas.microsoft.com/office/powerpoint/2010/main" val="11185440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8212</TotalTime>
  <Words>2222</Words>
  <Application>Microsoft Macintosh PowerPoint</Application>
  <PresentationFormat>Экран (4:3)</PresentationFormat>
  <Paragraphs>215</Paragraphs>
  <Slides>44</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44</vt:i4>
      </vt:variant>
    </vt:vector>
  </HeadingPairs>
  <TitlesOfParts>
    <vt:vector size="53" baseType="lpstr">
      <vt:lpstr>ArialMT</vt:lpstr>
      <vt:lpstr>Calibri</vt:lpstr>
      <vt:lpstr>Calibri,Bold</vt:lpstr>
      <vt:lpstr>Cambria</vt:lpstr>
      <vt:lpstr>Times New Roman</vt:lpstr>
      <vt:lpstr>TimesNewRomanPS</vt:lpstr>
      <vt:lpstr>Arial</vt:lpstr>
      <vt:lpstr>Arial</vt:lpstr>
      <vt:lpstr>Office Theme</vt:lpstr>
      <vt:lpstr>Урок 4. Искусство Западной Европы Средних веков. Романика, готика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Задание 1. </vt:lpstr>
      <vt:lpstr>Презентация PowerPoint</vt:lpstr>
      <vt:lpstr>Презентация PowerPoint</vt:lpstr>
      <vt:lpstr>Зарина Хайрутдинова </vt:lpstr>
      <vt:lpstr>Презентация PowerPoint</vt:lpstr>
      <vt:lpstr>Презентация PowerPoint</vt:lpstr>
      <vt:lpstr>Булавкина Елена</vt:lpstr>
      <vt:lpstr>Булавкина Елена</vt:lpstr>
      <vt:lpstr>Инга Иванющенко </vt:lpstr>
      <vt:lpstr>Инга Иванющенко </vt:lpstr>
      <vt:lpstr>Жмуйда Ольга</vt:lpstr>
      <vt:lpstr>Презентация PowerPoint</vt:lpstr>
      <vt:lpstr>Презентация PowerPoint</vt:lpstr>
      <vt:lpstr>Задание 2.</vt:lpstr>
      <vt:lpstr>Презентация PowerPoint</vt:lpstr>
      <vt:lpstr>Презентация PowerPoint</vt:lpstr>
      <vt:lpstr>Анна Юркина</vt:lpstr>
      <vt:lpstr>Анна Юркина</vt:lpstr>
      <vt:lpstr>Мишина Мерьям</vt:lpstr>
      <vt:lpstr>Презентация PowerPoint</vt:lpstr>
      <vt:lpstr>Презентация PowerPoint</vt:lpstr>
      <vt:lpstr>Задание 3. </vt:lpstr>
      <vt:lpstr>Презентация PowerPoint</vt:lpstr>
      <vt:lpstr>Юлия Авакумова</vt:lpstr>
      <vt:lpstr>Задание 4. </vt:lpstr>
      <vt:lpstr>Соболева Наталья</vt:lpstr>
      <vt:lpstr>Контрольная Работа</vt:lpstr>
      <vt:lpstr>Презентация PowerPoint</vt:lpstr>
      <vt:lpstr>Шайтанова Александра 6 вопрос</vt:lpstr>
      <vt:lpstr>Регина Хаерова </vt:lpstr>
      <vt:lpstr>Миниатюра и Модерн</vt:lpstr>
      <vt:lpstr>Средневековая живопись</vt:lpstr>
      <vt:lpstr>Список литературы </vt:lpstr>
      <vt:lpstr>Список литературы </vt:lpstr>
      <vt:lpstr>Список литературы </vt:lpstr>
      <vt:lpstr>Список видео</vt:lpstr>
      <vt:lpstr>Список  видео</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Ася Килишина</dc:creator>
  <cp:lastModifiedBy>Пользователь Microsoft Office</cp:lastModifiedBy>
  <cp:revision>170</cp:revision>
  <dcterms:created xsi:type="dcterms:W3CDTF">2016-07-18T04:49:22Z</dcterms:created>
  <dcterms:modified xsi:type="dcterms:W3CDTF">2018-10-18T15:41:52Z</dcterms:modified>
</cp:coreProperties>
</file>