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</p:sldMasterIdLst>
  <p:sldIdLst>
    <p:sldId id="276" r:id="rId2"/>
    <p:sldId id="275" r:id="rId3"/>
    <p:sldId id="278" r:id="rId4"/>
    <p:sldId id="279" r:id="rId5"/>
    <p:sldId id="280" r:id="rId6"/>
    <p:sldId id="281" r:id="rId7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76"/>
            <p14:sldId id="275"/>
            <p14:sldId id="278"/>
            <p14:sldId id="279"/>
            <p14:sldId id="280"/>
            <p14:sldId id="281"/>
          </p14:sldIdLst>
        </p14:section>
        <p14:section name="Раздел без заголовка" id="{7DD297BF-26AC-4EB2-A072-C81BB3AE8B7A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0" d="100"/>
          <a:sy n="80" d="100"/>
        </p:scale>
        <p:origin x="3066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28563"/>
            <a:ext cx="5044547" cy="39858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341" y="6129999"/>
            <a:ext cx="1730873" cy="40002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3741224"/>
            <a:ext cx="5044548" cy="2398257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5125340" y="3741224"/>
            <a:ext cx="1730874" cy="23982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2682" y="3948691"/>
            <a:ext cx="4551951" cy="1983323"/>
          </a:xfrm>
        </p:spPr>
        <p:txBody>
          <a:bodyPr anchor="b">
            <a:no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681" y="6346947"/>
            <a:ext cx="4581076" cy="1614437"/>
          </a:xfrm>
        </p:spPr>
        <p:txBody>
          <a:bodyPr>
            <a:normAutofit/>
          </a:bodyPr>
          <a:lstStyle>
            <a:lvl1pPr marL="0" indent="0" algn="r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416741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30.05.2022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1" y="8574496"/>
            <a:ext cx="3016250" cy="527403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57800" y="3972709"/>
            <a:ext cx="1027720" cy="1959305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5546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7359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3941069"/>
            <a:ext cx="6871477" cy="2422384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4145404"/>
            <a:ext cx="5166863" cy="1575583"/>
          </a:xfrm>
        </p:spPr>
        <p:txBody>
          <a:bodyPr anchor="ctr">
            <a:normAutofit/>
          </a:bodyPr>
          <a:lstStyle>
            <a:lvl1pPr algn="r"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8729" y="6113138"/>
            <a:ext cx="5166863" cy="2461358"/>
          </a:xfrm>
        </p:spPr>
        <p:txBody>
          <a:bodyPr>
            <a:normAutofit/>
          </a:bodyPr>
          <a:lstStyle>
            <a:lvl1pPr marL="0" indent="0" algn="r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0243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30.05.2022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0" y="8574496"/>
            <a:ext cx="3626005" cy="527403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92329" y="414540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2281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1087996"/>
            <a:ext cx="5165543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0051" y="3375483"/>
            <a:ext cx="2518424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5846" y="3375483"/>
            <a:ext cx="2519746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1483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8000"/>
            <a:ext cx="5172401" cy="156135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0741" y="3375485"/>
            <a:ext cx="2358810" cy="10011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729" y="4376680"/>
            <a:ext cx="2525284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11985" y="3375483"/>
            <a:ext cx="2359145" cy="9996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45847" y="4376680"/>
            <a:ext cx="2525283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30.05.2022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12824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30.05.2022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81192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5787913" y="2850267"/>
            <a:ext cx="1083564" cy="20839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783077" y="880533"/>
            <a:ext cx="1074923" cy="1976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30.05.2022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5439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4"/>
            <a:ext cx="5172401" cy="1561358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5789" y="3375485"/>
            <a:ext cx="2935341" cy="5199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3375484"/>
            <a:ext cx="2097180" cy="5199013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56251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33217" y="3375485"/>
            <a:ext cx="2937913" cy="5199006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3375485"/>
            <a:ext cx="2098865" cy="5199011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5224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2" y="6805669"/>
            <a:ext cx="5171078" cy="786474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8729" y="880531"/>
            <a:ext cx="5172401" cy="518494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7592142"/>
            <a:ext cx="5171079" cy="79129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22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4294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191" y="880529"/>
            <a:ext cx="5172401" cy="518952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66863" cy="1591437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668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33731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941" y="891199"/>
            <a:ext cx="4818860" cy="4385421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742079" y="5287769"/>
            <a:ext cx="4490798" cy="79295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77939" cy="1591437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  <p:sp>
        <p:nvSpPr>
          <p:cNvPr id="27" name="TextBox 26"/>
          <p:cNvSpPr txBox="1"/>
          <p:nvPr/>
        </p:nvSpPr>
        <p:spPr>
          <a:xfrm>
            <a:off x="203199" y="1080612"/>
            <a:ext cx="400050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25393" y="4331273"/>
            <a:ext cx="342900" cy="8446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280114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8" y="6803824"/>
            <a:ext cx="5172401" cy="85195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7655772"/>
            <a:ext cx="5172401" cy="739489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33260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399472" y="3364818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404833" y="4355419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8810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159783" y="4344754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19602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3925140" y="4344752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30.05.2022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38547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399294" y="6207505"/>
            <a:ext cx="164419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399294" y="3375483"/>
            <a:ext cx="164419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399294" y="7039883"/>
            <a:ext cx="164419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2873" y="6207505"/>
            <a:ext cx="166130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152873" y="3375483"/>
            <a:ext cx="166130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152112" y="7039881"/>
            <a:ext cx="166350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23271" y="6207505"/>
            <a:ext cx="164575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3923271" y="3375483"/>
            <a:ext cx="1645750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3923201" y="7039878"/>
            <a:ext cx="1647929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30.05.2022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01168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13316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1048648" y="4443216"/>
            <a:ext cx="9912579" cy="102614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98598" y="880529"/>
            <a:ext cx="802202" cy="644501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2681" y="880531"/>
            <a:ext cx="4932269" cy="76939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718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30.05.2022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2681" y="8574496"/>
            <a:ext cx="3389219" cy="527403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73364" y="7846945"/>
            <a:ext cx="862227" cy="1838922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5598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9906000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3375483"/>
            <a:ext cx="5165542" cy="5199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25911" y="8574494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30.05.2022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0050" y="8574496"/>
            <a:ext cx="362600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86450" y="1087997"/>
            <a:ext cx="868256" cy="15755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97911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  <p:sldLayoutId id="2147483822" r:id="rId14"/>
    <p:sldLayoutId id="2147483823" r:id="rId15"/>
    <p:sldLayoutId id="2147483824" r:id="rId16"/>
    <p:sldLayoutId id="2147483825" r:id="rId17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10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5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14.emf"/><Relationship Id="rId5" Type="http://schemas.openxmlformats.org/officeDocument/2006/relationships/image" Target="../media/image9.png"/><Relationship Id="rId10" Type="http://schemas.openxmlformats.org/officeDocument/2006/relationships/image" Target="../media/image13.emf"/><Relationship Id="rId4" Type="http://schemas.openxmlformats.org/officeDocument/2006/relationships/image" Target="../media/image8.png"/><Relationship Id="rId9" Type="http://schemas.openxmlformats.org/officeDocument/2006/relationships/image" Target="../media/image12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13" Type="http://schemas.openxmlformats.org/officeDocument/2006/relationships/image" Target="../media/image11.png"/><Relationship Id="rId3" Type="http://schemas.openxmlformats.org/officeDocument/2006/relationships/image" Target="../media/image7.png"/><Relationship Id="rId7" Type="http://schemas.openxmlformats.org/officeDocument/2006/relationships/image" Target="../media/image16.png"/><Relationship Id="rId12" Type="http://schemas.openxmlformats.org/officeDocument/2006/relationships/image" Target="../media/image21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20.jpg"/><Relationship Id="rId5" Type="http://schemas.openxmlformats.org/officeDocument/2006/relationships/image" Target="../media/image9.png"/><Relationship Id="rId10" Type="http://schemas.openxmlformats.org/officeDocument/2006/relationships/image" Target="../media/image19.jpg"/><Relationship Id="rId4" Type="http://schemas.openxmlformats.org/officeDocument/2006/relationships/image" Target="../media/image8.png"/><Relationship Id="rId9" Type="http://schemas.openxmlformats.org/officeDocument/2006/relationships/image" Target="../media/image18.jpg"/><Relationship Id="rId1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7.png"/><Relationship Id="rId7" Type="http://schemas.openxmlformats.org/officeDocument/2006/relationships/image" Target="../media/image2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3571" y="1514430"/>
            <a:ext cx="9925139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320882" y="3847553"/>
            <a:ext cx="10030423" cy="473765"/>
          </a:xfrm>
        </p:spPr>
        <p:txBody>
          <a:bodyPr>
            <a:normAutofit fontScale="90000"/>
          </a:bodyPr>
          <a:lstStyle/>
          <a:p>
            <a:br>
              <a:rPr lang="ru-RU" sz="260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435494" y="2330092"/>
            <a:ext cx="5987006" cy="3982452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601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550856" y="4049479"/>
            <a:ext cx="5910099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 СДЕЛАТЬ ИДЕАЛЬНУЮ ДЕТСКУЮ</a:t>
            </a:r>
          </a:p>
          <a:p>
            <a:pPr algn="ctr"/>
            <a:r>
              <a:rPr lang="ru-RU" sz="3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 СВОЕГО РЕБЕНКА?</a:t>
            </a:r>
            <a:endParaRPr lang="ru-RU" sz="3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F2AF5CB-38F0-EE7C-79E6-C958DA457C36}"/>
              </a:ext>
            </a:extLst>
          </p:cNvPr>
          <p:cNvSpPr txBox="1"/>
          <p:nvPr/>
        </p:nvSpPr>
        <p:spPr>
          <a:xfrm>
            <a:off x="512401" y="2773440"/>
            <a:ext cx="5910099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ЧЕК-ЛИСТ</a:t>
            </a:r>
            <a:endParaRPr lang="ru-RU" sz="5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647E53B-ACC3-6B16-05DB-E09E7E6B685A}"/>
              </a:ext>
            </a:extLst>
          </p:cNvPr>
          <p:cNvSpPr txBox="1"/>
          <p:nvPr/>
        </p:nvSpPr>
        <p:spPr>
          <a:xfrm>
            <a:off x="473948" y="707016"/>
            <a:ext cx="591009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52FA769-F4C6-E49F-47A5-3C87E75C7E07}"/>
              </a:ext>
            </a:extLst>
          </p:cNvPr>
          <p:cNvSpPr/>
          <p:nvPr/>
        </p:nvSpPr>
        <p:spPr>
          <a:xfrm>
            <a:off x="-76911" y="474651"/>
            <a:ext cx="6460957" cy="941783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601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054ADC5-691E-97D1-A06F-7699E1EC0B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040" y="6485633"/>
            <a:ext cx="5852172" cy="3291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871EDD12-E215-6EF2-C035-BBFB7B3E2B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3571" y="1514430"/>
            <a:ext cx="9925139" cy="6858001"/>
          </a:xfrm>
          <a:prstGeom prst="rect">
            <a:avLst/>
          </a:prstGeom>
          <a:ln>
            <a:noFill/>
          </a:ln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99F15A09-32C7-43EB-6BBB-E4F03C979ACE}"/>
              </a:ext>
            </a:extLst>
          </p:cNvPr>
          <p:cNvSpPr/>
          <p:nvPr/>
        </p:nvSpPr>
        <p:spPr>
          <a:xfrm>
            <a:off x="-28725" y="475348"/>
            <a:ext cx="4969042" cy="3514473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601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-132347" y="3989822"/>
            <a:ext cx="6549838" cy="59161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601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320882" y="3847553"/>
            <a:ext cx="10030423" cy="473765"/>
          </a:xfrm>
        </p:spPr>
        <p:txBody>
          <a:bodyPr>
            <a:normAutofit fontScale="90000"/>
          </a:bodyPr>
          <a:lstStyle/>
          <a:p>
            <a:br>
              <a:rPr lang="ru-RU" sz="260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545" y="4132090"/>
            <a:ext cx="6192492" cy="1461379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ru-RU" sz="4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ru-RU" sz="60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 ​Владелица дизайнерской​ студии "POLINA CHAPLANOVA DESIGN“</a:t>
            </a:r>
            <a:endParaRPr lang="en-US" sz="6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6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60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Более 15 лет опыта работы и практики</a:t>
            </a:r>
          </a:p>
          <a:p>
            <a:pPr algn="l"/>
            <a:endParaRPr lang="ru-RU" sz="6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60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60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лет опыта работы и реализации в сегменте ПРЕМИУМ класса.</a:t>
            </a:r>
            <a:endParaRPr lang="en-US" sz="6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6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60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Член Союза Дизайнеров и Архитекторов.</a:t>
            </a:r>
            <a:endParaRPr lang="en-US" sz="6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6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60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60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Вхожу в золотую сотню самых развивающихся дизайнеров России.</a:t>
            </a:r>
            <a:endParaRPr lang="en-US" sz="6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6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60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Спикер образовательных программ и конференций для дизайнеров</a:t>
            </a:r>
          </a:p>
          <a:p>
            <a:pPr algn="l"/>
            <a:endParaRPr lang="ru-RU" sz="6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60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Мама</a:t>
            </a:r>
          </a:p>
          <a:p>
            <a:pPr algn="l"/>
            <a:r>
              <a:rPr lang="ru-RU" sz="60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60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60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Считаю, что ГЛАВНАЯ ЗАДАЧА дизайнера​ сделать так, что бы человек был счастлив у себя дома. Испытывал те эмоции, которые он хочет испытывать.</a:t>
            </a:r>
            <a:br>
              <a:rPr lang="ru-RU" sz="60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60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 так же считаю важным делать проект ​ максимально похожим ​ на идею и что бы это реально было реализовать.</a:t>
            </a:r>
            <a:endParaRPr lang="en-US" sz="6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4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91819" y="1731136"/>
            <a:ext cx="323717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ПОЛИНА ЧАПЛАНОВА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72621F4-7DA0-475F-93EC-6F0360160B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519440"/>
            <a:ext cx="2621982" cy="349597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92C4BBF-8117-4D34-AD6C-441508292F93}"/>
              </a:ext>
            </a:extLst>
          </p:cNvPr>
          <p:cNvSpPr txBox="1"/>
          <p:nvPr/>
        </p:nvSpPr>
        <p:spPr>
          <a:xfrm>
            <a:off x="519026" y="2375347"/>
            <a:ext cx="2456548" cy="4001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дизайнер интерьера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0B9BDE05-19F3-43CE-AE09-4F254524ADDB}"/>
              </a:ext>
            </a:extLst>
          </p:cNvPr>
          <p:cNvSpPr/>
          <p:nvPr/>
        </p:nvSpPr>
        <p:spPr>
          <a:xfrm>
            <a:off x="-28725" y="8964215"/>
            <a:ext cx="6446216" cy="941783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60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3609024-623C-4AD3-9DEB-F1EE58AC2460}"/>
              </a:ext>
            </a:extLst>
          </p:cNvPr>
          <p:cNvSpPr txBox="1"/>
          <p:nvPr/>
        </p:nvSpPr>
        <p:spPr>
          <a:xfrm>
            <a:off x="-984782" y="8982396"/>
            <a:ext cx="7373550" cy="3231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                        polinachaplanova.com                         </a:t>
            </a:r>
            <a:r>
              <a:rPr lang="en-US" sz="15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polinachaplanova@bk</a:t>
            </a:r>
            <a:r>
              <a:rPr lang="en-US" sz="1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F234E684-2DD5-456F-9CA1-21DB3D59FB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201012" flipH="1">
            <a:off x="128267" y="9446764"/>
            <a:ext cx="624485" cy="320566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C66D6A9D-8C56-4C86-8A8B-B79039D3A8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810631" y="8982605"/>
            <a:ext cx="789428" cy="366295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FEA52CD9-8F2F-44BF-9979-9E2833678F4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1505" y="8964216"/>
            <a:ext cx="624485" cy="38468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C9A8FA7A-4F5B-B3D5-565B-0EE6CAA39D26}"/>
              </a:ext>
            </a:extLst>
          </p:cNvPr>
          <p:cNvSpPr txBox="1"/>
          <p:nvPr/>
        </p:nvSpPr>
        <p:spPr>
          <a:xfrm>
            <a:off x="695990" y="9534997"/>
            <a:ext cx="6080743" cy="63466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+7(903)792-34-98                                 @polinachaplanovadesign       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024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40271BF-E566-31CC-49AE-369239EA8AD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5574" y="9387245"/>
            <a:ext cx="492946" cy="492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8340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871EDD12-E215-6EF2-C035-BBFB7B3E2B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3571" y="1514430"/>
            <a:ext cx="9925139" cy="6858001"/>
          </a:xfrm>
          <a:prstGeom prst="rect">
            <a:avLst/>
          </a:prstGeom>
          <a:ln>
            <a:noFill/>
          </a:ln>
        </p:spPr>
      </p:pic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06807002-2A1F-D415-0C60-1A15BAE46197}"/>
              </a:ext>
            </a:extLst>
          </p:cNvPr>
          <p:cNvSpPr/>
          <p:nvPr/>
        </p:nvSpPr>
        <p:spPr>
          <a:xfrm>
            <a:off x="-28725" y="956692"/>
            <a:ext cx="6446214" cy="1434689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601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-132347" y="2402125"/>
            <a:ext cx="6549838" cy="7503875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601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320882" y="3847553"/>
            <a:ext cx="10030423" cy="473765"/>
          </a:xfrm>
        </p:spPr>
        <p:txBody>
          <a:bodyPr>
            <a:normAutofit fontScale="90000"/>
          </a:bodyPr>
          <a:lstStyle/>
          <a:p>
            <a:br>
              <a:rPr lang="ru-RU" sz="260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164304" y="441293"/>
            <a:ext cx="411548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2C4BBF-8117-4D34-AD6C-441508292F93}"/>
              </a:ext>
            </a:extLst>
          </p:cNvPr>
          <p:cNvSpPr txBox="1"/>
          <p:nvPr/>
        </p:nvSpPr>
        <p:spPr>
          <a:xfrm>
            <a:off x="103621" y="1043548"/>
            <a:ext cx="6446215" cy="135857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numCol="1" rtlCol="0">
            <a:spAutoFit/>
          </a:bodyPr>
          <a:lstStyle/>
          <a:p>
            <a:pPr marR="508000" algn="just">
              <a:lnSpc>
                <a:spcPts val="1490"/>
              </a:lnSpc>
              <a:spcBef>
                <a:spcPts val="500"/>
              </a:spcBef>
              <a:spcAft>
                <a:spcPts val="500"/>
              </a:spcAft>
            </a:pPr>
            <a:r>
              <a:rPr lang="ru-RU" sz="17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Оформление интерьера детской комнаты - огромная ТЕМА, которая заслуживает не одного чек-листа, а возможно целой книги. И возможно я ее скоро напишу. </a:t>
            </a:r>
          </a:p>
          <a:p>
            <a:pPr marR="508000" algn="just">
              <a:lnSpc>
                <a:spcPts val="1490"/>
              </a:lnSpc>
              <a:spcBef>
                <a:spcPts val="1800"/>
              </a:spcBef>
              <a:spcAft>
                <a:spcPts val="4490"/>
              </a:spcAft>
            </a:pP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Ну а пока что для родителей мам и пап ЧЕК-ЛИСТ по планированию идеальной детской комнаты по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ШАГово</a:t>
            </a:r>
            <a:r>
              <a:rPr lang="ru-RU" sz="17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0B9BDE05-19F3-43CE-AE09-4F254524ADDB}"/>
              </a:ext>
            </a:extLst>
          </p:cNvPr>
          <p:cNvSpPr/>
          <p:nvPr/>
        </p:nvSpPr>
        <p:spPr>
          <a:xfrm>
            <a:off x="-28725" y="8964215"/>
            <a:ext cx="6446216" cy="941783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60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3609024-623C-4AD3-9DEB-F1EE58AC2460}"/>
              </a:ext>
            </a:extLst>
          </p:cNvPr>
          <p:cNvSpPr txBox="1"/>
          <p:nvPr/>
        </p:nvSpPr>
        <p:spPr>
          <a:xfrm>
            <a:off x="-984782" y="8982396"/>
            <a:ext cx="7373550" cy="3231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                        polinachaplanova.com                         </a:t>
            </a:r>
            <a:r>
              <a:rPr lang="en-US" sz="15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polinachaplanova@bk</a:t>
            </a:r>
            <a:r>
              <a:rPr lang="en-US" sz="1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F234E684-2DD5-456F-9CA1-21DB3D59FB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201012" flipH="1">
            <a:off x="128267" y="9446764"/>
            <a:ext cx="624485" cy="320566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C66D6A9D-8C56-4C86-8A8B-B79039D3A8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810631" y="8982605"/>
            <a:ext cx="789428" cy="366295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FEA52CD9-8F2F-44BF-9979-9E2833678F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1505" y="8964216"/>
            <a:ext cx="624485" cy="38468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C9A8FA7A-4F5B-B3D5-565B-0EE6CAA39D26}"/>
              </a:ext>
            </a:extLst>
          </p:cNvPr>
          <p:cNvSpPr txBox="1"/>
          <p:nvPr/>
        </p:nvSpPr>
        <p:spPr>
          <a:xfrm>
            <a:off x="695990" y="9534997"/>
            <a:ext cx="6080743" cy="63466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+7(903)792-34-98                                 @polinachaplanovadesign       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024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40271BF-E566-31CC-49AE-369239EA8A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5574" y="9387245"/>
            <a:ext cx="492946" cy="492946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60B5A29-5BCA-5CAE-DEE8-C8CE1A6764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698" y="2660511"/>
            <a:ext cx="1001877" cy="1001877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A04C0838-75A4-32F7-1BDE-0FC11236D54E}"/>
              </a:ext>
            </a:extLst>
          </p:cNvPr>
          <p:cNvSpPr txBox="1"/>
          <p:nvPr/>
        </p:nvSpPr>
        <p:spPr>
          <a:xfrm>
            <a:off x="2292919" y="2908212"/>
            <a:ext cx="37470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1.Зонирование комнаты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06AB501-7AF9-93FE-866C-B271E309C2D8}"/>
              </a:ext>
            </a:extLst>
          </p:cNvPr>
          <p:cNvSpPr txBox="1"/>
          <p:nvPr/>
        </p:nvSpPr>
        <p:spPr>
          <a:xfrm>
            <a:off x="332744" y="3787383"/>
            <a:ext cx="135167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Определите: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9ED7270-FD82-9DB2-F080-28E16F0DED2E}"/>
              </a:ext>
            </a:extLst>
          </p:cNvPr>
          <p:cNvSpPr txBox="1"/>
          <p:nvPr/>
        </p:nvSpPr>
        <p:spPr>
          <a:xfrm>
            <a:off x="307417" y="4284514"/>
            <a:ext cx="3747020" cy="10028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705"/>
              </a:lnSpc>
              <a:spcBef>
                <a:spcPts val="500"/>
              </a:spcBef>
              <a:spcAft>
                <a:spcPts val="500"/>
              </a:spcAft>
            </a:pPr>
            <a:r>
              <a:rPr lang="ru-RU" sz="1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где ребенок будет спать</a:t>
            </a:r>
          </a:p>
          <a:p>
            <a:pPr algn="just">
              <a:lnSpc>
                <a:spcPts val="1705"/>
              </a:lnSpc>
              <a:spcBef>
                <a:spcPts val="500"/>
              </a:spcBef>
              <a:spcAft>
                <a:spcPts val="500"/>
              </a:spcAft>
            </a:pPr>
            <a:r>
              <a:rPr lang="ru-RU" sz="1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где будут храниться его вещи и игрушки</a:t>
            </a:r>
          </a:p>
          <a:p>
            <a:pPr algn="just">
              <a:lnSpc>
                <a:spcPts val="1705"/>
              </a:lnSpc>
              <a:spcBef>
                <a:spcPts val="500"/>
              </a:spcBef>
              <a:spcAft>
                <a:spcPts val="500"/>
              </a:spcAft>
            </a:pPr>
            <a:r>
              <a:rPr lang="ru-RU" sz="1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где малыш будет играть и заниматься</a:t>
            </a:r>
          </a:p>
        </p:txBody>
      </p:sp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AF8372A3-5296-B4D4-0A5F-41C573A98DA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967" y="5693903"/>
            <a:ext cx="1001877" cy="1001877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812CC968-5AF8-420E-30EE-61C3EFC7F1AA}"/>
              </a:ext>
            </a:extLst>
          </p:cNvPr>
          <p:cNvSpPr txBox="1"/>
          <p:nvPr/>
        </p:nvSpPr>
        <p:spPr>
          <a:xfrm>
            <a:off x="2371188" y="5941604"/>
            <a:ext cx="37470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Концепция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DBCA288-0CDA-DFC7-8388-F493CB2BA8AA}"/>
              </a:ext>
            </a:extLst>
          </p:cNvPr>
          <p:cNvSpPr txBox="1"/>
          <p:nvPr/>
        </p:nvSpPr>
        <p:spPr>
          <a:xfrm>
            <a:off x="213357" y="6935489"/>
            <a:ext cx="6017379" cy="2188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90"/>
              </a:lnSpc>
              <a:spcBef>
                <a:spcPts val="500"/>
              </a:spcBef>
              <a:spcAft>
                <a:spcPts val="500"/>
              </a:spcAft>
            </a:pPr>
            <a:r>
              <a:rPr lang="ru-RU" sz="1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Параллельно с зонированием нужно определиться с общей концепцией детской комнаты. Какие цвета будут преобладать, какие материалы будем использовать, где будем покупать или заказывать мебель?  Накидываем себе стилистических картинок.</a:t>
            </a:r>
          </a:p>
          <a:p>
            <a:pPr algn="just">
              <a:lnSpc>
                <a:spcPts val="1490"/>
              </a:lnSpc>
              <a:spcBef>
                <a:spcPts val="500"/>
              </a:spcBef>
              <a:spcAft>
                <a:spcPts val="500"/>
              </a:spcAft>
            </a:pPr>
            <a:endParaRPr lang="ru-RU" sz="1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ts val="1490"/>
              </a:lnSpc>
              <a:spcBef>
                <a:spcPts val="500"/>
              </a:spcBef>
              <a:spcAft>
                <a:spcPts val="500"/>
              </a:spcAft>
            </a:pPr>
            <a:r>
              <a:rPr lang="ru-RU" sz="1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Определяем, что нам нравится на стилистической картинке, а что нет</a:t>
            </a:r>
          </a:p>
          <a:p>
            <a:pPr algn="just">
              <a:lnSpc>
                <a:spcPts val="1490"/>
              </a:lnSpc>
              <a:spcBef>
                <a:spcPts val="1800"/>
              </a:spcBef>
              <a:spcAft>
                <a:spcPts val="4500"/>
              </a:spcAft>
            </a:pPr>
            <a:endParaRPr lang="ru-RU" sz="1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20849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871EDD12-E215-6EF2-C035-BBFB7B3E2B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3571" y="1514430"/>
            <a:ext cx="9925139" cy="6858001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-132347" y="918347"/>
            <a:ext cx="6549838" cy="8987653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601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320882" y="3847553"/>
            <a:ext cx="10030423" cy="473765"/>
          </a:xfrm>
        </p:spPr>
        <p:txBody>
          <a:bodyPr>
            <a:normAutofit fontScale="90000"/>
          </a:bodyPr>
          <a:lstStyle/>
          <a:p>
            <a:br>
              <a:rPr lang="ru-RU" sz="260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164304" y="441293"/>
            <a:ext cx="411548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0B9BDE05-19F3-43CE-AE09-4F254524ADDB}"/>
              </a:ext>
            </a:extLst>
          </p:cNvPr>
          <p:cNvSpPr/>
          <p:nvPr/>
        </p:nvSpPr>
        <p:spPr>
          <a:xfrm>
            <a:off x="-28725" y="8964215"/>
            <a:ext cx="6446216" cy="941783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60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3609024-623C-4AD3-9DEB-F1EE58AC2460}"/>
              </a:ext>
            </a:extLst>
          </p:cNvPr>
          <p:cNvSpPr txBox="1"/>
          <p:nvPr/>
        </p:nvSpPr>
        <p:spPr>
          <a:xfrm>
            <a:off x="-984782" y="8982396"/>
            <a:ext cx="7373550" cy="3231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                        polinachaplanova.com                         </a:t>
            </a:r>
            <a:r>
              <a:rPr lang="en-US" sz="15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polinachaplanova@bk</a:t>
            </a:r>
            <a:r>
              <a:rPr lang="en-US" sz="1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F234E684-2DD5-456F-9CA1-21DB3D59FB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201012" flipH="1">
            <a:off x="128267" y="9446764"/>
            <a:ext cx="624485" cy="320566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C66D6A9D-8C56-4C86-8A8B-B79039D3A8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810631" y="8982605"/>
            <a:ext cx="789428" cy="366295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FEA52CD9-8F2F-44BF-9979-9E2833678F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1505" y="8964216"/>
            <a:ext cx="624485" cy="38468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C9A8FA7A-4F5B-B3D5-565B-0EE6CAA39D26}"/>
              </a:ext>
            </a:extLst>
          </p:cNvPr>
          <p:cNvSpPr txBox="1"/>
          <p:nvPr/>
        </p:nvSpPr>
        <p:spPr>
          <a:xfrm>
            <a:off x="695990" y="9534997"/>
            <a:ext cx="6080743" cy="63466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+7(903)792-34-98                                 @polinachaplanovadesign       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024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40271BF-E566-31CC-49AE-369239EA8A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5574" y="9387245"/>
            <a:ext cx="492946" cy="492946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60B5A29-5BCA-5CAE-DEE8-C8CE1A6764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553" y="967646"/>
            <a:ext cx="1001877" cy="1001877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A04C0838-75A4-32F7-1BDE-0FC11236D54E}"/>
              </a:ext>
            </a:extLst>
          </p:cNvPr>
          <p:cNvSpPr txBox="1"/>
          <p:nvPr/>
        </p:nvSpPr>
        <p:spPr>
          <a:xfrm>
            <a:off x="2093095" y="1104643"/>
            <a:ext cx="411357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3.Продумываем электрику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9ED7270-FD82-9DB2-F080-28E16F0DED2E}"/>
              </a:ext>
            </a:extLst>
          </p:cNvPr>
          <p:cNvSpPr txBox="1"/>
          <p:nvPr/>
        </p:nvSpPr>
        <p:spPr>
          <a:xfrm>
            <a:off x="356925" y="2009151"/>
            <a:ext cx="5761283" cy="1767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705"/>
              </a:lnSpc>
              <a:spcBef>
                <a:spcPts val="500"/>
              </a:spcBef>
              <a:spcAft>
                <a:spcPts val="500"/>
              </a:spcAft>
            </a:pPr>
            <a:r>
              <a:rPr lang="ru-RU" sz="1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Важный момент, так как обои переклеить проще чем сделать дополнительную розетку. Поэтому внимательно продумываем все зоны розеток и освещения. Конкретно пишем список, что собираемся включать. Какие зоны и под какие задачи будут.</a:t>
            </a:r>
          </a:p>
          <a:p>
            <a:r>
              <a:rPr lang="ru-RU" sz="1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Рабочая зона - естественное освещение. Лучшее место напротив окна.  Не забываем у рабочего места сделать достаточно большое количество розеток.</a:t>
            </a:r>
          </a:p>
        </p:txBody>
      </p:sp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AF8372A3-5296-B4D4-0A5F-41C573A98DA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107" y="3810498"/>
            <a:ext cx="1001877" cy="1001877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812CC968-5AF8-420E-30EE-61C3EFC7F1AA}"/>
              </a:ext>
            </a:extLst>
          </p:cNvPr>
          <p:cNvSpPr txBox="1"/>
          <p:nvPr/>
        </p:nvSpPr>
        <p:spPr>
          <a:xfrm>
            <a:off x="2239649" y="3962923"/>
            <a:ext cx="122887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4. План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DBCA288-0CDA-DFC7-8388-F493CB2BA8AA}"/>
              </a:ext>
            </a:extLst>
          </p:cNvPr>
          <p:cNvSpPr txBox="1"/>
          <p:nvPr/>
        </p:nvSpPr>
        <p:spPr>
          <a:xfrm>
            <a:off x="356925" y="4789018"/>
            <a:ext cx="6017379" cy="2060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228600" algn="just">
              <a:lnSpc>
                <a:spcPts val="1490"/>
              </a:lnSpc>
              <a:spcBef>
                <a:spcPts val="1800"/>
              </a:spcBef>
              <a:spcAft>
                <a:spcPts val="4500"/>
              </a:spcAft>
            </a:pPr>
            <a:r>
              <a:rPr lang="ru-RU" sz="1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После того, как мы определились с концепцией, продумали электрику, сохранили фотографий и решили как будет выглядеть детская начинаем расписывать дальнейший план действий. Начиная от: "измерить помещение" "выбрать обои" и "найти строителей"  </a:t>
            </a:r>
            <a:r>
              <a:rPr lang="en-US" sz="1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lang="ru-RU" sz="1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выбираем кроватку“</a:t>
            </a:r>
            <a:r>
              <a:rPr lang="en-US" sz="1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</a:t>
            </a:r>
            <a:r>
              <a:rPr lang="ru-RU" sz="1600" dirty="0" err="1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т.д</a:t>
            </a:r>
            <a:endParaRPr lang="ru-RU" sz="1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ts val="1490"/>
              </a:lnSpc>
              <a:spcBef>
                <a:spcPts val="1800"/>
              </a:spcBef>
              <a:spcAft>
                <a:spcPts val="4500"/>
              </a:spcAft>
            </a:pPr>
            <a:endParaRPr lang="ru-RU" sz="1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B5F65919-B9CB-38A5-93D5-C38FF15A6D3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96" y="6016040"/>
            <a:ext cx="1001877" cy="1001877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CCBC2D7F-66D3-6055-EAAA-0F9B49F01A79}"/>
              </a:ext>
            </a:extLst>
          </p:cNvPr>
          <p:cNvSpPr txBox="1"/>
          <p:nvPr/>
        </p:nvSpPr>
        <p:spPr>
          <a:xfrm>
            <a:off x="2193507" y="5988274"/>
            <a:ext cx="401316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5. Выбираем материалы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8EB517A-7EAC-63DB-2543-ED1E90E687E8}"/>
              </a:ext>
            </a:extLst>
          </p:cNvPr>
          <p:cNvSpPr txBox="1"/>
          <p:nvPr/>
        </p:nvSpPr>
        <p:spPr>
          <a:xfrm>
            <a:off x="1654717" y="6415502"/>
            <a:ext cx="4593629" cy="675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228600" algn="just">
              <a:lnSpc>
                <a:spcPts val="1490"/>
              </a:lnSpc>
              <a:spcBef>
                <a:spcPts val="1800"/>
              </a:spcBef>
              <a:spcAft>
                <a:spcPts val="4500"/>
              </a:spcAft>
            </a:pPr>
            <a:r>
              <a:rPr lang="ru-RU" sz="1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 мама я советую использовать в детской только натуральные и экологически-чистые отделочные материалы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5336BA8-3598-19DF-B27E-7BDC814E249C}"/>
              </a:ext>
            </a:extLst>
          </p:cNvPr>
          <p:cNvSpPr txBox="1"/>
          <p:nvPr/>
        </p:nvSpPr>
        <p:spPr>
          <a:xfrm>
            <a:off x="704430" y="7157626"/>
            <a:ext cx="3118642" cy="1039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228600" algn="just">
              <a:lnSpc>
                <a:spcPts val="1490"/>
              </a:lnSpc>
              <a:spcBef>
                <a:spcPts val="1800"/>
              </a:spcBef>
              <a:spcAft>
                <a:spcPts val="4500"/>
              </a:spcAft>
            </a:pPr>
            <a:r>
              <a:rPr lang="ru-RU" sz="10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Знак гарантирует , что данная продукция полностью соответствует требованиям безопасности для человека и окружающей среды, принятым на территории европейского союза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BA501D8-D18F-7A75-AFAF-D8E167C9A1E6}"/>
              </a:ext>
            </a:extLst>
          </p:cNvPr>
          <p:cNvSpPr txBox="1"/>
          <p:nvPr/>
        </p:nvSpPr>
        <p:spPr>
          <a:xfrm>
            <a:off x="704430" y="8282243"/>
            <a:ext cx="3118642" cy="462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228600" algn="just">
              <a:lnSpc>
                <a:spcPts val="1490"/>
              </a:lnSpc>
              <a:spcBef>
                <a:spcPts val="1800"/>
              </a:spcBef>
              <a:spcAft>
                <a:spcPts val="4500"/>
              </a:spcAft>
            </a:pPr>
            <a:r>
              <a:rPr lang="ru-RU" sz="10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Знак обязательной сертификации в </a:t>
            </a:r>
            <a:r>
              <a:rPr lang="ru-RU" sz="1000" dirty="0" err="1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россии</a:t>
            </a:r>
            <a:r>
              <a:rPr lang="ru-RU" sz="10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(соответствие товара стандарту гост)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002C25A-17E7-035F-5E89-04591933728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9526" y="7208366"/>
            <a:ext cx="563169" cy="544805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DFEEEBC0-5EC2-AF1A-518B-F5DF64C3E2C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9526" y="8129206"/>
            <a:ext cx="580377" cy="561452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A9F99E17-D1E0-CADF-F81C-F650270BEBC5}"/>
              </a:ext>
            </a:extLst>
          </p:cNvPr>
          <p:cNvSpPr txBox="1"/>
          <p:nvPr/>
        </p:nvSpPr>
        <p:spPr>
          <a:xfrm>
            <a:off x="4183808" y="7189213"/>
            <a:ext cx="2530978" cy="847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228600" algn="just">
              <a:lnSpc>
                <a:spcPts val="1490"/>
              </a:lnSpc>
              <a:spcBef>
                <a:spcPts val="1800"/>
              </a:spcBef>
              <a:spcAft>
                <a:spcPts val="4500"/>
              </a:spcAft>
            </a:pPr>
            <a:r>
              <a:rPr lang="ru-RU" sz="10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Российский экологический знак свидетельствует о безопасности и экологичности продукции наивысшего качества </a:t>
            </a:r>
          </a:p>
        </p:txBody>
      </p:sp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344E6FAC-22F6-96FB-BA93-58FDC301E30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16006" y="7222466"/>
            <a:ext cx="508333" cy="524909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91DBA501-B6E2-4F43-6CCB-BE4820C3404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32561" y="8097804"/>
            <a:ext cx="567695" cy="586207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4C694FFC-9940-A342-24A3-D7EA033B2CDE}"/>
              </a:ext>
            </a:extLst>
          </p:cNvPr>
          <p:cNvSpPr txBox="1"/>
          <p:nvPr/>
        </p:nvSpPr>
        <p:spPr>
          <a:xfrm>
            <a:off x="4168995" y="8071702"/>
            <a:ext cx="2545791" cy="847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228600" algn="just">
              <a:lnSpc>
                <a:spcPts val="1490"/>
              </a:lnSpc>
              <a:spcBef>
                <a:spcPts val="1800"/>
              </a:spcBef>
              <a:spcAft>
                <a:spcPts val="4500"/>
              </a:spcAft>
            </a:pPr>
            <a:r>
              <a:rPr lang="ru-RU" sz="10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Маркировка свидетельствует о том, что данная продукция не содержит </a:t>
            </a:r>
            <a:r>
              <a:rPr lang="ru-RU" sz="1000" dirty="0" err="1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диоксидинов</a:t>
            </a:r>
            <a:r>
              <a:rPr lang="ru-RU" sz="10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,полихлорированных бифенилов и других вредных веществ</a:t>
            </a:r>
          </a:p>
        </p:txBody>
      </p:sp>
    </p:spTree>
    <p:extLst>
      <p:ext uri="{BB962C8B-B14F-4D97-AF65-F5344CB8AC3E}">
        <p14:creationId xmlns:p14="http://schemas.microsoft.com/office/powerpoint/2010/main" val="6751337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871EDD12-E215-6EF2-C035-BBFB7B3E2B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3571" y="1514430"/>
            <a:ext cx="9925139" cy="6858001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-132347" y="918347"/>
            <a:ext cx="6549838" cy="8987653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601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320882" y="3847553"/>
            <a:ext cx="10030423" cy="473765"/>
          </a:xfrm>
        </p:spPr>
        <p:txBody>
          <a:bodyPr>
            <a:normAutofit fontScale="90000"/>
          </a:bodyPr>
          <a:lstStyle/>
          <a:p>
            <a:br>
              <a:rPr lang="ru-RU" sz="260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164304" y="441293"/>
            <a:ext cx="411548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0B9BDE05-19F3-43CE-AE09-4F254524ADDB}"/>
              </a:ext>
            </a:extLst>
          </p:cNvPr>
          <p:cNvSpPr/>
          <p:nvPr/>
        </p:nvSpPr>
        <p:spPr>
          <a:xfrm>
            <a:off x="-28725" y="8964215"/>
            <a:ext cx="6446216" cy="941783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60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3609024-623C-4AD3-9DEB-F1EE58AC2460}"/>
              </a:ext>
            </a:extLst>
          </p:cNvPr>
          <p:cNvSpPr txBox="1"/>
          <p:nvPr/>
        </p:nvSpPr>
        <p:spPr>
          <a:xfrm>
            <a:off x="-984782" y="8982396"/>
            <a:ext cx="7373550" cy="3231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                        polinachaplanova.com                         </a:t>
            </a:r>
            <a:r>
              <a:rPr lang="en-US" sz="15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polinachaplanova@bk</a:t>
            </a:r>
            <a:r>
              <a:rPr lang="en-US" sz="1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F234E684-2DD5-456F-9CA1-21DB3D59FB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201012" flipH="1">
            <a:off x="128267" y="9446764"/>
            <a:ext cx="624485" cy="320566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C66D6A9D-8C56-4C86-8A8B-B79039D3A8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810631" y="8982605"/>
            <a:ext cx="789428" cy="366295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FEA52CD9-8F2F-44BF-9979-9E2833678F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1505" y="8964216"/>
            <a:ext cx="624485" cy="38468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C9A8FA7A-4F5B-B3D5-565B-0EE6CAA39D26}"/>
              </a:ext>
            </a:extLst>
          </p:cNvPr>
          <p:cNvSpPr txBox="1"/>
          <p:nvPr/>
        </p:nvSpPr>
        <p:spPr>
          <a:xfrm>
            <a:off x="695990" y="9534997"/>
            <a:ext cx="6080743" cy="63466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+7(903)792-34-98                                 @polinachaplanovadesign       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024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40271BF-E566-31CC-49AE-369239EA8A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5574" y="9387245"/>
            <a:ext cx="492946" cy="492946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A04C0838-75A4-32F7-1BDE-0FC11236D54E}"/>
              </a:ext>
            </a:extLst>
          </p:cNvPr>
          <p:cNvSpPr txBox="1"/>
          <p:nvPr/>
        </p:nvSpPr>
        <p:spPr>
          <a:xfrm>
            <a:off x="2258758" y="1115112"/>
            <a:ext cx="411357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6. Мебель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9ED7270-FD82-9DB2-F080-28E16F0DED2E}"/>
              </a:ext>
            </a:extLst>
          </p:cNvPr>
          <p:cNvSpPr txBox="1"/>
          <p:nvPr/>
        </p:nvSpPr>
        <p:spPr>
          <a:xfrm>
            <a:off x="313741" y="1961039"/>
            <a:ext cx="5761283" cy="1182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705"/>
              </a:lnSpc>
              <a:spcBef>
                <a:spcPts val="500"/>
              </a:spcBef>
              <a:spcAft>
                <a:spcPts val="500"/>
              </a:spcAft>
            </a:pPr>
            <a:r>
              <a:rPr lang="ru-RU" sz="1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Тут решаете Вы. Заказать все у </a:t>
            </a:r>
            <a:r>
              <a:rPr lang="ru-RU" sz="1600" dirty="0" err="1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столярщика</a:t>
            </a:r>
            <a:r>
              <a:rPr lang="ru-RU" sz="1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по индивидуальным эскизам и размерам, перенести мебель от старшего ребенка Или же решить где именно вы будете покупать мебель. Сейчас очень удобно смотреть онлайн - каталоги у крупных магазинов и выбирать то, что именно вам подходит. 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12CC968-5AF8-420E-30EE-61C3EFC7F1AA}"/>
              </a:ext>
            </a:extLst>
          </p:cNvPr>
          <p:cNvSpPr txBox="1"/>
          <p:nvPr/>
        </p:nvSpPr>
        <p:spPr>
          <a:xfrm>
            <a:off x="2322981" y="6942644"/>
            <a:ext cx="174280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7. Декор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DBCA288-0CDA-DFC7-8388-F493CB2BA8AA}"/>
              </a:ext>
            </a:extLst>
          </p:cNvPr>
          <p:cNvSpPr txBox="1"/>
          <p:nvPr/>
        </p:nvSpPr>
        <p:spPr>
          <a:xfrm>
            <a:off x="371389" y="7537511"/>
            <a:ext cx="6017379" cy="1444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228600" algn="just">
              <a:lnSpc>
                <a:spcPts val="1490"/>
              </a:lnSpc>
              <a:spcBef>
                <a:spcPts val="1800"/>
              </a:spcBef>
              <a:spcAft>
                <a:spcPts val="4500"/>
              </a:spcAft>
            </a:pPr>
            <a:r>
              <a:rPr lang="ru-RU" sz="1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Один из самых важных этапов, который создает настроение во всей детской это - декорирование! Постеры, ночники, занавески, люстры и много чего еще. Тут главное систематичность, и список покупок, для того чтобы не было перебора и бездумного </a:t>
            </a:r>
            <a:r>
              <a:rPr lang="ru-RU" sz="1600" dirty="0" err="1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скупания</a:t>
            </a:r>
            <a:r>
              <a:rPr lang="ru-RU" sz="1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Главное правило чем меньше декор тем больше </a:t>
            </a:r>
            <a:r>
              <a:rPr lang="ru-RU" sz="1600" dirty="0" err="1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визульного</a:t>
            </a:r>
            <a:r>
              <a:rPr lang="ru-RU" sz="1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шума и тем меньше кажется пространство и наоборот.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C224DEB-9FB5-66C0-298D-CD5B4CD220EB}"/>
              </a:ext>
            </a:extLst>
          </p:cNvPr>
          <p:cNvSpPr txBox="1"/>
          <p:nvPr/>
        </p:nvSpPr>
        <p:spPr>
          <a:xfrm>
            <a:off x="301112" y="3167083"/>
            <a:ext cx="5761283" cy="52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705"/>
              </a:lnSpc>
              <a:spcBef>
                <a:spcPts val="500"/>
              </a:spcBef>
              <a:spcAft>
                <a:spcPts val="500"/>
              </a:spcAft>
            </a:pPr>
            <a:r>
              <a:rPr lang="ru-RU" sz="1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 должна менять комната  по наполнению мебели согласно возрасту  ребенка читайте у меня в социальных сетях. </a:t>
            </a:r>
          </a:p>
        </p:txBody>
      </p:sp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50EAC9A5-625C-DBBD-001D-3504E40C38E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4016" y="3843328"/>
            <a:ext cx="399115" cy="399115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4C6B24D9-A967-2256-1251-B7943B926A8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0215" y="3836109"/>
            <a:ext cx="798366" cy="44069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A007598-B63D-92F5-B222-43299AE7845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9684" y="5307533"/>
            <a:ext cx="1217453" cy="120223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BFE32C4-6C44-2DD9-CFCC-3CF7C8F417C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431" y="5350546"/>
            <a:ext cx="1217453" cy="118194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9FDC689-0117-5CC3-F23C-E17ED7B3308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2109" y="4505637"/>
            <a:ext cx="1212380" cy="1205616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9EA10D4-E61A-049F-CA6B-A9A7A656C90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168" y="3744171"/>
            <a:ext cx="1217453" cy="1200544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78B9527B-281A-F7F6-EDEF-EF1D3708519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6052" y="3738075"/>
            <a:ext cx="1215762" cy="1210689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6F5EB0E3-5C3A-9D0B-24A4-86D03DC044B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405" y="984729"/>
            <a:ext cx="1001877" cy="1001877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409242D9-33C6-2EA8-10C2-2FCFB41855E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728" y="6598446"/>
            <a:ext cx="1001877" cy="1001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9742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871EDD12-E215-6EF2-C035-BBFB7B3E2B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3571" y="1514430"/>
            <a:ext cx="9925139" cy="6858001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-132347" y="918347"/>
            <a:ext cx="6549838" cy="8987653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601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320882" y="3847553"/>
            <a:ext cx="10030423" cy="473765"/>
          </a:xfrm>
        </p:spPr>
        <p:txBody>
          <a:bodyPr>
            <a:normAutofit fontScale="90000"/>
          </a:bodyPr>
          <a:lstStyle/>
          <a:p>
            <a:br>
              <a:rPr lang="ru-RU" sz="260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164304" y="441293"/>
            <a:ext cx="411548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0B9BDE05-19F3-43CE-AE09-4F254524ADDB}"/>
              </a:ext>
            </a:extLst>
          </p:cNvPr>
          <p:cNvSpPr/>
          <p:nvPr/>
        </p:nvSpPr>
        <p:spPr>
          <a:xfrm>
            <a:off x="-28725" y="8964215"/>
            <a:ext cx="6446216" cy="941783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60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3609024-623C-4AD3-9DEB-F1EE58AC2460}"/>
              </a:ext>
            </a:extLst>
          </p:cNvPr>
          <p:cNvSpPr txBox="1"/>
          <p:nvPr/>
        </p:nvSpPr>
        <p:spPr>
          <a:xfrm>
            <a:off x="-984782" y="8982396"/>
            <a:ext cx="7373550" cy="3231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                        polinachaplanova.com                         </a:t>
            </a:r>
            <a:r>
              <a:rPr lang="en-US" sz="15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polinachaplanova@bk</a:t>
            </a:r>
            <a:r>
              <a:rPr lang="en-US" sz="1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F234E684-2DD5-456F-9CA1-21DB3D59FB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201012" flipH="1">
            <a:off x="128267" y="9446764"/>
            <a:ext cx="624485" cy="320566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C66D6A9D-8C56-4C86-8A8B-B79039D3A8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810631" y="8982605"/>
            <a:ext cx="789428" cy="366295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FEA52CD9-8F2F-44BF-9979-9E2833678F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1505" y="8964216"/>
            <a:ext cx="624485" cy="38468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C9A8FA7A-4F5B-B3D5-565B-0EE6CAA39D26}"/>
              </a:ext>
            </a:extLst>
          </p:cNvPr>
          <p:cNvSpPr txBox="1"/>
          <p:nvPr/>
        </p:nvSpPr>
        <p:spPr>
          <a:xfrm>
            <a:off x="695990" y="9534997"/>
            <a:ext cx="6080743" cy="63466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+7(903)792-34-98                                 @polinachaplanovadesign       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024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40271BF-E566-31CC-49AE-369239EA8A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5574" y="9387245"/>
            <a:ext cx="492946" cy="492946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A04C0838-75A4-32F7-1BDE-0FC11236D54E}"/>
              </a:ext>
            </a:extLst>
          </p:cNvPr>
          <p:cNvSpPr txBox="1"/>
          <p:nvPr/>
        </p:nvSpPr>
        <p:spPr>
          <a:xfrm>
            <a:off x="1989110" y="1179395"/>
            <a:ext cx="411357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8. Климат и безопасность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9ED7270-FD82-9DB2-F080-28E16F0DED2E}"/>
              </a:ext>
            </a:extLst>
          </p:cNvPr>
          <p:cNvSpPr txBox="1"/>
          <p:nvPr/>
        </p:nvSpPr>
        <p:spPr>
          <a:xfrm>
            <a:off x="124247" y="1969653"/>
            <a:ext cx="6195600" cy="49526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705"/>
              </a:lnSpc>
              <a:spcBef>
                <a:spcPts val="500"/>
              </a:spcBef>
              <a:spcAft>
                <a:spcPts val="500"/>
              </a:spcAft>
            </a:pPr>
            <a:r>
              <a:rPr lang="ru-RU" sz="1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Установите защитные заглушки на розетки убедитесь что в комнате нет проводов до которых может дотянуться малыш.</a:t>
            </a:r>
          </a:p>
          <a:p>
            <a:pPr algn="just">
              <a:lnSpc>
                <a:spcPts val="1705"/>
              </a:lnSpc>
              <a:spcBef>
                <a:spcPts val="500"/>
              </a:spcBef>
              <a:spcAft>
                <a:spcPts val="500"/>
              </a:spcAft>
            </a:pPr>
            <a:r>
              <a:rPr lang="ru-RU" sz="1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Закрепите всю корпусную мебель к стенам , особенно стеллажи, шкафы, </a:t>
            </a:r>
            <a:r>
              <a:rPr lang="ru-RU" sz="1600" dirty="0" err="1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</a:t>
            </a:r>
            <a:r>
              <a:rPr lang="ru-RU" sz="1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тумбы.</a:t>
            </a:r>
          </a:p>
          <a:p>
            <a:pPr algn="just">
              <a:lnSpc>
                <a:spcPts val="1705"/>
              </a:lnSpc>
              <a:spcBef>
                <a:spcPts val="500"/>
              </a:spcBef>
              <a:spcAft>
                <a:spcPts val="500"/>
              </a:spcAft>
            </a:pPr>
            <a:r>
              <a:rPr lang="ru-RU" sz="1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Наклейте на острые углы мебели специальные защитные заглушки</a:t>
            </a:r>
          </a:p>
          <a:p>
            <a:pPr algn="just">
              <a:lnSpc>
                <a:spcPts val="1705"/>
              </a:lnSpc>
              <a:spcBef>
                <a:spcPts val="500"/>
              </a:spcBef>
              <a:spcAft>
                <a:spcPts val="500"/>
              </a:spcAft>
            </a:pPr>
            <a:r>
              <a:rPr lang="ru-RU" sz="1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Установите на окна защитные механизмы безопасного открывания</a:t>
            </a:r>
          </a:p>
          <a:p>
            <a:pPr algn="just">
              <a:lnSpc>
                <a:spcPts val="1705"/>
              </a:lnSpc>
              <a:spcBef>
                <a:spcPts val="500"/>
              </a:spcBef>
              <a:spcAft>
                <a:spcPts val="500"/>
              </a:spcAft>
            </a:pPr>
            <a:r>
              <a:rPr lang="ru-RU" sz="1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Установите на радиаторы отопления декоративные короба</a:t>
            </a:r>
          </a:p>
          <a:p>
            <a:pPr algn="just">
              <a:lnSpc>
                <a:spcPts val="1705"/>
              </a:lnSpc>
              <a:spcBef>
                <a:spcPts val="500"/>
              </a:spcBef>
              <a:spcAft>
                <a:spcPts val="500"/>
              </a:spcAft>
            </a:pPr>
            <a:r>
              <a:rPr lang="ru-RU" sz="1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Уберите комнатные растения, так что бы ребенок их не достал</a:t>
            </a:r>
          </a:p>
          <a:p>
            <a:pPr algn="just">
              <a:lnSpc>
                <a:spcPts val="1705"/>
              </a:lnSpc>
              <a:spcBef>
                <a:spcPts val="500"/>
              </a:spcBef>
              <a:spcAft>
                <a:spcPts val="500"/>
              </a:spcAft>
            </a:pPr>
            <a:r>
              <a:rPr lang="ru-RU" sz="1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Следите за микроклимат комнаты. Помощники рекуператоры, </a:t>
            </a:r>
            <a:r>
              <a:rPr lang="ru-RU" sz="1600" dirty="0" err="1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бризеры</a:t>
            </a:r>
            <a:r>
              <a:rPr lang="ru-RU" sz="1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увлажнитель воздуха.</a:t>
            </a:r>
          </a:p>
          <a:p>
            <a:pPr algn="just">
              <a:lnSpc>
                <a:spcPts val="1705"/>
              </a:lnSpc>
              <a:spcBef>
                <a:spcPts val="500"/>
              </a:spcBef>
              <a:spcAft>
                <a:spcPts val="500"/>
              </a:spcAft>
            </a:pPr>
            <a:r>
              <a:rPr lang="ru-RU" sz="1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Для хорошего сна малыша, температура должна быть 20 -22С а температура бодрствования 23-25С</a:t>
            </a:r>
          </a:p>
          <a:p>
            <a:pPr algn="just">
              <a:lnSpc>
                <a:spcPts val="1705"/>
              </a:lnSpc>
              <a:spcBef>
                <a:spcPts val="500"/>
              </a:spcBef>
              <a:spcAft>
                <a:spcPts val="500"/>
              </a:spcAft>
            </a:pPr>
            <a:r>
              <a:rPr lang="ru-RU" sz="1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Яркий свет разрушает «гармонию сна» мелатонин , используйте мягкое освещения 3600К и много разных сценариев. Для дневного сна и раннего пробуждения летом лучше затемнять окна шторами блэкаут. </a:t>
            </a:r>
          </a:p>
          <a:p>
            <a:pPr algn="just">
              <a:lnSpc>
                <a:spcPts val="1705"/>
              </a:lnSpc>
              <a:spcBef>
                <a:spcPts val="500"/>
              </a:spcBef>
              <a:spcAft>
                <a:spcPts val="500"/>
              </a:spcAft>
            </a:pPr>
            <a:endParaRPr lang="ru-RU" sz="1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5B987D7-8238-83A7-5EC5-2AAC12FE6C0A}"/>
              </a:ext>
            </a:extLst>
          </p:cNvPr>
          <p:cNvSpPr txBox="1"/>
          <p:nvPr/>
        </p:nvSpPr>
        <p:spPr>
          <a:xfrm>
            <a:off x="3013090" y="6967942"/>
            <a:ext cx="3208745" cy="21159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228600" algn="just">
              <a:lnSpc>
                <a:spcPts val="1270"/>
              </a:lnSpc>
              <a:spcBef>
                <a:spcPts val="1500"/>
              </a:spcBef>
              <a:spcAft>
                <a:spcPts val="0"/>
              </a:spcAft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Придумывая и воплощая в жизнь интерьер детской, учите малышей радоваться жизни, окружите их красотой, воспитывайте хороший вкус с первых дней жизни и не будьте чрезмерно рациональными, не забывайте, что вы и сами когда-то были детьми!</a:t>
            </a:r>
          </a:p>
          <a:p>
            <a:br>
              <a:rPr lang="ru-RU" sz="18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</a:rPr>
            </a:br>
            <a:endParaRPr lang="ru-RU" sz="1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446BAC8-6466-1218-BC6D-1E4728DC640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990" y="6553132"/>
            <a:ext cx="1745055" cy="1745055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4DFAF3CA-7620-E420-0A54-CC9B949BADA2}"/>
              </a:ext>
            </a:extLst>
          </p:cNvPr>
          <p:cNvSpPr txBox="1"/>
          <p:nvPr/>
        </p:nvSpPr>
        <p:spPr>
          <a:xfrm>
            <a:off x="843291" y="8413943"/>
            <a:ext cx="2132283" cy="271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228600" algn="just">
              <a:lnSpc>
                <a:spcPts val="1270"/>
              </a:lnSpc>
              <a:spcBef>
                <a:spcPts val="1500"/>
              </a:spcBef>
              <a:spcAft>
                <a:spcPts val="0"/>
              </a:spcAft>
            </a:pPr>
            <a:r>
              <a:rPr lang="ru-RU" sz="1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Полина Чапланова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57826ED-48EC-788B-4812-5C675897EF21}"/>
              </a:ext>
            </a:extLst>
          </p:cNvPr>
          <p:cNvSpPr txBox="1"/>
          <p:nvPr/>
        </p:nvSpPr>
        <p:spPr>
          <a:xfrm>
            <a:off x="938397" y="8640942"/>
            <a:ext cx="3208745" cy="259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228600" algn="just">
              <a:lnSpc>
                <a:spcPts val="1270"/>
              </a:lnSpc>
              <a:spcBef>
                <a:spcPts val="1500"/>
              </a:spcBef>
              <a:spcAft>
                <a:spcPts val="0"/>
              </a:spcAft>
            </a:pPr>
            <a: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Дизайнер интерьера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E232BEAB-1B33-EF88-74DF-913E183145C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470" y="935188"/>
            <a:ext cx="1001877" cy="1001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759764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4008</TotalTime>
  <Words>833</Words>
  <Application>Microsoft Office PowerPoint</Application>
  <PresentationFormat>Лист A4 (210x297 мм)</PresentationFormat>
  <Paragraphs>82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Calibri</vt:lpstr>
      <vt:lpstr>Microsoft Sans Serif</vt:lpstr>
      <vt:lpstr>Trebuchet MS</vt:lpstr>
      <vt:lpstr>Берлин</vt:lpstr>
      <vt:lpstr> </vt:lpstr>
      <vt:lpstr> </vt:lpstr>
      <vt:lpstr> </vt:lpstr>
      <vt:lpstr> </vt:lpstr>
      <vt:lpstr> 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Полина Чапланова</cp:lastModifiedBy>
  <cp:revision>153</cp:revision>
  <dcterms:created xsi:type="dcterms:W3CDTF">2020-09-07T19:51:05Z</dcterms:created>
  <dcterms:modified xsi:type="dcterms:W3CDTF">2022-05-30T15:43:23Z</dcterms:modified>
</cp:coreProperties>
</file>