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2" r:id="rId1"/>
  </p:sldMasterIdLst>
  <p:sldIdLst>
    <p:sldId id="276" r:id="rId2"/>
    <p:sldId id="275" r:id="rId3"/>
    <p:sldId id="265" r:id="rId4"/>
    <p:sldId id="258" r:id="rId5"/>
    <p:sldId id="302" r:id="rId6"/>
    <p:sldId id="291" r:id="rId7"/>
    <p:sldId id="290" r:id="rId8"/>
    <p:sldId id="293" r:id="rId9"/>
    <p:sldId id="294" r:id="rId10"/>
    <p:sldId id="295" r:id="rId11"/>
    <p:sldId id="296" r:id="rId12"/>
    <p:sldId id="297" r:id="rId13"/>
    <p:sldId id="298" r:id="rId14"/>
    <p:sldId id="299" r:id="rId15"/>
    <p:sldId id="300" r:id="rId16"/>
    <p:sldId id="301" r:id="rId17"/>
    <p:sldId id="305" r:id="rId18"/>
    <p:sldId id="303" r:id="rId19"/>
    <p:sldId id="304" r:id="rId20"/>
    <p:sldId id="277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B3A79968-E34D-4DF5-B4B7-0F7F5F10BF43}">
          <p14:sldIdLst>
            <p14:sldId id="276"/>
            <p14:sldId id="275"/>
            <p14:sldId id="265"/>
            <p14:sldId id="258"/>
            <p14:sldId id="302"/>
            <p14:sldId id="291"/>
            <p14:sldId id="290"/>
            <p14:sldId id="293"/>
            <p14:sldId id="294"/>
            <p14:sldId id="295"/>
            <p14:sldId id="296"/>
            <p14:sldId id="297"/>
            <p14:sldId id="298"/>
            <p14:sldId id="299"/>
            <p14:sldId id="300"/>
            <p14:sldId id="301"/>
            <p14:sldId id="305"/>
            <p14:sldId id="303"/>
            <p14:sldId id="304"/>
          </p14:sldIdLst>
        </p14:section>
        <p14:section name="Раздел без заголовка" id="{7DD297BF-26AC-4EB2-A072-C81BB3AE8B7A}">
          <p14:sldIdLst>
            <p14:sldId id="277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Полина Чапланова" initials="ПЧ" lastIdx="4" clrIdx="0">
    <p:extLst>
      <p:ext uri="{19B8F6BF-5375-455C-9EA6-DF929625EA0E}">
        <p15:presenceInfo xmlns:p15="http://schemas.microsoft.com/office/powerpoint/2012/main" userId="cdf3411633022d27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E6E8"/>
    <a:srgbClr val="5D7E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7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74" y="8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27.05.2022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59279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27.05.2022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84418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27.05.2022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865508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27.05.2022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53864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27.05.2022</a:t>
            </a:fld>
            <a:endParaRPr lang="ru-RU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38263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27.05.2022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032407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27.05.2022</a:t>
            </a:fld>
            <a:endParaRPr lang="ru-RU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353565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27.05.2022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700311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27.05.2022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84917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27.05.2022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423896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27.05.2022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340257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27.05.2022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8660137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27.05.2022</a:t>
            </a:fld>
            <a:endParaRPr lang="ru-RU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443632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ри колонк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27.05.2022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537981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Столбец с тремя рисункам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dirty="0"/>
              <a:t>Вставка рисунка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27.05.2022</a:t>
            </a:fld>
            <a:endParaRPr lang="ru-RU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227326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C38047-CA22-4469-9C4E-15A0E2770D3A}" type="datetimeFigureOut">
              <a:rPr lang="ru-RU" smtClean="0"/>
              <a:t>27.05.2022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473157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53C38047-CA22-4469-9C4E-15A0E2770D3A}" type="datetimeFigureOut">
              <a:rPr lang="ru-RU" smtClean="0"/>
              <a:t>27.05.2022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243774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NUL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C38047-CA22-4469-9C4E-15A0E2770D3A}" type="datetimeFigureOut">
              <a:rPr lang="ru-RU" smtClean="0"/>
              <a:t>27.05.2022</a:t>
            </a:fld>
            <a:endParaRPr lang="ru-RU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ED3A09-18AB-448F-8AE5-82B15D8C45B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125382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73" r:id="rId1"/>
    <p:sldLayoutId id="2147483774" r:id="rId2"/>
    <p:sldLayoutId id="2147483775" r:id="rId3"/>
    <p:sldLayoutId id="2147483776" r:id="rId4"/>
    <p:sldLayoutId id="2147483777" r:id="rId5"/>
    <p:sldLayoutId id="2147483778" r:id="rId6"/>
    <p:sldLayoutId id="2147483779" r:id="rId7"/>
    <p:sldLayoutId id="2147483780" r:id="rId8"/>
    <p:sldLayoutId id="2147483781" r:id="rId9"/>
    <p:sldLayoutId id="2147483782" r:id="rId10"/>
    <p:sldLayoutId id="2147483783" r:id="rId11"/>
    <p:sldLayoutId id="2147483784" r:id="rId12"/>
    <p:sldLayoutId id="2147483785" r:id="rId13"/>
    <p:sldLayoutId id="2147483786" r:id="rId14"/>
    <p:sldLayoutId id="2147483787" r:id="rId15"/>
    <p:sldLayoutId id="2147483788" r:id="rId16"/>
    <p:sldLayoutId id="2147483789" r:id="rId1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5.png"/><Relationship Id="rId7" Type="http://schemas.openxmlformats.org/officeDocument/2006/relationships/image" Target="../media/image11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5.png"/><Relationship Id="rId7" Type="http://schemas.openxmlformats.org/officeDocument/2006/relationships/image" Target="../media/image1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jpg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5.png"/><Relationship Id="rId7" Type="http://schemas.openxmlformats.org/officeDocument/2006/relationships/image" Target="../media/image1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3.png"/><Relationship Id="rId4" Type="http://schemas.openxmlformats.org/officeDocument/2006/relationships/image" Target="../media/image4.png"/><Relationship Id="rId9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5.png"/><Relationship Id="rId7" Type="http://schemas.openxmlformats.org/officeDocument/2006/relationships/image" Target="../media/image18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5.png"/><Relationship Id="rId7" Type="http://schemas.openxmlformats.org/officeDocument/2006/relationships/image" Target="../media/image20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png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5.png"/><Relationship Id="rId7" Type="http://schemas.openxmlformats.org/officeDocument/2006/relationships/image" Target="../media/image2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jpg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5.png"/><Relationship Id="rId7" Type="http://schemas.openxmlformats.org/officeDocument/2006/relationships/image" Target="../media/image2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JPG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5.png"/><Relationship Id="rId7" Type="http://schemas.openxmlformats.org/officeDocument/2006/relationships/image" Target="../media/image2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jpg"/><Relationship Id="rId5" Type="http://schemas.openxmlformats.org/officeDocument/2006/relationships/image" Target="../media/image3.png"/><Relationship Id="rId4" Type="http://schemas.openxmlformats.org/officeDocument/2006/relationships/image" Target="../media/image4.png"/><Relationship Id="rId9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jpg"/><Relationship Id="rId3" Type="http://schemas.openxmlformats.org/officeDocument/2006/relationships/image" Target="../media/image5.png"/><Relationship Id="rId7" Type="http://schemas.openxmlformats.org/officeDocument/2006/relationships/image" Target="../media/image29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8.jpg"/><Relationship Id="rId5" Type="http://schemas.openxmlformats.org/officeDocument/2006/relationships/image" Target="../media/image3.png"/><Relationship Id="rId4" Type="http://schemas.openxmlformats.org/officeDocument/2006/relationships/image" Target="../media/image4.png"/><Relationship Id="rId9" Type="http://schemas.openxmlformats.org/officeDocument/2006/relationships/image" Target="../media/image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5.png"/><Relationship Id="rId7" Type="http://schemas.openxmlformats.org/officeDocument/2006/relationships/image" Target="../media/image32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png"/><Relationship Id="rId5" Type="http://schemas.openxmlformats.org/officeDocument/2006/relationships/image" Target="../media/image3.png"/><Relationship Id="rId4" Type="http://schemas.openxmlformats.org/officeDocument/2006/relationships/image" Target="../media/image4.png"/><Relationship Id="rId9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3" Type="http://schemas.openxmlformats.org/officeDocument/2006/relationships/image" Target="../media/image5.png"/><Relationship Id="rId7" Type="http://schemas.openxmlformats.org/officeDocument/2006/relationships/image" Target="../media/image35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3.png"/><Relationship Id="rId4" Type="http://schemas.openxmlformats.org/officeDocument/2006/relationships/image" Target="../media/image4.png"/><Relationship Id="rId9" Type="http://schemas.openxmlformats.org/officeDocument/2006/relationships/image" Target="../media/image6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5.png"/><Relationship Id="rId7" Type="http://schemas.openxmlformats.org/officeDocument/2006/relationships/image" Target="../media/image38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jpg"/><Relationship Id="rId5" Type="http://schemas.openxmlformats.org/officeDocument/2006/relationships/image" Target="../media/image3.png"/><Relationship Id="rId10" Type="http://schemas.openxmlformats.org/officeDocument/2006/relationships/image" Target="../media/image6.png"/><Relationship Id="rId4" Type="http://schemas.openxmlformats.org/officeDocument/2006/relationships/image" Target="../media/image4.png"/><Relationship Id="rId9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image" Target="../media/image5.png"/><Relationship Id="rId7" Type="http://schemas.openxmlformats.org/officeDocument/2006/relationships/image" Target="../media/image4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3.png"/><Relationship Id="rId4" Type="http://schemas.openxmlformats.org/officeDocument/2006/relationships/image" Target="../media/image4.png"/><Relationship Id="rId9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g"/><Relationship Id="rId3" Type="http://schemas.openxmlformats.org/officeDocument/2006/relationships/image" Target="../media/image5.png"/><Relationship Id="rId7" Type="http://schemas.openxmlformats.org/officeDocument/2006/relationships/image" Target="../media/image43.jpg"/><Relationship Id="rId12" Type="http://schemas.openxmlformats.org/officeDocument/2006/relationships/image" Target="../media/image4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47.jpg"/><Relationship Id="rId5" Type="http://schemas.openxmlformats.org/officeDocument/2006/relationships/image" Target="../media/image3.png"/><Relationship Id="rId10" Type="http://schemas.openxmlformats.org/officeDocument/2006/relationships/image" Target="../media/image46.jpg"/><Relationship Id="rId4" Type="http://schemas.openxmlformats.org/officeDocument/2006/relationships/image" Target="../media/image4.png"/><Relationship Id="rId9" Type="http://schemas.openxmlformats.org/officeDocument/2006/relationships/image" Target="../media/image45.jp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5.png"/><Relationship Id="rId7" Type="http://schemas.openxmlformats.org/officeDocument/2006/relationships/image" Target="../media/image4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3.png"/><Relationship Id="rId4" Type="http://schemas.openxmlformats.org/officeDocument/2006/relationships/image" Target="../media/image4.png"/><Relationship Id="rId9" Type="http://schemas.openxmlformats.org/officeDocument/2006/relationships/image" Target="../media/image49.jpe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eg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0" name="Прямоугольник 9">
            <a:extLst>
              <a:ext uri="{FF2B5EF4-FFF2-40B4-BE49-F238E27FC236}">
                <a16:creationId xmlns:a16="http://schemas.microsoft.com/office/drawing/2014/main" id="{480BD37D-C5C4-9D1E-6509-1706B0DF41CC}"/>
              </a:ext>
            </a:extLst>
          </p:cNvPr>
          <p:cNvSpPr/>
          <p:nvPr/>
        </p:nvSpPr>
        <p:spPr>
          <a:xfrm>
            <a:off x="737657" y="578542"/>
            <a:ext cx="8196618" cy="6088365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583096" y="1642922"/>
            <a:ext cx="11608904" cy="3137529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481337" y="2196920"/>
            <a:ext cx="727597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ХИТ-ПАРАД САМЫХ РАСПРОСТАРЕННЫХ ПРОМАХОВ В РЕМОНТЕ</a:t>
            </a:r>
            <a:endParaRPr lang="ru-RU" sz="4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4F09774-39AA-BB20-A68E-B5B9CDE9BC7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176" y="769634"/>
            <a:ext cx="3875265" cy="608836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6480F282-6298-58ED-1CA3-074846BA8C67}"/>
              </a:ext>
            </a:extLst>
          </p:cNvPr>
          <p:cNvSpPr txBox="1"/>
          <p:nvPr/>
        </p:nvSpPr>
        <p:spPr>
          <a:xfrm>
            <a:off x="2701331" y="578543"/>
            <a:ext cx="715670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0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POLINA CHAPLANOVA DESIGN</a:t>
            </a:r>
            <a:endParaRPr lang="ru-RU" sz="30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3F6D403-D813-DF9C-DDD8-4A6C24788189}"/>
              </a:ext>
            </a:extLst>
          </p:cNvPr>
          <p:cNvSpPr txBox="1"/>
          <p:nvPr/>
        </p:nvSpPr>
        <p:spPr>
          <a:xfrm>
            <a:off x="2748987" y="1151396"/>
            <a:ext cx="71567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Студия ДИЗАЙНА ИНТЕРЬЕРА</a:t>
            </a:r>
            <a:endParaRPr lang="ru-RU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8DDBC5E-4F40-5DAF-B19D-6085DC6C7C91}"/>
              </a:ext>
            </a:extLst>
          </p:cNvPr>
          <p:cNvSpPr txBox="1"/>
          <p:nvPr/>
        </p:nvSpPr>
        <p:spPr>
          <a:xfrm>
            <a:off x="1816582" y="4780451"/>
            <a:ext cx="2670484" cy="1710918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olinachaplanova.com</a:t>
            </a:r>
            <a:endParaRPr lang="ru-RU" sz="14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4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4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olinachaplanova</a:t>
            </a: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@bk.ru</a:t>
            </a:r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ABA458B3-0141-BF49-A6FA-EEF5E1321E8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8643" y="5112793"/>
            <a:ext cx="793651" cy="488889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61DE443-D181-98B1-2C3D-354A29489C0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3566" y="5850039"/>
            <a:ext cx="793651" cy="368254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41EFBECA-BAB7-AC64-3425-E686BBD1CFE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4625" y="5199539"/>
            <a:ext cx="793651" cy="438095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8B8A42B-2014-7904-A295-89D76021ABB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8387" y="5788413"/>
            <a:ext cx="459406" cy="45940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13AD3F9A-32F8-C64E-86D5-636587A91B2F}"/>
              </a:ext>
            </a:extLst>
          </p:cNvPr>
          <p:cNvSpPr txBox="1"/>
          <p:nvPr/>
        </p:nvSpPr>
        <p:spPr>
          <a:xfrm>
            <a:off x="5202496" y="5133762"/>
            <a:ext cx="5012681" cy="104471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ru-RU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+7(903)792-34-98</a:t>
            </a:r>
            <a:endParaRPr lang="ru-RU" sz="1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@polinachaplanovadesign</a:t>
            </a:r>
          </a:p>
        </p:txBody>
      </p:sp>
    </p:spTree>
    <p:extLst>
      <p:ext uri="{BB962C8B-B14F-4D97-AF65-F5344CB8AC3E}">
        <p14:creationId xmlns:p14="http://schemas.microsoft.com/office/powerpoint/2010/main" val="24157456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8316822" y="1065814"/>
            <a:ext cx="3718670" cy="4924539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757685" y="595223"/>
            <a:ext cx="7064395" cy="5541217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77941" y="1337553"/>
            <a:ext cx="6944139" cy="4714059"/>
          </a:xfrm>
        </p:spPr>
        <p:txBody>
          <a:bodyPr>
            <a:normAutofit fontScale="25000" lnSpcReduction="20000"/>
          </a:bodyPr>
          <a:lstStyle/>
          <a:p>
            <a:pPr algn="l"/>
            <a:r>
              <a:rPr lang="ru-RU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-​ ​Владелица дизайнерской​ студии "POLINA CHAPLANOVA DESIGN“</a:t>
            </a:r>
            <a:endParaRPr lang="en-US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Боле 15 лет​ создаю​ жилые и общественные интерьеры на территории России, Испании, Великобритании, Франции и на Ближнем Востоке.</a:t>
            </a:r>
            <a:endParaRPr lang="en-US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12 лет опыта работы и реализации в сегменте ПРЕМИУМ класса.</a:t>
            </a:r>
            <a:endParaRPr lang="en-US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-​ Создала​ и реализовала проект салона красоты, который победил в номинации «Лучший салон красоты РФ класса LUX».</a:t>
            </a:r>
            <a:endParaRPr lang="en-US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-​ Член Союза Дизайнеров и Архитекторов.</a:t>
            </a:r>
            <a:endParaRPr lang="en-US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en-US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</a:t>
            </a:r>
            <a:r>
              <a:rPr lang="ru-RU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Вхожу в золотую сотню самых развивающихся дизайнеров России.</a:t>
            </a:r>
            <a:endParaRPr lang="en-US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r>
              <a:rPr lang="ru-RU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- Спикер образовательных программ.</a:t>
            </a:r>
          </a:p>
          <a:p>
            <a:pPr algn="l"/>
            <a:r>
              <a:rPr lang="ru-RU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​</a:t>
            </a:r>
            <a:br>
              <a:rPr lang="ru-RU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Считаю, что ГЛАВНАЯ ЗАДАЧА дизайнера​ сделать так, что бы человек был счастлив у себя дома. Испытывал те эмоции, которые он хочет испытывать.</a:t>
            </a:r>
            <a:br>
              <a:rPr lang="ru-RU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48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А так же считаю важным делать проект ​ максимально похожим ​ на идею и что бы это реально было реализовать.</a:t>
            </a:r>
            <a:endParaRPr lang="en-US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l"/>
            <a:endParaRPr lang="ru-RU" sz="4800" b="0" i="0" dirty="0">
              <a:solidFill>
                <a:srgbClr val="333333"/>
              </a:solidFill>
              <a:effectLst/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786648" y="604149"/>
            <a:ext cx="30320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ПОЛИНА ЧАПЛАНОВА</a:t>
            </a: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272621F4-7DA0-475F-93EC-6F0360160B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6245" y="777180"/>
            <a:ext cx="3761256" cy="501500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392C4BBF-8117-4D34-AD6C-441508292F93}"/>
              </a:ext>
            </a:extLst>
          </p:cNvPr>
          <p:cNvSpPr txBox="1"/>
          <p:nvPr/>
        </p:nvSpPr>
        <p:spPr>
          <a:xfrm>
            <a:off x="3067053" y="896536"/>
            <a:ext cx="2471283" cy="40011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дизайнер интерьера</a:t>
            </a:r>
          </a:p>
        </p:txBody>
      </p: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FEE7A428-25A3-4E11-ADBE-A780CE192F50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12" name="Прямоугольник 11">
              <a:extLst>
                <a:ext uri="{FF2B5EF4-FFF2-40B4-BE49-F238E27FC236}">
                  <a16:creationId xmlns:a16="http://schemas.microsoft.com/office/drawing/2014/main" id="{0B9BDE05-19F3-43CE-AE09-4F254524ADDB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83609024-623C-4AD3-9DEB-F1EE58AC2460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@polinachaplanovadesign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F234E684-2DD5-456F-9CA1-21DB3D59FB4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C66D6A9D-8C56-4C86-8A8B-B79039D3A80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FEA52CD9-8F2F-44BF-9979-9E2833678F4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68AA9D91-7E33-BB35-843F-7013B5A3A6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1976" y="6398594"/>
            <a:ext cx="459406" cy="459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8340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783317" y="925418"/>
            <a:ext cx="6349668" cy="4924539"/>
          </a:xfrm>
          <a:prstGeom prst="rect">
            <a:avLst/>
          </a:prstGeom>
          <a:solidFill>
            <a:srgbClr val="E4E6E8">
              <a:alpha val="48627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84723" y="2685863"/>
            <a:ext cx="6143848" cy="408076"/>
          </a:xfrm>
        </p:spPr>
        <p:txBody>
          <a:bodyPr>
            <a:noAutofit/>
          </a:bodyPr>
          <a:lstStyle/>
          <a:p>
            <a:pPr algn="ctr"/>
            <a:r>
              <a:rPr lang="ru-RU" sz="3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ХИТ-ПАРАДЕ САМЫХ РАСПРОСТАРЕННЫХ ПРОМАХОВ </a:t>
            </a:r>
          </a:p>
          <a:p>
            <a:pPr algn="ctr"/>
            <a:r>
              <a:rPr lang="ru-RU" sz="3200" dirty="0">
                <a:solidFill>
                  <a:srgbClr val="333333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В РЕМОНТЕ</a:t>
            </a:r>
            <a:endParaRPr lang="ru-RU" sz="320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2269286" y="1857735"/>
            <a:ext cx="2905677" cy="4616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О ЧЕМ ПОГОВОРИМ</a:t>
            </a:r>
            <a:r>
              <a:rPr lang="en-US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  <a:endParaRPr lang="ru-RU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7" name="Группа 26">
            <a:extLst>
              <a:ext uri="{FF2B5EF4-FFF2-40B4-BE49-F238E27FC236}">
                <a16:creationId xmlns:a16="http://schemas.microsoft.com/office/drawing/2014/main" id="{EE3C1238-1A87-4E6F-8704-00002FFFA119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8" name="Прямоугольник 27">
              <a:extLst>
                <a:ext uri="{FF2B5EF4-FFF2-40B4-BE49-F238E27FC236}">
                  <a16:creationId xmlns:a16="http://schemas.microsoft.com/office/drawing/2014/main" id="{55956616-362A-4D09-BB17-4C0E12417810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AD513DBA-78C0-4CF6-9A1A-591DF87ED16E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@polinachaplanovadesign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30" name="Рисунок 29">
              <a:extLst>
                <a:ext uri="{FF2B5EF4-FFF2-40B4-BE49-F238E27FC236}">
                  <a16:creationId xmlns:a16="http://schemas.microsoft.com/office/drawing/2014/main" id="{6A8BAD65-20A2-40E7-A505-CCDBBCE555A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32" name="Рисунок 31">
              <a:extLst>
                <a:ext uri="{FF2B5EF4-FFF2-40B4-BE49-F238E27FC236}">
                  <a16:creationId xmlns:a16="http://schemas.microsoft.com/office/drawing/2014/main" id="{3B01F3BF-E23B-462B-AA91-98EC7FD3EA3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33" name="Рисунок 32">
              <a:extLst>
                <a:ext uri="{FF2B5EF4-FFF2-40B4-BE49-F238E27FC236}">
                  <a16:creationId xmlns:a16="http://schemas.microsoft.com/office/drawing/2014/main" id="{CE3151BF-D10A-4199-8FE7-18CBA3840A0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2D2DFC41-C043-4099-A1A4-97BFCA36770E}"/>
              </a:ext>
            </a:extLst>
          </p:cNvPr>
          <p:cNvSpPr/>
          <p:nvPr/>
        </p:nvSpPr>
        <p:spPr>
          <a:xfrm>
            <a:off x="7132985" y="925418"/>
            <a:ext cx="5059014" cy="4924539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4D7AF67-E112-43F8-BBAC-B4FEA223EE4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5217" y="1775625"/>
            <a:ext cx="3054258" cy="4074332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AE46D5C3-D5DE-BAC6-97E4-66AECFBB233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1976" y="6398594"/>
            <a:ext cx="459406" cy="459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4782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7132985" y="925417"/>
            <a:ext cx="4837026" cy="4924539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4" y="427382"/>
            <a:ext cx="6549091" cy="5939068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342381" y="895447"/>
            <a:ext cx="5472745" cy="58477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3200" dirty="0">
                <a:solidFill>
                  <a:schemeClr val="bg1">
                    <a:lumMod val="85000"/>
                    <a:lumOff val="1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ПРОМАХИ:</a:t>
            </a:r>
            <a:endParaRPr lang="en-US" sz="3200" dirty="0">
              <a:solidFill>
                <a:schemeClr val="bg1">
                  <a:lumMod val="85000"/>
                  <a:lumOff val="15000"/>
                </a:schemeClr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@polinachaplanovadesign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6C075C73-F212-487E-98C5-EEFBB2E40BA2}"/>
              </a:ext>
            </a:extLst>
          </p:cNvPr>
          <p:cNvSpPr txBox="1"/>
          <p:nvPr/>
        </p:nvSpPr>
        <p:spPr>
          <a:xfrm>
            <a:off x="944198" y="2134662"/>
            <a:ext cx="5896840" cy="286232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ru-RU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Сделали  </a:t>
            </a:r>
            <a:r>
              <a:rPr lang="ru-RU" b="1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НЕудачную</a:t>
            </a:r>
            <a:r>
              <a:rPr lang="ru-RU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планировку</a:t>
            </a:r>
          </a:p>
          <a:p>
            <a:pPr marL="285750" indent="-285750">
              <a:buFontTx/>
              <a:buChar char="-"/>
            </a:pPr>
            <a:r>
              <a:rPr lang="ru-RU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 сделали звукоизоляцию</a:t>
            </a:r>
          </a:p>
          <a:p>
            <a:pPr marL="285750" indent="-285750">
              <a:buFontTx/>
              <a:buChar char="-"/>
            </a:pPr>
            <a:r>
              <a:rPr lang="ru-RU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Выбрали плохих строителей</a:t>
            </a:r>
          </a:p>
          <a:p>
            <a:pPr marL="285750" indent="-285750">
              <a:buFontTx/>
              <a:buChar char="-"/>
            </a:pPr>
            <a:r>
              <a:rPr lang="ru-RU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 продумали освещение</a:t>
            </a:r>
          </a:p>
          <a:p>
            <a:pPr marL="285750" indent="-285750">
              <a:buFontTx/>
              <a:buChar char="-"/>
            </a:pPr>
            <a:r>
              <a:rPr lang="ru-RU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Наделали лишних отверстий</a:t>
            </a:r>
          </a:p>
          <a:p>
            <a:pPr marL="285750" indent="-285750">
              <a:buFontTx/>
              <a:buChar char="-"/>
            </a:pPr>
            <a:r>
              <a:rPr lang="ru-RU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Наделали меньше розеток</a:t>
            </a:r>
          </a:p>
          <a:p>
            <a:pPr marL="285750" indent="-285750">
              <a:buFontTx/>
              <a:buChar char="-"/>
            </a:pPr>
            <a:r>
              <a:rPr lang="ru-RU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 продумали места хранения</a:t>
            </a:r>
          </a:p>
          <a:p>
            <a:pPr marL="285750" indent="-285750">
              <a:buFontTx/>
              <a:buChar char="-"/>
            </a:pPr>
            <a:r>
              <a:rPr lang="ru-RU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 правильно выбрали отделочные материалы</a:t>
            </a:r>
          </a:p>
          <a:p>
            <a:pPr marL="285750" indent="-285750">
              <a:buFontTx/>
              <a:buChar char="-"/>
            </a:pPr>
            <a:r>
              <a:rPr lang="ru-RU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 сделали теплый пол</a:t>
            </a:r>
          </a:p>
          <a:p>
            <a:pPr marL="285750" indent="-285750" algn="ctr">
              <a:buFontTx/>
              <a:buChar char="-"/>
            </a:pPr>
            <a:endParaRPr lang="en-US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FA6E71B-00E3-DC15-3C3C-579109B1491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534230" y="1577130"/>
            <a:ext cx="4249254" cy="4249254"/>
          </a:xfrm>
          <a:prstGeom prst="rect">
            <a:avLst/>
          </a:prstGeom>
        </p:spPr>
      </p:pic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65940CFB-BB6A-3491-A6ED-04CA34704ED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1976" y="6398594"/>
            <a:ext cx="459406" cy="459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68179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7132985" y="925417"/>
            <a:ext cx="4837026" cy="4924539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4" y="427382"/>
            <a:ext cx="6549091" cy="5939068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583893" y="385653"/>
            <a:ext cx="6549090" cy="83099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 </a:t>
            </a:r>
          </a:p>
          <a:p>
            <a:pPr algn="l"/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 открываются створки шкафа (дверь) из-за светильника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@polinachaplanovadesign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6C075C73-F212-487E-98C5-EEFBB2E40BA2}"/>
              </a:ext>
            </a:extLst>
          </p:cNvPr>
          <p:cNvSpPr txBox="1"/>
          <p:nvPr/>
        </p:nvSpPr>
        <p:spPr>
          <a:xfrm>
            <a:off x="791998" y="5161032"/>
            <a:ext cx="5896840" cy="92333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 делать: 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смотреть внимательно, проверять </a:t>
            </a:r>
            <a:r>
              <a:rPr lang="ru-RU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опуск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потолка, высоту светильника и открывание дверей шкафа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CFB9399F-5FA1-4EF4-A2A3-68E6457004C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10019" y="2124467"/>
            <a:ext cx="5660799" cy="2526437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2E29BB90-0BD1-41D5-879C-D2C6E47E552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1089" y="1546721"/>
            <a:ext cx="3467036" cy="3764558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55BA77FC-E6CA-D85B-EDDE-207DFCBF193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1976" y="6398594"/>
            <a:ext cx="459406" cy="459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9679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7132985" y="925417"/>
            <a:ext cx="4837026" cy="4924539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4" y="427382"/>
            <a:ext cx="6549091" cy="5939068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583893" y="457477"/>
            <a:ext cx="6549091" cy="83099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1.а </a:t>
            </a:r>
          </a:p>
          <a:p>
            <a:pPr algn="ctr"/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 открываются окна на балконе из-за светильников!</a:t>
            </a:r>
            <a:endParaRPr lang="en-US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@polinachaplanovadesign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C3133F11-19B0-4315-861B-289298EB8F29}"/>
              </a:ext>
            </a:extLst>
          </p:cNvPr>
          <p:cNvSpPr txBox="1"/>
          <p:nvPr/>
        </p:nvSpPr>
        <p:spPr>
          <a:xfrm>
            <a:off x="817233" y="5485244"/>
            <a:ext cx="5896840" cy="64633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 делать: 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смотреть внимательно, проверять </a:t>
            </a:r>
            <a:r>
              <a:rPr lang="ru-RU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опуск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потолка, высоту светильника и открывание окон.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C137045-C3E2-4D12-B0A3-3D5F3EBC173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09"/>
          <a:stretch/>
        </p:blipFill>
        <p:spPr>
          <a:xfrm>
            <a:off x="1343366" y="1836814"/>
            <a:ext cx="5016879" cy="3184372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5924CEBF-4FD3-4B3A-8737-66EC29D6425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3583" y="1493240"/>
            <a:ext cx="3265942" cy="4356716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63469B61-6FA1-6B67-E4F0-AF7D0CF4F1E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1976" y="6398594"/>
            <a:ext cx="459406" cy="459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8387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7985705" y="925417"/>
            <a:ext cx="4206294" cy="4924539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4" y="427382"/>
            <a:ext cx="7401811" cy="5939068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1098050" y="459071"/>
            <a:ext cx="5896840" cy="83099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1.б </a:t>
            </a:r>
          </a:p>
          <a:p>
            <a:pPr algn="ctr"/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 открывание дверь «бьет» бра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@polinachaplanovadesign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9A8D7459-0D2D-4A29-91C8-785CDE1C4D0E}"/>
              </a:ext>
            </a:extLst>
          </p:cNvPr>
          <p:cNvSpPr txBox="1"/>
          <p:nvPr/>
        </p:nvSpPr>
        <p:spPr>
          <a:xfrm>
            <a:off x="583892" y="5269127"/>
            <a:ext cx="7401813" cy="64633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 делать: 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смотреть внимательно, что располагается за дверью.</a:t>
            </a:r>
          </a:p>
          <a:p>
            <a:pPr algn="ctr"/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Ставить ограничитель, цепочку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67E435DE-5656-42E2-B1F1-CB6DEE96100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2721" y="1471922"/>
            <a:ext cx="3193749" cy="3416804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3C47D4C-89BA-47E1-9E34-B47FC362622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12663" y="1930153"/>
            <a:ext cx="3366674" cy="2564769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40ED3B9-C9E6-4FC9-8B3B-24FF7500892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1898" y="925417"/>
            <a:ext cx="3817819" cy="509291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43985CD1-F9B7-EFC6-149F-8E8EC1BBB40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1976" y="6398594"/>
            <a:ext cx="459406" cy="459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9578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7132985" y="925417"/>
            <a:ext cx="4837026" cy="4924539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4" y="427382"/>
            <a:ext cx="6549091" cy="5939068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583893" y="416906"/>
            <a:ext cx="6549091" cy="83099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2.</a:t>
            </a:r>
          </a:p>
          <a:p>
            <a:pPr algn="ctr"/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Из-за </a:t>
            </a:r>
            <a:r>
              <a:rPr lang="ru-RU" sz="2000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опуска</a:t>
            </a:r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потолка не открывается окно!</a:t>
            </a:r>
            <a:endParaRPr lang="en-US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@polinachaplanovadesign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C3133F11-19B0-4315-861B-289298EB8F29}"/>
              </a:ext>
            </a:extLst>
          </p:cNvPr>
          <p:cNvSpPr txBox="1"/>
          <p:nvPr/>
        </p:nvSpPr>
        <p:spPr>
          <a:xfrm>
            <a:off x="817233" y="5638459"/>
            <a:ext cx="5896840" cy="64633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 делать: 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смотреть внимательно, проверять </a:t>
            </a:r>
            <a:r>
              <a:rPr lang="ru-RU" dirty="0" err="1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опуск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потолка, высоту светильника и открывание окон.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18DAC72-A066-4AA9-8BD7-E810C425084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89115" y="2019300"/>
            <a:ext cx="5553075" cy="281940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784BBAA-CE00-42F2-BDC3-AEC17E8F440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2588" y="1755186"/>
            <a:ext cx="4111665" cy="4111665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CEBD264D-6D89-0AF5-35D7-DC8CB6A5034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1976" y="6398594"/>
            <a:ext cx="459406" cy="459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9151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4" y="427382"/>
            <a:ext cx="6549091" cy="5939068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583892" y="400901"/>
            <a:ext cx="6549091" cy="113877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3.</a:t>
            </a:r>
          </a:p>
          <a:p>
            <a:pPr algn="ctr"/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Маленькая ниша для штор, не учли радиатор и вынос подоконника</a:t>
            </a:r>
            <a:r>
              <a:rPr lang="en-US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!</a:t>
            </a:r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@polinachaplanovadesign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C3133F11-19B0-4315-861B-289298EB8F29}"/>
              </a:ext>
            </a:extLst>
          </p:cNvPr>
          <p:cNvSpPr txBox="1"/>
          <p:nvPr/>
        </p:nvSpPr>
        <p:spPr>
          <a:xfrm>
            <a:off x="583894" y="5638459"/>
            <a:ext cx="6362190" cy="64633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 делать: 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делаем грамотно размеры, высчитываем глубину ниши для штор</a:t>
            </a:r>
            <a:r>
              <a:rPr lang="en-US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1D18A2A-DAA0-49D4-A9B9-8D80CF396FB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29125" y="1352430"/>
            <a:ext cx="3537986" cy="486561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0DB4A0B-8A5D-42A2-B7B2-5FD97D3EDE9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6700" y="1761808"/>
            <a:ext cx="3587522" cy="3483945"/>
          </a:xfrm>
          <a:prstGeom prst="rect">
            <a:avLst/>
          </a:prstGeom>
        </p:spPr>
      </p:pic>
      <p:sp>
        <p:nvSpPr>
          <p:cNvPr id="18" name="Знак ''плюс'' 17">
            <a:extLst>
              <a:ext uri="{FF2B5EF4-FFF2-40B4-BE49-F238E27FC236}">
                <a16:creationId xmlns:a16="http://schemas.microsoft.com/office/drawing/2014/main" id="{C6582D6E-3A7B-456F-95C1-4CF3889133E4}"/>
              </a:ext>
            </a:extLst>
          </p:cNvPr>
          <p:cNvSpPr/>
          <p:nvPr/>
        </p:nvSpPr>
        <p:spPr>
          <a:xfrm>
            <a:off x="7446777" y="1307170"/>
            <a:ext cx="697301" cy="763398"/>
          </a:xfrm>
          <a:prstGeom prst="mathPlus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22478B88-CFB9-A44C-B0BB-AB0A5ADB6F9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1976" y="6398594"/>
            <a:ext cx="459406" cy="459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1490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7132985" y="925417"/>
            <a:ext cx="4837026" cy="4924539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4" y="427382"/>
            <a:ext cx="6549091" cy="5939068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583893" y="421827"/>
            <a:ext cx="6549091" cy="83099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4.</a:t>
            </a:r>
          </a:p>
          <a:p>
            <a:pPr algn="ctr"/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Забыли про выключатель и розетки у кровати!</a:t>
            </a:r>
            <a:endParaRPr lang="en-US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@polinachaplanovadesign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C3133F11-19B0-4315-861B-289298EB8F29}"/>
              </a:ext>
            </a:extLst>
          </p:cNvPr>
          <p:cNvSpPr txBox="1"/>
          <p:nvPr/>
        </p:nvSpPr>
        <p:spPr>
          <a:xfrm>
            <a:off x="583893" y="5731337"/>
            <a:ext cx="6475611" cy="64633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 делать: 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смотреть внимательно, проходить мысленно все пути включения, выключения.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D95CBB87-ECAB-46B0-8948-61A4889A1D9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5451" y="2124064"/>
            <a:ext cx="4367120" cy="3607273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75C9222B-F69E-4567-9227-379F3D9D239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39475" y="1294553"/>
            <a:ext cx="3992600" cy="438173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8EF496D-5D39-F8B9-197C-50ABB740033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1976" y="6398594"/>
            <a:ext cx="459406" cy="459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11576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7132985" y="925417"/>
            <a:ext cx="4837026" cy="4924539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4" y="427382"/>
            <a:ext cx="6549091" cy="5939068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583893" y="348161"/>
            <a:ext cx="6549091" cy="113877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5.</a:t>
            </a:r>
          </a:p>
          <a:p>
            <a:pPr algn="ctr"/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Забыли розетку для холодильника, духовки </a:t>
            </a:r>
          </a:p>
          <a:p>
            <a:pPr algn="ctr"/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вытяжки, на фартук и т.д.!</a:t>
            </a:r>
            <a:endParaRPr lang="en-US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@polinachaplanovadesign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C3133F11-19B0-4315-861B-289298EB8F29}"/>
              </a:ext>
            </a:extLst>
          </p:cNvPr>
          <p:cNvSpPr txBox="1"/>
          <p:nvPr/>
        </p:nvSpPr>
        <p:spPr>
          <a:xfrm>
            <a:off x="590521" y="5606439"/>
            <a:ext cx="6549091" cy="64633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 делать: 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смотреть внимательно, проходить мысленно все пути включения, выключения.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34CA947-0DF9-4B10-B830-42DDE0E0011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6879" y="1630186"/>
            <a:ext cx="3853883" cy="181980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C23D4A2-CF9C-4A41-95BE-28A344D7F7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131656" y="1638393"/>
            <a:ext cx="3361998" cy="3772853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C2501177-597A-49A3-A7CC-4183447C9A91}"/>
              </a:ext>
            </a:extLst>
          </p:cNvPr>
          <p:cNvSpPr txBox="1"/>
          <p:nvPr/>
        </p:nvSpPr>
        <p:spPr>
          <a:xfrm>
            <a:off x="7132984" y="3479656"/>
            <a:ext cx="4837026" cy="286232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Если необходимо расположить спец. </a:t>
            </a:r>
          </a:p>
          <a:p>
            <a:pPr algn="ctr"/>
            <a:r>
              <a:rPr lang="ru-RU" sz="16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розетки в РП, то:</a:t>
            </a:r>
          </a:p>
          <a:p>
            <a:r>
              <a:rPr lang="ru-RU" sz="1200" b="1" dirty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Варочная панель- </a:t>
            </a:r>
            <a:r>
              <a:rPr lang="ru-RU" sz="1200" dirty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100мм от УЧП;</a:t>
            </a:r>
          </a:p>
          <a:p>
            <a:r>
              <a:rPr lang="ru-RU" sz="1200" b="1" dirty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Холодильник</a:t>
            </a:r>
            <a:r>
              <a:rPr lang="ru-RU" sz="1200" dirty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встроенный - 100мм от УЧП в соседний модуль;</a:t>
            </a:r>
          </a:p>
          <a:p>
            <a:r>
              <a:rPr lang="ru-RU" sz="1200" b="1" dirty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Холодильник</a:t>
            </a:r>
            <a:r>
              <a:rPr lang="ru-RU" sz="1200" dirty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ru-RU" sz="1200" dirty="0" err="1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отдельностоящий</a:t>
            </a:r>
            <a:r>
              <a:rPr lang="ru-RU" sz="1200" dirty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- 100мм от УЧП в том же месте, лучше к краю, а не по центру;</a:t>
            </a:r>
          </a:p>
          <a:p>
            <a:r>
              <a:rPr lang="ru-RU" sz="1200" b="1" dirty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П/М машина </a:t>
            </a:r>
            <a:r>
              <a:rPr lang="ru-RU" sz="1200" dirty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-  в соседнем модуле на любой высоте до столешницы;</a:t>
            </a:r>
          </a:p>
          <a:p>
            <a:r>
              <a:rPr lang="ru-RU" sz="1200" b="1" dirty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Духовк</a:t>
            </a:r>
            <a:r>
              <a:rPr lang="ru-RU" sz="1200" dirty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а- если встроена в пенал - снизу на высоте 100мм от УЧП, если шнур короткий 1000мм от УЧП в соседний модуль;</a:t>
            </a:r>
          </a:p>
          <a:p>
            <a:r>
              <a:rPr lang="ru-RU" sz="1200" b="1" dirty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Вытяжка</a:t>
            </a:r>
            <a:r>
              <a:rPr lang="ru-RU" sz="1200" dirty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 – сбоку от </a:t>
            </a:r>
            <a:r>
              <a:rPr lang="ru-RU" sz="1200" dirty="0" err="1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вентканала</a:t>
            </a:r>
            <a:r>
              <a:rPr lang="ru-RU" sz="1200" dirty="0">
                <a:solidFill>
                  <a:schemeClr val="bg1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;</a:t>
            </a:r>
          </a:p>
          <a:p>
            <a:endParaRPr lang="ru-RU" sz="1200" dirty="0">
              <a:solidFill>
                <a:schemeClr val="bg1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>
              <a:solidFill>
                <a:schemeClr val="bg1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1200" dirty="0">
              <a:solidFill>
                <a:schemeClr val="bg1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sz="16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9" name="Знак ''плюс'' 28">
            <a:extLst>
              <a:ext uri="{FF2B5EF4-FFF2-40B4-BE49-F238E27FC236}">
                <a16:creationId xmlns:a16="http://schemas.microsoft.com/office/drawing/2014/main" id="{E11C741B-BAFE-4582-1B35-B93D26368AB7}"/>
              </a:ext>
            </a:extLst>
          </p:cNvPr>
          <p:cNvSpPr/>
          <p:nvPr/>
        </p:nvSpPr>
        <p:spPr>
          <a:xfrm>
            <a:off x="7146239" y="1008044"/>
            <a:ext cx="697301" cy="763398"/>
          </a:xfrm>
          <a:prstGeom prst="mathPlus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6F56EA2E-AC72-55C8-9578-9489434EBEE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1976" y="6398594"/>
            <a:ext cx="459406" cy="459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33171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7132985" y="925417"/>
            <a:ext cx="4837026" cy="4924539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4" y="427382"/>
            <a:ext cx="6549091" cy="5939068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583893" y="348161"/>
            <a:ext cx="6549091" cy="113877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6.</a:t>
            </a:r>
          </a:p>
          <a:p>
            <a:pPr algn="ctr"/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 оставили место для наличника при возведении проема!</a:t>
            </a:r>
            <a:endParaRPr lang="en-US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@polina_chaplanova_design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C3133F11-19B0-4315-861B-289298EB8F29}"/>
              </a:ext>
            </a:extLst>
          </p:cNvPr>
          <p:cNvSpPr txBox="1"/>
          <p:nvPr/>
        </p:nvSpPr>
        <p:spPr>
          <a:xfrm>
            <a:off x="1257993" y="5731337"/>
            <a:ext cx="5355563" cy="64633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 делать: 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оставлять место для наличника по возможности.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7EDF120-77F6-427E-981B-760E8BD4A636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73" b="5204"/>
          <a:stretch/>
        </p:blipFill>
        <p:spPr>
          <a:xfrm>
            <a:off x="4272731" y="1615746"/>
            <a:ext cx="2347813" cy="380257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1F77E12-873D-49B0-BD53-F9DE6A35D54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5341" y="1600531"/>
            <a:ext cx="2809933" cy="3802572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2D9100C-00E6-4E72-ADA1-7CC47754654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5725" y="1591952"/>
            <a:ext cx="3198865" cy="4267236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3EEE2B5F-128B-A298-6454-B378C62B337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1976" y="6398594"/>
            <a:ext cx="459406" cy="459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867013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4" y="427382"/>
            <a:ext cx="11608105" cy="5939068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5283B03E-9E7F-4514-8538-01914CEFC363}"/>
              </a:ext>
            </a:extLst>
          </p:cNvPr>
          <p:cNvSpPr/>
          <p:nvPr/>
        </p:nvSpPr>
        <p:spPr>
          <a:xfrm>
            <a:off x="7132985" y="925417"/>
            <a:ext cx="4837026" cy="4924539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559694" y="348161"/>
            <a:ext cx="6573290" cy="83099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7.</a:t>
            </a:r>
          </a:p>
          <a:p>
            <a:pPr algn="ctr"/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Толщина плинтуса больше чем наличника!</a:t>
            </a:r>
            <a:endParaRPr lang="en-US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@polinachaplanovadesign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C3133F11-19B0-4315-861B-289298EB8F29}"/>
              </a:ext>
            </a:extLst>
          </p:cNvPr>
          <p:cNvSpPr txBox="1"/>
          <p:nvPr/>
        </p:nvSpPr>
        <p:spPr>
          <a:xfrm>
            <a:off x="1239619" y="5481532"/>
            <a:ext cx="5355563" cy="64633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 делать: 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предусмотреть «сапожок» у наличника, подрезать под 45.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6BCEDF12-C5FF-4C77-8CD0-C6F0911453B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4144" y="1498886"/>
            <a:ext cx="5181702" cy="3483255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69A4C086-060D-417E-9C2C-2B89E52DCEF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7945" y="1038680"/>
            <a:ext cx="3336699" cy="3248647"/>
          </a:xfrm>
          <a:prstGeom prst="rect">
            <a:avLst/>
          </a:prstGeom>
        </p:spPr>
      </p:pic>
      <p:sp>
        <p:nvSpPr>
          <p:cNvPr id="3" name="Знак ''плюс'' 2">
            <a:extLst>
              <a:ext uri="{FF2B5EF4-FFF2-40B4-BE49-F238E27FC236}">
                <a16:creationId xmlns:a16="http://schemas.microsoft.com/office/drawing/2014/main" id="{1D89FD50-622F-4C60-A265-CE152BE5E4AB}"/>
              </a:ext>
            </a:extLst>
          </p:cNvPr>
          <p:cNvSpPr/>
          <p:nvPr/>
        </p:nvSpPr>
        <p:spPr>
          <a:xfrm>
            <a:off x="7596863" y="1204564"/>
            <a:ext cx="697301" cy="763398"/>
          </a:xfrm>
          <a:prstGeom prst="mathPlus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77227A3-9A03-4331-9387-8C5A61B591F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8197" y="3187934"/>
            <a:ext cx="2678917" cy="2678917"/>
          </a:xfrm>
          <a:prstGeom prst="rect">
            <a:avLst/>
          </a:prstGeom>
        </p:spPr>
      </p:pic>
      <p:sp>
        <p:nvSpPr>
          <p:cNvPr id="23" name="Знак ''плюс'' 22">
            <a:extLst>
              <a:ext uri="{FF2B5EF4-FFF2-40B4-BE49-F238E27FC236}">
                <a16:creationId xmlns:a16="http://schemas.microsoft.com/office/drawing/2014/main" id="{BEA4E667-4E72-4B58-B342-FA95082E3D30}"/>
              </a:ext>
            </a:extLst>
          </p:cNvPr>
          <p:cNvSpPr/>
          <p:nvPr/>
        </p:nvSpPr>
        <p:spPr>
          <a:xfrm>
            <a:off x="10048337" y="3209016"/>
            <a:ext cx="697301" cy="763398"/>
          </a:xfrm>
          <a:prstGeom prst="mathPlus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9" name="Блок-схема: узел 8">
            <a:extLst>
              <a:ext uri="{FF2B5EF4-FFF2-40B4-BE49-F238E27FC236}">
                <a16:creationId xmlns:a16="http://schemas.microsoft.com/office/drawing/2014/main" id="{7D15705D-FF30-4EC1-8434-80BE3897AD85}"/>
              </a:ext>
            </a:extLst>
          </p:cNvPr>
          <p:cNvSpPr/>
          <p:nvPr/>
        </p:nvSpPr>
        <p:spPr>
          <a:xfrm>
            <a:off x="5970570" y="5813470"/>
            <a:ext cx="52725" cy="45719"/>
          </a:xfrm>
          <a:prstGeom prst="flowChartConnector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98810A45-1964-9A02-4EFF-9730899DA95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1976" y="6398594"/>
            <a:ext cx="459406" cy="459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58002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8344871" y="925417"/>
            <a:ext cx="3625140" cy="4924539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4" y="427382"/>
            <a:ext cx="7760977" cy="5939068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583893" y="388633"/>
            <a:ext cx="7760977" cy="83099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8.</a:t>
            </a:r>
          </a:p>
          <a:p>
            <a:pPr algn="ctr"/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 учли открывание дверей и ящиков!</a:t>
            </a:r>
            <a:endParaRPr lang="en-US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@polinachaplanovadesign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C3133F11-19B0-4315-861B-289298EB8F29}"/>
              </a:ext>
            </a:extLst>
          </p:cNvPr>
          <p:cNvSpPr txBox="1"/>
          <p:nvPr/>
        </p:nvSpPr>
        <p:spPr>
          <a:xfrm>
            <a:off x="1887167" y="5579786"/>
            <a:ext cx="5355563" cy="64633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 делать: 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продумывать открывание заранее, чертить 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EFD6660-3A77-4D54-9225-B65C9DA9F2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2740" y="1512370"/>
            <a:ext cx="3927549" cy="3750632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13EBA622-AF09-42FD-B451-35BEC487BFE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818"/>
          <a:stretch/>
        </p:blipFill>
        <p:spPr>
          <a:xfrm>
            <a:off x="5008121" y="1359963"/>
            <a:ext cx="3028918" cy="3908665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CA3AA56F-5BC3-41F8-9B6C-A0F0C9AB83C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5996" y="2441196"/>
            <a:ext cx="2859496" cy="340876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E7C4F7DC-4D16-018A-2102-11281877024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1976" y="6398594"/>
            <a:ext cx="459406" cy="459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36086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7132985" y="400902"/>
            <a:ext cx="4837026" cy="5965548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4" y="427382"/>
            <a:ext cx="6549091" cy="5939068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559694" y="348161"/>
            <a:ext cx="6573291" cy="83099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9.</a:t>
            </a:r>
          </a:p>
          <a:p>
            <a:pPr algn="ctr"/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При проекте электрики не учли производителя! </a:t>
            </a:r>
            <a:endParaRPr lang="en-US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@polinachaplanovadesign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C3133F11-19B0-4315-861B-289298EB8F29}"/>
              </a:ext>
            </a:extLst>
          </p:cNvPr>
          <p:cNvSpPr txBox="1"/>
          <p:nvPr/>
        </p:nvSpPr>
        <p:spPr>
          <a:xfrm>
            <a:off x="1180657" y="5425911"/>
            <a:ext cx="5355563" cy="646331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 делать: 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выбирать производителя и коллекцию заранее.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DCD1985-E682-4AB8-A4B9-A5BBBAB53B2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10670" y="1754276"/>
            <a:ext cx="5502886" cy="3032441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C18B5347-33A7-4B3D-8359-94EBAFD1894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444705" y="2543322"/>
            <a:ext cx="3182952" cy="3704623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5DF3C53-8309-42CB-9368-4A8DDD7A866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444705" y="1318503"/>
            <a:ext cx="3412797" cy="1031157"/>
          </a:xfrm>
          <a:prstGeom prst="rect">
            <a:avLst/>
          </a:prstGeom>
        </p:spPr>
      </p:pic>
      <p:sp>
        <p:nvSpPr>
          <p:cNvPr id="19" name="Знак ''плюс'' 18">
            <a:extLst>
              <a:ext uri="{FF2B5EF4-FFF2-40B4-BE49-F238E27FC236}">
                <a16:creationId xmlns:a16="http://schemas.microsoft.com/office/drawing/2014/main" id="{EDD20981-4B27-469B-B971-D55D73C57BB0}"/>
              </a:ext>
            </a:extLst>
          </p:cNvPr>
          <p:cNvSpPr/>
          <p:nvPr/>
        </p:nvSpPr>
        <p:spPr>
          <a:xfrm>
            <a:off x="7354031" y="542902"/>
            <a:ext cx="596765" cy="678770"/>
          </a:xfrm>
          <a:prstGeom prst="mathPlus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FD9278F9-8E9B-A537-6BF1-1384708D5C8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1976" y="6398594"/>
            <a:ext cx="459406" cy="459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9907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94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7945350" y="427383"/>
            <a:ext cx="4018179" cy="5939068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4" y="427382"/>
            <a:ext cx="7361456" cy="5939068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583893" y="348161"/>
            <a:ext cx="7361456" cy="83099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10.</a:t>
            </a:r>
          </a:p>
          <a:p>
            <a:pPr algn="ctr"/>
            <a:r>
              <a:rPr lang="ru-RU" sz="20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Неправильно выбрали смеситель для раковины!</a:t>
            </a:r>
            <a:endParaRPr lang="en-US" sz="20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@polinachaplanovadesign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sp>
        <p:nvSpPr>
          <p:cNvPr id="17" name="TextBox 16">
            <a:extLst>
              <a:ext uri="{FF2B5EF4-FFF2-40B4-BE49-F238E27FC236}">
                <a16:creationId xmlns:a16="http://schemas.microsoft.com/office/drawing/2014/main" id="{C3133F11-19B0-4315-861B-289298EB8F29}"/>
              </a:ext>
            </a:extLst>
          </p:cNvPr>
          <p:cNvSpPr txBox="1"/>
          <p:nvPr/>
        </p:nvSpPr>
        <p:spPr>
          <a:xfrm>
            <a:off x="1442550" y="5588127"/>
            <a:ext cx="5386089" cy="36933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Что делать: </a:t>
            </a: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взять рулетку в руки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0480F2AF-0D71-4C6D-9D53-843C3A2F5BD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090" y="1744328"/>
            <a:ext cx="3729978" cy="3305175"/>
          </a:xfrm>
          <a:prstGeom prst="rect">
            <a:avLst/>
          </a:prstGeo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FCB6D1D8-51DE-470E-ACE7-A2599992CF2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8539" y="1339583"/>
            <a:ext cx="3036782" cy="3979232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E2F41BF-9DB4-4971-A420-C555C65402B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044667" y="1549420"/>
            <a:ext cx="3819544" cy="2688642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E40A3136-D426-4AED-9A2B-E90C4234526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62061" y="4361451"/>
            <a:ext cx="2087054" cy="1914728"/>
          </a:xfrm>
          <a:prstGeom prst="rect">
            <a:avLst/>
          </a:prstGeom>
        </p:spPr>
      </p:pic>
      <p:sp>
        <p:nvSpPr>
          <p:cNvPr id="29" name="Знак ''плюс'' 28">
            <a:extLst>
              <a:ext uri="{FF2B5EF4-FFF2-40B4-BE49-F238E27FC236}">
                <a16:creationId xmlns:a16="http://schemas.microsoft.com/office/drawing/2014/main" id="{D387E7CF-8271-4F96-9F66-E9F3EE4B0A43}"/>
              </a:ext>
            </a:extLst>
          </p:cNvPr>
          <p:cNvSpPr/>
          <p:nvPr/>
        </p:nvSpPr>
        <p:spPr>
          <a:xfrm>
            <a:off x="8104504" y="3556382"/>
            <a:ext cx="596765" cy="678770"/>
          </a:xfrm>
          <a:prstGeom prst="mathPlus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4C64F50E-04BB-4FDB-2D1E-9E0DB4789D2A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1976" y="6398594"/>
            <a:ext cx="459406" cy="4594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1888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94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8110923" y="446286"/>
            <a:ext cx="4075483" cy="601164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3" y="427382"/>
            <a:ext cx="7502831" cy="6015052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@polinachaplanovadesign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4C64F50E-04BB-4FDB-2D1E-9E0DB4789D2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1976" y="6398594"/>
            <a:ext cx="459406" cy="459406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DC862565-9A80-559C-D363-2EE2A1CA6E8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11558" y="1281943"/>
            <a:ext cx="3188220" cy="4551028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3B8BA2E8-3F9F-4E0E-3506-42D0632113A0}"/>
              </a:ext>
            </a:extLst>
          </p:cNvPr>
          <p:cNvSpPr txBox="1"/>
          <p:nvPr/>
        </p:nvSpPr>
        <p:spPr>
          <a:xfrm>
            <a:off x="5171773" y="3429000"/>
            <a:ext cx="2762391" cy="800219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ПОДАРОК</a:t>
            </a:r>
          </a:p>
          <a:p>
            <a:pPr algn="ctr"/>
            <a:r>
              <a:rPr lang="ru-RU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ЧЕК-ЛИСТ</a:t>
            </a:r>
            <a:endParaRPr lang="en-US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E738523D-B851-01B3-F869-172B2FE9B67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8686" y="1589267"/>
            <a:ext cx="1623270" cy="1623270"/>
          </a:xfrm>
          <a:prstGeom prst="rect">
            <a:avLst/>
          </a:prstGeom>
        </p:spPr>
      </p:pic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1840A3D4-CDC4-1D0D-9B1D-D667B174356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5330" y="2368102"/>
            <a:ext cx="3054258" cy="4074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69414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94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7945350" y="427383"/>
            <a:ext cx="4018179" cy="5939068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3" y="427382"/>
            <a:ext cx="7425205" cy="6015052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@polinachaplanovadesign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4C64F50E-04BB-4FDB-2D1E-9E0DB4789D2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1976" y="6398594"/>
            <a:ext cx="459406" cy="459406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D2E1FEB5-12DA-88DC-FE8E-B29E142ED36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7983" y="1679447"/>
            <a:ext cx="6223790" cy="4400026"/>
          </a:xfrm>
          <a:prstGeom prst="rect">
            <a:avLst/>
          </a:prstGeom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321E213-F93E-408E-EF33-0B06C56F86D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0906" y="829010"/>
            <a:ext cx="2286000" cy="3429000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941E4127-43BD-A5AD-110B-9FEDA41E800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6163" y="3147520"/>
            <a:ext cx="1953664" cy="2930495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B03F6AB4-2705-294E-1A05-762B549C822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02943" y="1016945"/>
            <a:ext cx="1916884" cy="1916884"/>
          </a:xfrm>
          <a:prstGeom prst="rect">
            <a:avLst/>
          </a:prstGeom>
        </p:spPr>
      </p:pic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09085398-8111-866C-0A92-6CD0649A07F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6887" y="4136801"/>
            <a:ext cx="1665574" cy="2051200"/>
          </a:xfrm>
          <a:prstGeom prst="rect">
            <a:avLst/>
          </a:prstGeom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CDD06249-6B47-EDF0-F2A2-A262BA58FA0D}"/>
              </a:ext>
            </a:extLst>
          </p:cNvPr>
          <p:cNvSpPr txBox="1"/>
          <p:nvPr/>
        </p:nvSpPr>
        <p:spPr>
          <a:xfrm>
            <a:off x="1918594" y="822690"/>
            <a:ext cx="3393680" cy="369332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КОНСУЛЬТАЦИЯ В ПОДАРОК</a:t>
            </a:r>
            <a:endParaRPr lang="en-US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BB1527B7-68F6-348D-C388-623520782FF4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10393" y="226879"/>
            <a:ext cx="1623270" cy="16232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4705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594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8110923" y="446286"/>
            <a:ext cx="4075483" cy="6011640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83893" y="427382"/>
            <a:ext cx="7502831" cy="6015052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2740" y="2379327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grpSp>
        <p:nvGrpSpPr>
          <p:cNvPr id="20" name="Группа 19">
            <a:extLst>
              <a:ext uri="{FF2B5EF4-FFF2-40B4-BE49-F238E27FC236}">
                <a16:creationId xmlns:a16="http://schemas.microsoft.com/office/drawing/2014/main" id="{CBA4E5C9-21F7-40CB-A25C-EAFDB1CA2941}"/>
              </a:ext>
            </a:extLst>
          </p:cNvPr>
          <p:cNvGrpSpPr/>
          <p:nvPr/>
        </p:nvGrpSpPr>
        <p:grpSpPr>
          <a:xfrm>
            <a:off x="559694" y="6408179"/>
            <a:ext cx="11632305" cy="599448"/>
            <a:chOff x="559694" y="6408179"/>
            <a:chExt cx="11632305" cy="599448"/>
          </a:xfrm>
        </p:grpSpPr>
        <p:sp>
          <p:nvSpPr>
            <p:cNvPr id="21" name="Прямоугольник 20">
              <a:extLst>
                <a:ext uri="{FF2B5EF4-FFF2-40B4-BE49-F238E27FC236}">
                  <a16:creationId xmlns:a16="http://schemas.microsoft.com/office/drawing/2014/main" id="{8C68ECDB-702F-45A9-B469-BC4A66CC6A16}"/>
                </a:ext>
              </a:extLst>
            </p:cNvPr>
            <p:cNvSpPr/>
            <p:nvPr/>
          </p:nvSpPr>
          <p:spPr>
            <a:xfrm>
              <a:off x="559694" y="6425074"/>
              <a:ext cx="11632305" cy="459164"/>
            </a:xfrm>
            <a:prstGeom prst="rect">
              <a:avLst/>
            </a:prstGeom>
            <a:solidFill>
              <a:srgbClr val="E4E6E8">
                <a:alpha val="48627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2DB6D4B-4F58-49CD-8B74-DD5354126FD7}"/>
                </a:ext>
              </a:extLst>
            </p:cNvPr>
            <p:cNvSpPr txBox="1"/>
            <p:nvPr/>
          </p:nvSpPr>
          <p:spPr>
            <a:xfrm>
              <a:off x="583893" y="6484407"/>
              <a:ext cx="11451599" cy="5232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chemeClr val="bg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                                       polinachaplanova.com               polinachaplanova@bk.ru              +7(903)792-34-98              @polinachaplanovadesign       </a:t>
              </a:r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  <a:p>
              <a:endParaRPr lang="ru-RU" sz="1400" dirty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pic>
          <p:nvPicPr>
            <p:cNvPr id="24" name="Рисунок 23">
              <a:extLst>
                <a:ext uri="{FF2B5EF4-FFF2-40B4-BE49-F238E27FC236}">
                  <a16:creationId xmlns:a16="http://schemas.microsoft.com/office/drawing/2014/main" id="{09BE8D7D-946B-48E6-8CD8-D8192D60F6A6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61138" y="6494955"/>
              <a:ext cx="798366" cy="409823"/>
            </a:xfrm>
            <a:prstGeom prst="rect">
              <a:avLst/>
            </a:prstGeom>
          </p:spPr>
        </p:pic>
        <p:pic>
          <p:nvPicPr>
            <p:cNvPr id="26" name="Рисунок 25">
              <a:extLst>
                <a:ext uri="{FF2B5EF4-FFF2-40B4-BE49-F238E27FC236}">
                  <a16:creationId xmlns:a16="http://schemas.microsoft.com/office/drawing/2014/main" id="{501BFBA4-BC66-49A8-A73B-2E4A61DAE1B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22125" y="6442434"/>
              <a:ext cx="1009235" cy="468285"/>
            </a:xfrm>
            <a:prstGeom prst="rect">
              <a:avLst/>
            </a:prstGeom>
          </p:spPr>
        </p:pic>
        <p:pic>
          <p:nvPicPr>
            <p:cNvPr id="27" name="Рисунок 26">
              <a:extLst>
                <a:ext uri="{FF2B5EF4-FFF2-40B4-BE49-F238E27FC236}">
                  <a16:creationId xmlns:a16="http://schemas.microsoft.com/office/drawing/2014/main" id="{9B5DB08B-DB69-4D53-B6B3-C356105B749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1230" y="6408179"/>
              <a:ext cx="798366" cy="491794"/>
            </a:xfrm>
            <a:prstGeom prst="rect">
              <a:avLst/>
            </a:prstGeom>
          </p:spPr>
        </p:pic>
      </p:grpSp>
      <p:pic>
        <p:nvPicPr>
          <p:cNvPr id="28" name="Рисунок 27">
            <a:extLst>
              <a:ext uri="{FF2B5EF4-FFF2-40B4-BE49-F238E27FC236}">
                <a16:creationId xmlns:a16="http://schemas.microsoft.com/office/drawing/2014/main" id="{4C64F50E-04BB-4FDB-2D1E-9E0DB4789D2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31976" y="6398594"/>
            <a:ext cx="459406" cy="459406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3B8BA2E8-3F9F-4E0E-3506-42D0632113A0}"/>
              </a:ext>
            </a:extLst>
          </p:cNvPr>
          <p:cNvSpPr txBox="1"/>
          <p:nvPr/>
        </p:nvSpPr>
        <p:spPr>
          <a:xfrm>
            <a:off x="4663895" y="2983984"/>
            <a:ext cx="2762391" cy="954107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РОЗЫГРЫШ ПОД ПОСТОМ</a:t>
            </a:r>
          </a:p>
        </p:txBody>
      </p:sp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E738523D-B851-01B3-F869-172B2FE9B67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5591" y="951907"/>
            <a:ext cx="1755411" cy="1755411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CAAF57A5-E401-24C1-CFA7-C81BB5F286B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4872" y="1509950"/>
            <a:ext cx="4915124" cy="4915124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95F1536A-7DD2-1969-CF91-9D08B992BFFD}"/>
              </a:ext>
            </a:extLst>
          </p:cNvPr>
          <p:cNvSpPr txBox="1"/>
          <p:nvPr/>
        </p:nvSpPr>
        <p:spPr>
          <a:xfrm>
            <a:off x="4393566" y="4689914"/>
            <a:ext cx="3393680" cy="1015663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КОНСУЛЬТАЦИЯ ДИЗАЙНЕРА ИНТЕРЬЕРА </a:t>
            </a:r>
          </a:p>
          <a:p>
            <a:pPr algn="ctr"/>
            <a:r>
              <a:rPr lang="ru-RU" sz="24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ПОДАРОК</a:t>
            </a:r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875A5338-42A5-CFCE-51E4-938DBA8D702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1167" y="2162542"/>
            <a:ext cx="2573976" cy="25273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71372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22BB4ECA-DDB1-4415-894B-4FB7CC0137F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</p:pic>
      <p:sp>
        <p:nvSpPr>
          <p:cNvPr id="23" name="Прямоугольник 22">
            <a:extLst>
              <a:ext uri="{FF2B5EF4-FFF2-40B4-BE49-F238E27FC236}">
                <a16:creationId xmlns:a16="http://schemas.microsoft.com/office/drawing/2014/main" id="{455AE49B-6381-4B72-B019-FC3DC3906430}"/>
              </a:ext>
            </a:extLst>
          </p:cNvPr>
          <p:cNvSpPr/>
          <p:nvPr/>
        </p:nvSpPr>
        <p:spPr>
          <a:xfrm>
            <a:off x="1121165" y="1439903"/>
            <a:ext cx="3837084" cy="4958631"/>
          </a:xfrm>
          <a:prstGeom prst="rect">
            <a:avLst/>
          </a:prstGeom>
          <a:solidFill>
            <a:schemeClr val="bg1">
              <a:lumMod val="50000"/>
              <a:lumOff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Прямоугольник 15">
            <a:extLst>
              <a:ext uri="{FF2B5EF4-FFF2-40B4-BE49-F238E27FC236}">
                <a16:creationId xmlns:a16="http://schemas.microsoft.com/office/drawing/2014/main" id="{52D271B1-F03B-4432-8AE5-543AEBDDBE40}"/>
              </a:ext>
            </a:extLst>
          </p:cNvPr>
          <p:cNvSpPr/>
          <p:nvPr/>
        </p:nvSpPr>
        <p:spPr>
          <a:xfrm>
            <a:off x="5622162" y="459466"/>
            <a:ext cx="6549091" cy="6398534"/>
          </a:xfrm>
          <a:prstGeom prst="rect">
            <a:avLst/>
          </a:prstGeom>
          <a:solidFill>
            <a:srgbClr val="E4E6E8">
              <a:alpha val="2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43210CD-03CC-45E9-8AC5-CEB24068009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807616" y="2663685"/>
            <a:ext cx="6944139" cy="327991"/>
          </a:xfrm>
        </p:spPr>
        <p:txBody>
          <a:bodyPr>
            <a:normAutofit fontScale="90000"/>
          </a:bodyPr>
          <a:lstStyle/>
          <a:p>
            <a:br>
              <a:rPr lang="ru-RU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14F20B9-4E9F-43FA-862E-B555226F710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1165" y="2684840"/>
            <a:ext cx="6944139" cy="1781340"/>
          </a:xfrm>
        </p:spPr>
        <p:txBody>
          <a:bodyPr>
            <a:normAutofit/>
          </a:bodyPr>
          <a:lstStyle/>
          <a:p>
            <a:endParaRPr lang="ru-RU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2D620FA-7443-4618-AA91-0BD81790857B}"/>
              </a:ext>
            </a:extLst>
          </p:cNvPr>
          <p:cNvSpPr txBox="1"/>
          <p:nvPr/>
        </p:nvSpPr>
        <p:spPr>
          <a:xfrm>
            <a:off x="4744884" y="555074"/>
            <a:ext cx="3770465" cy="461665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l"/>
            <a:r>
              <a:rPr lang="ru-RU" sz="2400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СПАСИБО ЗА ВНИМАНИЕ!</a:t>
            </a:r>
            <a:endParaRPr lang="en-US" sz="2400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AD72717-2BD6-4305-88B0-0F94B7628BA4}"/>
              </a:ext>
            </a:extLst>
          </p:cNvPr>
          <p:cNvSpPr txBox="1"/>
          <p:nvPr/>
        </p:nvSpPr>
        <p:spPr>
          <a:xfrm>
            <a:off x="6331941" y="2965668"/>
            <a:ext cx="5012681" cy="304333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Для связи:</a:t>
            </a:r>
            <a:endParaRPr lang="ru-RU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olinachaplanova.com</a:t>
            </a:r>
            <a:endParaRPr lang="ru-RU" sz="14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4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4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olinachaplanova</a:t>
            </a:r>
            <a:r>
              <a:rPr lang="en-US" sz="1400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@bk.ru</a:t>
            </a:r>
            <a:endParaRPr lang="ru-RU" sz="1400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</a:t>
            </a:r>
            <a:r>
              <a:rPr lang="en-US" sz="1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+7(903)792-34-98</a:t>
            </a:r>
            <a:endParaRPr lang="ru-RU" sz="1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en-US" sz="1400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</a:t>
            </a:r>
            <a:r>
              <a:rPr lang="en-US" sz="1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@polinachaplanovadesign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0A1CF10-8155-4794-9503-B3D1874F267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044" y="3602080"/>
            <a:ext cx="793651" cy="488889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D5FB0324-1638-43F1-A4FC-CE05D27A48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94402" y="4368274"/>
            <a:ext cx="793651" cy="368254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68EA651C-012F-444D-A9D1-6D8D0A82266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5116" y="4950676"/>
            <a:ext cx="793651" cy="438095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4D671636-ADE0-44C7-9D50-B342CC021D2F}"/>
              </a:ext>
            </a:extLst>
          </p:cNvPr>
          <p:cNvSpPr txBox="1"/>
          <p:nvPr/>
        </p:nvSpPr>
        <p:spPr>
          <a:xfrm>
            <a:off x="7430935" y="1509870"/>
            <a:ext cx="3495674" cy="40011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l"/>
            <a:endParaRPr lang="en-US" sz="2000" dirty="0">
              <a:effectLst>
                <a:outerShdw blurRad="50800" dist="38100" algn="l" rotWithShape="0">
                  <a:prstClr val="black">
                    <a:alpha val="40000"/>
                  </a:prstClr>
                </a:outerShdw>
              </a:effectLst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F342258A-ED90-4F4A-B79B-2DA94800FCC8}"/>
              </a:ext>
            </a:extLst>
          </p:cNvPr>
          <p:cNvSpPr txBox="1"/>
          <p:nvPr/>
        </p:nvSpPr>
        <p:spPr>
          <a:xfrm>
            <a:off x="7012921" y="1854161"/>
            <a:ext cx="3913688" cy="90479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400" dirty="0">
                <a:solidFill>
                  <a:schemeClr val="bg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ПОЛИНА ЧАПЛАНОВА</a:t>
            </a:r>
          </a:p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ru-RU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дизайнер интерьера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465B5B5A-1867-4599-9278-AF1A3549781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378" y="1158823"/>
            <a:ext cx="3718974" cy="4958631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D1D1919A-68B8-568E-5EA0-FFF28305FE3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8878" y="5539550"/>
            <a:ext cx="459406" cy="45940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7F975B8E-88ED-E229-4227-5E0BEC41498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5238" y="3171009"/>
            <a:ext cx="2490345" cy="24903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401291"/>
      </p:ext>
    </p:extLst>
  </p:cSld>
  <p:clrMapOvr>
    <a:masterClrMapping/>
  </p:clrMapOvr>
</p:sld>
</file>

<file path=ppt/theme/theme1.xml><?xml version="1.0" encoding="utf-8"?>
<a:theme xmlns:a="http://schemas.openxmlformats.org/drawingml/2006/main" name="Берлин">
  <a:themeElements>
    <a:clrScheme name="Берлин">
      <a:dk1>
        <a:sysClr val="windowText" lastClr="000000"/>
      </a:dk1>
      <a:lt1>
        <a:sysClr val="window" lastClr="FFFFFF"/>
      </a:lt1>
      <a:dk2>
        <a:srgbClr val="1F8094"/>
      </a:dk2>
      <a:lt2>
        <a:srgbClr val="E7E6E6"/>
      </a:lt2>
      <a:accent1>
        <a:srgbClr val="39CDE7"/>
      </a:accent1>
      <a:accent2>
        <a:srgbClr val="60DE72"/>
      </a:accent2>
      <a:accent3>
        <a:srgbClr val="DDCC64"/>
      </a:accent3>
      <a:accent4>
        <a:srgbClr val="F49D50"/>
      </a:accent4>
      <a:accent5>
        <a:srgbClr val="E44951"/>
      </a:accent5>
      <a:accent6>
        <a:srgbClr val="D666F9"/>
      </a:accent6>
      <a:hlink>
        <a:srgbClr val="4BF7ED"/>
      </a:hlink>
      <a:folHlink>
        <a:srgbClr val="95E9F4"/>
      </a:folHlink>
    </a:clrScheme>
    <a:fontScheme name="Берлин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Берлин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92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118000"/>
                <a:satMod val="12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7DC10E3-4FF5-456B-A359-A0F378C1E5FB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TM04033917[[fn=Берлин]]</Template>
  <TotalTime>3620</TotalTime>
  <Words>895</Words>
  <Application>Microsoft Office PowerPoint</Application>
  <PresentationFormat>Широкоэкранный</PresentationFormat>
  <Paragraphs>144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4" baseType="lpstr">
      <vt:lpstr>Arial</vt:lpstr>
      <vt:lpstr>Calibri</vt:lpstr>
      <vt:lpstr>Trebuchet MS</vt:lpstr>
      <vt:lpstr>Берлин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Распространенные ошибки в Рабочей документации.</dc:title>
  <dc:creator>Полина Чапланова</dc:creator>
  <cp:lastModifiedBy>Полина Чапланова</cp:lastModifiedBy>
  <cp:revision>128</cp:revision>
  <dcterms:created xsi:type="dcterms:W3CDTF">2020-09-07T19:51:05Z</dcterms:created>
  <dcterms:modified xsi:type="dcterms:W3CDTF">2022-05-27T14:10:47Z</dcterms:modified>
</cp:coreProperties>
</file>