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notesMasterIdLst>
    <p:notesMasterId r:id="rId39"/>
  </p:notesMasterIdLst>
  <p:sldIdLst>
    <p:sldId id="276" r:id="rId2"/>
    <p:sldId id="275" r:id="rId3"/>
    <p:sldId id="326" r:id="rId4"/>
    <p:sldId id="328" r:id="rId5"/>
    <p:sldId id="332" r:id="rId6"/>
    <p:sldId id="335" r:id="rId7"/>
    <p:sldId id="330" r:id="rId8"/>
    <p:sldId id="313" r:id="rId9"/>
    <p:sldId id="325" r:id="rId10"/>
    <p:sldId id="314" r:id="rId11"/>
    <p:sldId id="311" r:id="rId12"/>
    <p:sldId id="315" r:id="rId13"/>
    <p:sldId id="318" r:id="rId14"/>
    <p:sldId id="319" r:id="rId15"/>
    <p:sldId id="309" r:id="rId16"/>
    <p:sldId id="290" r:id="rId17"/>
    <p:sldId id="324" r:id="rId18"/>
    <p:sldId id="291" r:id="rId19"/>
    <p:sldId id="327" r:id="rId20"/>
    <p:sldId id="307" r:id="rId21"/>
    <p:sldId id="329" r:id="rId22"/>
    <p:sldId id="306" r:id="rId23"/>
    <p:sldId id="323" r:id="rId24"/>
    <p:sldId id="320" r:id="rId25"/>
    <p:sldId id="321" r:id="rId26"/>
    <p:sldId id="322" r:id="rId27"/>
    <p:sldId id="336" r:id="rId28"/>
    <p:sldId id="312" r:id="rId29"/>
    <p:sldId id="265" r:id="rId30"/>
    <p:sldId id="305" r:id="rId31"/>
    <p:sldId id="300" r:id="rId32"/>
    <p:sldId id="302" r:id="rId33"/>
    <p:sldId id="331" r:id="rId34"/>
    <p:sldId id="337" r:id="rId35"/>
    <p:sldId id="338" r:id="rId36"/>
    <p:sldId id="334" r:id="rId37"/>
    <p:sldId id="277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75"/>
            <p14:sldId id="326"/>
            <p14:sldId id="328"/>
            <p14:sldId id="332"/>
            <p14:sldId id="335"/>
            <p14:sldId id="330"/>
            <p14:sldId id="313"/>
            <p14:sldId id="325"/>
            <p14:sldId id="314"/>
            <p14:sldId id="311"/>
            <p14:sldId id="315"/>
            <p14:sldId id="318"/>
            <p14:sldId id="319"/>
            <p14:sldId id="309"/>
            <p14:sldId id="290"/>
            <p14:sldId id="324"/>
            <p14:sldId id="291"/>
            <p14:sldId id="327"/>
            <p14:sldId id="307"/>
            <p14:sldId id="329"/>
            <p14:sldId id="306"/>
            <p14:sldId id="323"/>
            <p14:sldId id="320"/>
            <p14:sldId id="321"/>
            <p14:sldId id="322"/>
            <p14:sldId id="336"/>
          </p14:sldIdLst>
        </p14:section>
        <p14:section name="Раздел без заголовка" id="{7DD297BF-26AC-4EB2-A072-C81BB3AE8B7A}">
          <p14:sldIdLst>
            <p14:sldId id="312"/>
            <p14:sldId id="265"/>
            <p14:sldId id="305"/>
            <p14:sldId id="300"/>
            <p14:sldId id="302"/>
            <p14:sldId id="331"/>
            <p14:sldId id="337"/>
            <p14:sldId id="338"/>
            <p14:sldId id="334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7" autoAdjust="0"/>
    <p:restoredTop sz="95556" autoAdjust="0"/>
  </p:normalViewPr>
  <p:slideViewPr>
    <p:cSldViewPr snapToGrid="0">
      <p:cViewPr varScale="1">
        <p:scale>
          <a:sx n="109" d="100"/>
          <a:sy n="109" d="100"/>
        </p:scale>
        <p:origin x="672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3119D7-1BCD-4DA2-B633-C015E4258441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DBDBC1-C326-4356-83B2-A43C14C394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9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083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78576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983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148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31902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887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8310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7843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72308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1351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7448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4104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3306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6528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7380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59096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4134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5663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5799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3667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94214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1373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7907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33015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41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5150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9747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45267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0590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9D014-92DC-483B-B758-429ADE402E12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8406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9D014-92DC-483B-B758-429ADE402E12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91273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9D014-92DC-483B-B758-429ADE402E12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931257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51912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24271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59476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401834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492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27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1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5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6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82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24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5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3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9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8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0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601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7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7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31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7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NUL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4.png"/><Relationship Id="rId4" Type="http://schemas.openxmlformats.org/officeDocument/2006/relationships/image" Target="../media/image15.png"/><Relationship Id="rId9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4.png"/><Relationship Id="rId4" Type="http://schemas.openxmlformats.org/officeDocument/2006/relationships/image" Target="../media/image24.png"/><Relationship Id="rId9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jpeg"/><Relationship Id="rId9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Relationship Id="rId9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jpe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.png"/><Relationship Id="rId4" Type="http://schemas.openxmlformats.org/officeDocument/2006/relationships/image" Target="../media/image34.png"/><Relationship Id="rId9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.jpeg"/><Relationship Id="rId7" Type="http://schemas.openxmlformats.org/officeDocument/2006/relationships/image" Target="../media/image43.png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11" Type="http://schemas.openxmlformats.org/officeDocument/2006/relationships/image" Target="../media/image3.png"/><Relationship Id="rId5" Type="http://schemas.openxmlformats.org/officeDocument/2006/relationships/image" Target="../media/image41.png"/><Relationship Id="rId10" Type="http://schemas.openxmlformats.org/officeDocument/2006/relationships/image" Target="../media/image2.png"/><Relationship Id="rId4" Type="http://schemas.openxmlformats.org/officeDocument/2006/relationships/image" Target="../media/image40.jpeg"/><Relationship Id="rId9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1.jpe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57.jpg"/><Relationship Id="rId4" Type="http://schemas.openxmlformats.org/officeDocument/2006/relationships/image" Target="../media/image2.png"/><Relationship Id="rId9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58.png"/><Relationship Id="rId9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4.png"/><Relationship Id="rId3" Type="http://schemas.openxmlformats.org/officeDocument/2006/relationships/image" Target="../media/image1.jpeg"/><Relationship Id="rId7" Type="http://schemas.openxmlformats.org/officeDocument/2006/relationships/image" Target="../media/image63.pn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11" Type="http://schemas.openxmlformats.org/officeDocument/2006/relationships/image" Target="../media/image2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7.jp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1.jpe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openxmlformats.org/officeDocument/2006/relationships/image" Target="../media/image4.png"/><Relationship Id="rId5" Type="http://schemas.openxmlformats.org/officeDocument/2006/relationships/image" Target="../media/image68.wmf"/><Relationship Id="rId10" Type="http://schemas.openxmlformats.org/officeDocument/2006/relationships/image" Target="../media/image3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75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1.jpe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image" Target="../media/image1.jpeg"/><Relationship Id="rId7" Type="http://schemas.openxmlformats.org/officeDocument/2006/relationships/image" Target="../media/image78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602777" y="445970"/>
            <a:ext cx="11589223" cy="6500113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F842EF9B-2C3D-4BF6-A306-A29135276418}"/>
              </a:ext>
            </a:extLst>
          </p:cNvPr>
          <p:cNvCxnSpPr/>
          <p:nvPr/>
        </p:nvCxnSpPr>
        <p:spPr>
          <a:xfrm>
            <a:off x="2967007" y="1227938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A4A49206-7C5B-4BC6-9B5D-FBCB5E922C20}"/>
              </a:ext>
            </a:extLst>
          </p:cNvPr>
          <p:cNvCxnSpPr/>
          <p:nvPr/>
        </p:nvCxnSpPr>
        <p:spPr>
          <a:xfrm>
            <a:off x="3139732" y="5855388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BE1325D-9384-4608-903C-0597E6CC0EAB}"/>
              </a:ext>
            </a:extLst>
          </p:cNvPr>
          <p:cNvSpPr txBox="1"/>
          <p:nvPr/>
        </p:nvSpPr>
        <p:spPr>
          <a:xfrm>
            <a:off x="2316376" y="2484540"/>
            <a:ext cx="84377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latin typeface="Bookman Old Style" panose="02050604050505020204" pitchFamily="18" charset="0"/>
                <a:cs typeface="Calibri" panose="020F0502020204030204" pitchFamily="34" charset="0"/>
              </a:rPr>
              <a:t>ПРЕМИУМ и средней сегмент. </a:t>
            </a:r>
          </a:p>
          <a:p>
            <a:pPr algn="ctr"/>
            <a:r>
              <a:rPr lang="ru-RU" sz="4000" dirty="0">
                <a:latin typeface="Bookman Old Style" panose="02050604050505020204" pitchFamily="18" charset="0"/>
                <a:cs typeface="Calibri" panose="020F0502020204030204" pitchFamily="34" charset="0"/>
              </a:rPr>
              <a:t>Особенности работы </a:t>
            </a:r>
          </a:p>
          <a:p>
            <a:pPr algn="ctr"/>
            <a:r>
              <a:rPr lang="ru-RU" sz="4000" dirty="0">
                <a:latin typeface="Bookman Old Style" panose="02050604050505020204" pitchFamily="18" charset="0"/>
                <a:cs typeface="Calibri" panose="020F0502020204030204" pitchFamily="34" charset="0"/>
              </a:rPr>
              <a:t>дизайнера интерьера.</a:t>
            </a:r>
          </a:p>
        </p:txBody>
      </p:sp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97BA4DEC-5A49-40CB-AB4E-8679119E3E1D}"/>
              </a:ext>
            </a:extLst>
          </p:cNvPr>
          <p:cNvSpPr/>
          <p:nvPr/>
        </p:nvSpPr>
        <p:spPr>
          <a:xfrm>
            <a:off x="602777" y="445971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</a:t>
              </a:r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ru-RU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соц. сети</a:t>
              </a: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FE41F7E-A3EF-450A-9729-C0D40F09CC2D}"/>
              </a:ext>
            </a:extLst>
          </p:cNvPr>
          <p:cNvSpPr txBox="1"/>
          <p:nvPr/>
        </p:nvSpPr>
        <p:spPr>
          <a:xfrm>
            <a:off x="2073725" y="489045"/>
            <a:ext cx="4531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Bookman Old Style" panose="02050604050505020204" pitchFamily="18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E099AAA-ED5C-4B5E-9762-3C08A3B71FFC}"/>
              </a:ext>
            </a:extLst>
          </p:cNvPr>
          <p:cNvSpPr txBox="1"/>
          <p:nvPr/>
        </p:nvSpPr>
        <p:spPr>
          <a:xfrm>
            <a:off x="2699523" y="965990"/>
            <a:ext cx="2832466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дизайнер интерьера</a:t>
            </a:r>
          </a:p>
        </p:txBody>
      </p:sp>
      <p:sp>
        <p:nvSpPr>
          <p:cNvPr id="27" name="Подзаголовок 2">
            <a:extLst>
              <a:ext uri="{FF2B5EF4-FFF2-40B4-BE49-F238E27FC236}">
                <a16:creationId xmlns:a16="http://schemas.microsoft.com/office/drawing/2014/main" id="{DE45E829-D2AD-4AEC-9D21-40627B5A483A}"/>
              </a:ext>
            </a:extLst>
          </p:cNvPr>
          <p:cNvSpPr txBox="1">
            <a:spLocks/>
          </p:cNvSpPr>
          <p:nvPr/>
        </p:nvSpPr>
        <p:spPr>
          <a:xfrm>
            <a:off x="867442" y="1416200"/>
            <a:ext cx="6944139" cy="4714059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8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- </a:t>
            </a:r>
            <a:r>
              <a:rPr lang="ru-RU" sz="48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Боле 18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4800" dirty="0">
              <a:solidFill>
                <a:schemeClr val="bg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solidFill>
                <a:schemeClr val="bg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r>
              <a:rPr lang="en-US" sz="48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- </a:t>
            </a:r>
            <a:r>
              <a:rPr lang="ru-RU" sz="48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4800" dirty="0">
              <a:solidFill>
                <a:schemeClr val="bg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solidFill>
                <a:schemeClr val="bg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4800" dirty="0">
              <a:solidFill>
                <a:schemeClr val="bg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solidFill>
                <a:schemeClr val="bg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en-US" sz="4800" dirty="0">
              <a:solidFill>
                <a:schemeClr val="bg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4800" dirty="0">
              <a:solidFill>
                <a:schemeClr val="bg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solidFill>
                <a:schemeClr val="bg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4800" dirty="0">
              <a:solidFill>
                <a:schemeClr val="bg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- Преподаватель курса «дизайн интерьера»</a:t>
            </a:r>
          </a:p>
          <a:p>
            <a:pPr algn="l"/>
            <a:endParaRPr lang="ru-RU" sz="4800" dirty="0">
              <a:solidFill>
                <a:schemeClr val="bg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pPr algn="l"/>
            <a:r>
              <a:rPr lang="ru-RU" sz="4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 </a:t>
            </a:r>
            <a:r>
              <a:rPr lang="ru-RU" sz="4800" dirty="0">
                <a:latin typeface="Bookman Old Style" panose="02050604050505020204" pitchFamily="18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latin typeface="Bookman Old Style" panose="02050604050505020204" pitchFamily="18" charset="0"/>
                <a:cs typeface="Calibri" panose="020F0502020204030204" pitchFamily="34" charset="0"/>
              </a:rPr>
            </a:br>
            <a:r>
              <a:rPr lang="ru-RU" sz="4800" dirty="0">
                <a:latin typeface="Bookman Old Style" panose="02050604050505020204" pitchFamily="18" charset="0"/>
                <a:cs typeface="Calibri" panose="020F0502020204030204" pitchFamily="34" charset="0"/>
              </a:rPr>
              <a:t>Считаю, что ГЛАВНАЯ ЗАДАЧА дизайнера​ сделать так, что бы человек был счастлив у себя дома. Испытывал те эмоции, которые он хочет испытывать.</a:t>
            </a:r>
            <a:br>
              <a:rPr lang="ru-RU" sz="4800" dirty="0">
                <a:latin typeface="Bookman Old Style" panose="02050604050505020204" pitchFamily="18" charset="0"/>
                <a:cs typeface="Calibri" panose="020F0502020204030204" pitchFamily="34" charset="0"/>
              </a:rPr>
            </a:br>
            <a:r>
              <a:rPr lang="ru-RU" sz="4800" dirty="0">
                <a:latin typeface="Bookman Old Style" panose="02050604050505020204" pitchFamily="18" charset="0"/>
                <a:cs typeface="Calibri" panose="020F0502020204030204" pitchFamily="34" charset="0"/>
              </a:rPr>
              <a:t>А так же считаю важным делать проект ​ максимально похожим ​ на идею и что бы это реально было реализовать.</a:t>
            </a:r>
            <a:endParaRPr lang="en-US" sz="4800" dirty="0"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B4BDDC5-5F58-789D-9949-B6BB2EC49B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860" y="638813"/>
            <a:ext cx="3702830" cy="556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834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F1343C6-5D7B-4CE4-A6D7-6925C40E2734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EE3C1238-1A87-4E6F-8704-00002FFFA119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55956616-362A-4D09-BB17-4C0E12417810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D513DBA-78C0-4CF6-9A1A-591DF87ED16E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</a:t>
              </a:r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ru-RU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соц. сети </a:t>
              </a: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6A8BAD65-20A2-40E7-A505-CCDBBCE55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3B01F3BF-E23B-462B-AA91-98EC7FD3E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CE3151BF-D10A-4199-8FE7-18CBA3840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A506B2B4-E9E1-495D-9C74-981649FF4CDE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467828C1-E84E-4174-B8E4-A7228B32292F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ACF4F36A-E1A3-4A2F-9A64-D0C7D4F6B15A}"/>
              </a:ext>
            </a:extLst>
          </p:cNvPr>
          <p:cNvSpPr txBox="1"/>
          <p:nvPr/>
        </p:nvSpPr>
        <p:spPr>
          <a:xfrm>
            <a:off x="4673348" y="751930"/>
            <a:ext cx="3837592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чем поговорим: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ACFDCB-E094-4D06-91D5-888FACC94FCA}"/>
              </a:ext>
            </a:extLst>
          </p:cNvPr>
          <p:cNvSpPr txBox="1"/>
          <p:nvPr/>
        </p:nvSpPr>
        <p:spPr>
          <a:xfrm>
            <a:off x="1090122" y="2061010"/>
            <a:ext cx="10499101" cy="201593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ru-RU" sz="20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Чем отличается премиальный проект от среднего</a:t>
            </a:r>
          </a:p>
          <a:p>
            <a:pPr marL="342900" indent="-342900">
              <a:buFontTx/>
              <a:buChar char="-"/>
            </a:pP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Критерии выбора дизайнера для ПРЕМИАЛЬНОГО сегмента</a:t>
            </a:r>
          </a:p>
          <a:p>
            <a:pPr marL="342900" indent="-342900">
              <a:buFontTx/>
              <a:buChar char="-"/>
            </a:pP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r>
              <a:rPr lang="ru-RU" sz="20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- 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  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Отелочные материалы, мебель в премиальном и среднем сегменте</a:t>
            </a:r>
          </a:p>
          <a:p>
            <a:endParaRPr lang="en-US" sz="25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741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F1343C6-5D7B-4CE4-A6D7-6925C40E2734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A506B2B4-E9E1-495D-9C74-981649FF4CDE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467828C1-E84E-4174-B8E4-A7228B32292F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ACF4F36A-E1A3-4A2F-9A64-D0C7D4F6B15A}"/>
              </a:ext>
            </a:extLst>
          </p:cNvPr>
          <p:cNvSpPr txBox="1"/>
          <p:nvPr/>
        </p:nvSpPr>
        <p:spPr>
          <a:xfrm>
            <a:off x="1464169" y="724210"/>
            <a:ext cx="10062546" cy="138499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Чем отличается премиальный проект от среднего?</a:t>
            </a:r>
          </a:p>
          <a:p>
            <a:pPr algn="ctr"/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Основные моменты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ACFDCB-E094-4D06-91D5-888FACC94FCA}"/>
              </a:ext>
            </a:extLst>
          </p:cNvPr>
          <p:cNvSpPr txBox="1"/>
          <p:nvPr/>
        </p:nvSpPr>
        <p:spPr>
          <a:xfrm>
            <a:off x="2725339" y="2536402"/>
            <a:ext cx="7071597" cy="240065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ru-RU" sz="25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Бюджетом</a:t>
            </a:r>
          </a:p>
          <a:p>
            <a:pPr marL="342900" indent="-342900">
              <a:buFontTx/>
              <a:buChar char="-"/>
            </a:pPr>
            <a:r>
              <a:rPr lang="ru-RU" sz="25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Площадь</a:t>
            </a:r>
            <a:r>
              <a:rPr lang="ru-RU" sz="25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ю</a:t>
            </a:r>
          </a:p>
          <a:p>
            <a:pPr marL="342900" indent="-342900">
              <a:buFontTx/>
              <a:buChar char="-"/>
            </a:pPr>
            <a:r>
              <a:rPr lang="ru-RU" sz="25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Отделочными материалами </a:t>
            </a:r>
          </a:p>
          <a:p>
            <a:pPr marL="342900" indent="-342900">
              <a:buFontTx/>
              <a:buChar char="-"/>
            </a:pPr>
            <a:r>
              <a:rPr lang="ru-RU" sz="25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Мебелью, сантехникой и т.д.</a:t>
            </a:r>
          </a:p>
          <a:p>
            <a:pPr marL="342900" indent="-342900">
              <a:buFontTx/>
              <a:buChar char="-"/>
            </a:pPr>
            <a:r>
              <a:rPr lang="ru-RU" sz="25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Техническим </a:t>
            </a:r>
            <a:r>
              <a:rPr lang="ru-RU" sz="25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оснащением</a:t>
            </a:r>
          </a:p>
          <a:p>
            <a:pPr marL="342900" indent="-342900">
              <a:buFontTx/>
              <a:buChar char="-"/>
            </a:pPr>
            <a:r>
              <a:rPr lang="ru-RU" sz="25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Обслуживанием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72F994CB-0FB4-43A5-87E7-5D2B7BA041A7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C3F5452A-E3FF-D483-FB91-71AAA0AE63F1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B8C93CB-10F0-D04C-9879-944D5F6AEEC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</a:t>
              </a:r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ru-RU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соц. сети </a:t>
              </a: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8B0F0875-1DE8-7546-B144-A948D78F2D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F101DB12-4C0C-3E75-B138-5C65152758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193D56B8-B3BF-719C-53E4-1F85B9619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7849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F1343C6-5D7B-4CE4-A6D7-6925C40E2734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A506B2B4-E9E1-495D-9C74-981649FF4CDE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467828C1-E84E-4174-B8E4-A7228B32292F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ACF4F36A-E1A3-4A2F-9A64-D0C7D4F6B15A}"/>
              </a:ext>
            </a:extLst>
          </p:cNvPr>
          <p:cNvSpPr txBox="1"/>
          <p:nvPr/>
        </p:nvSpPr>
        <p:spPr>
          <a:xfrm>
            <a:off x="2735933" y="793059"/>
            <a:ext cx="7279826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Критерии выбора дизайнера для </a:t>
            </a:r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П</a:t>
            </a:r>
            <a:r>
              <a:rPr lang="ru-RU" sz="28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ремиального Заказчика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ACFDCB-E094-4D06-91D5-888FACC94FCA}"/>
              </a:ext>
            </a:extLst>
          </p:cNvPr>
          <p:cNvSpPr txBox="1"/>
          <p:nvPr/>
        </p:nvSpPr>
        <p:spPr>
          <a:xfrm>
            <a:off x="2592645" y="2396929"/>
            <a:ext cx="7071597" cy="201593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ru-RU" sz="25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Портфолио</a:t>
            </a:r>
            <a:endParaRPr lang="en-US" sz="25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25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Опыт</a:t>
            </a:r>
            <a:endParaRPr lang="en-US" sz="25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25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Качество рабочего проекта</a:t>
            </a:r>
          </a:p>
          <a:p>
            <a:pPr marL="342900" indent="-342900">
              <a:buFontTx/>
              <a:buChar char="-"/>
            </a:pPr>
            <a:r>
              <a:rPr lang="ru-RU" sz="25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Знание премиального рынка</a:t>
            </a:r>
          </a:p>
          <a:p>
            <a:pPr marL="342900" indent="-342900">
              <a:buFontTx/>
              <a:buChar char="-"/>
            </a:pPr>
            <a:endParaRPr lang="en-US" sz="25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890051ED-A4B7-8A78-0624-E5A7FDF8C7D7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92DA945F-8F3E-5A1B-B7B1-75967BB655AE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DDF1218-73C0-4803-9FDD-9B6C555EBE79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</a:t>
              </a:r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ru-RU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соц. сети </a:t>
              </a: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CE879C63-CB84-DA6E-B74D-F52747B562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A6CA67EC-6BB2-A32A-D474-7C637D19C3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3ACEC9D6-B3DD-9F2F-D42D-FE0946D19EB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77888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F1343C6-5D7B-4CE4-A6D7-6925C40E2734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A506B2B4-E9E1-495D-9C74-981649FF4CDE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467828C1-E84E-4174-B8E4-A7228B32292F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ACF4F36A-E1A3-4A2F-9A64-D0C7D4F6B15A}"/>
              </a:ext>
            </a:extLst>
          </p:cNvPr>
          <p:cNvSpPr txBox="1"/>
          <p:nvPr/>
        </p:nvSpPr>
        <p:spPr>
          <a:xfrm>
            <a:off x="1373876" y="1926496"/>
            <a:ext cx="4456175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Премиальный сегмент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890051ED-A4B7-8A78-0624-E5A7FDF8C7D7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92DA945F-8F3E-5A1B-B7B1-75967BB655AE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DDF1218-73C0-4803-9FDD-9B6C555EBE79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</a:t>
              </a:r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ru-RU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соц. сети </a:t>
              </a: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CE879C63-CB84-DA6E-B74D-F52747B562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A6CA67EC-6BB2-A32A-D474-7C637D19C3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3ACEC9D6-B3DD-9F2F-D42D-FE0946D19EB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AAC7F966-C088-B7A3-83C8-68411A14AA59}"/>
              </a:ext>
            </a:extLst>
          </p:cNvPr>
          <p:cNvSpPr txBox="1"/>
          <p:nvPr/>
        </p:nvSpPr>
        <p:spPr>
          <a:xfrm>
            <a:off x="1055077" y="4146675"/>
            <a:ext cx="4229851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Средней  сегмент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7464AB3-ED4D-F8B1-7EEF-6A27293D40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6550" y="1703928"/>
            <a:ext cx="1956804" cy="149157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508D153-566F-8BF9-E113-2794960149DE}"/>
              </a:ext>
            </a:extLst>
          </p:cNvPr>
          <p:cNvSpPr txBox="1"/>
          <p:nvPr/>
        </p:nvSpPr>
        <p:spPr>
          <a:xfrm>
            <a:off x="7443675" y="1335334"/>
            <a:ext cx="702554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Provasi</a:t>
            </a:r>
            <a:endParaRPr lang="ru-RU" sz="11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E18A4C-9683-5ABB-856A-7BD4D1BA75B2}"/>
              </a:ext>
            </a:extLst>
          </p:cNvPr>
          <p:cNvSpPr txBox="1"/>
          <p:nvPr/>
        </p:nvSpPr>
        <p:spPr>
          <a:xfrm>
            <a:off x="9102320" y="1757219"/>
            <a:ext cx="1342894" cy="4308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2 540 518 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руб.</a:t>
            </a:r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цена 2020 г.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508EC2B-34DA-4952-0804-E3BA04EC6D19}"/>
              </a:ext>
            </a:extLst>
          </p:cNvPr>
          <p:cNvSpPr txBox="1"/>
          <p:nvPr/>
        </p:nvSpPr>
        <p:spPr>
          <a:xfrm>
            <a:off x="9080309" y="2527334"/>
            <a:ext cx="1342894" cy="4308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674</a:t>
            </a:r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88 руб.</a:t>
            </a:r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цена 2020 г.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BAAB4D7-F9C9-0E90-AC54-E932D1F610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16550" y="3740833"/>
            <a:ext cx="1820642" cy="174316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2AE3853-E18A-0567-DD4E-E259244A56EA}"/>
              </a:ext>
            </a:extLst>
          </p:cNvPr>
          <p:cNvSpPr txBox="1"/>
          <p:nvPr/>
        </p:nvSpPr>
        <p:spPr>
          <a:xfrm>
            <a:off x="8992795" y="4396973"/>
            <a:ext cx="1342894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112 608 руб.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087B93B-BF8F-E869-96AB-1CC70D7C79CD}"/>
              </a:ext>
            </a:extLst>
          </p:cNvPr>
          <p:cNvSpPr txBox="1"/>
          <p:nvPr/>
        </p:nvSpPr>
        <p:spPr>
          <a:xfrm>
            <a:off x="3932389" y="529730"/>
            <a:ext cx="4456175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A95DEF5-E309-8F74-B496-739408D3A7DD}"/>
              </a:ext>
            </a:extLst>
          </p:cNvPr>
          <p:cNvSpPr txBox="1"/>
          <p:nvPr/>
        </p:nvSpPr>
        <p:spPr>
          <a:xfrm>
            <a:off x="7161463" y="3422373"/>
            <a:ext cx="1617201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Garda Decor</a:t>
            </a:r>
            <a:endParaRPr lang="ru-RU" sz="11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604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F1343C6-5D7B-4CE4-A6D7-6925C40E2734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A506B2B4-E9E1-495D-9C74-981649FF4CDE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467828C1-E84E-4174-B8E4-A7228B32292F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ACF4F36A-E1A3-4A2F-9A64-D0C7D4F6B15A}"/>
              </a:ext>
            </a:extLst>
          </p:cNvPr>
          <p:cNvSpPr txBox="1"/>
          <p:nvPr/>
        </p:nvSpPr>
        <p:spPr>
          <a:xfrm>
            <a:off x="2680158" y="418886"/>
            <a:ext cx="7279826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Площадь</a:t>
            </a:r>
            <a:endParaRPr lang="ru-RU" sz="2800" dirty="0">
              <a:solidFill>
                <a:schemeClr val="bg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CEC70D1-CAE8-09C2-0FCB-F633F3E7401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1" t="11565" r="16082" b="23076"/>
          <a:stretch/>
        </p:blipFill>
        <p:spPr>
          <a:xfrm>
            <a:off x="1032939" y="1187836"/>
            <a:ext cx="7279826" cy="448232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E5BF584-6A66-3F0D-C710-881121829A1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8" t="8954" r="45824" b="2677"/>
          <a:stretch/>
        </p:blipFill>
        <p:spPr>
          <a:xfrm>
            <a:off x="8686657" y="1727330"/>
            <a:ext cx="2905442" cy="3779553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5AB05D3D-47A5-5E48-558E-CD9A7D0C538B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4625E9B9-C0F9-78A3-2924-03516B830654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EB9EAF0-D6C1-E8DE-FD1D-52798626DA9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</a:t>
              </a:r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ru-RU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соц. сети </a:t>
              </a: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A067B215-9C5F-A190-E403-5FC2E5533D4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D0501E5D-AC58-D99A-2928-1295BD0F23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84C9CB27-13FE-EC2D-E5A9-E6FA93261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183E46F-6454-0137-4F13-3C41BD3B0EEB}"/>
              </a:ext>
            </a:extLst>
          </p:cNvPr>
          <p:cNvSpPr txBox="1"/>
          <p:nvPr/>
        </p:nvSpPr>
        <p:spPr>
          <a:xfrm>
            <a:off x="8312765" y="1421777"/>
            <a:ext cx="1475200" cy="2462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100 м2</a:t>
            </a:r>
            <a:endParaRPr lang="ru-RU" sz="1000" dirty="0">
              <a:solidFill>
                <a:schemeClr val="bg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3234757-7FA7-F7FC-F6AF-DE8DB03C341D}"/>
              </a:ext>
            </a:extLst>
          </p:cNvPr>
          <p:cNvSpPr txBox="1"/>
          <p:nvPr/>
        </p:nvSpPr>
        <p:spPr>
          <a:xfrm>
            <a:off x="756816" y="911948"/>
            <a:ext cx="1475200" cy="2462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7 000 м2</a:t>
            </a:r>
            <a:endParaRPr lang="ru-RU" sz="1000" dirty="0">
              <a:solidFill>
                <a:schemeClr val="bg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073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F1343C6-5D7B-4CE4-A6D7-6925C40E2734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A506B2B4-E9E1-495D-9C74-981649FF4CDE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467828C1-E84E-4174-B8E4-A7228B32292F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CDCF3412-185B-48E4-B09D-893C909455B6}"/>
              </a:ext>
            </a:extLst>
          </p:cNvPr>
          <p:cNvSpPr txBox="1"/>
          <p:nvPr/>
        </p:nvSpPr>
        <p:spPr>
          <a:xfrm>
            <a:off x="1651230" y="1456847"/>
            <a:ext cx="9537940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Какие материалы чаще всего используются в ПЕРМАЛЬНЫХ объектах?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7648B16-AFDC-48C0-AF67-AA773D55913C}"/>
              </a:ext>
            </a:extLst>
          </p:cNvPr>
          <p:cNvSpPr txBox="1"/>
          <p:nvPr/>
        </p:nvSpPr>
        <p:spPr>
          <a:xfrm>
            <a:off x="2623930" y="2991676"/>
            <a:ext cx="6944139" cy="224676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 algn="ctr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мрамор</a:t>
            </a:r>
          </a:p>
          <a:p>
            <a:pPr marL="457200" indent="-457200" algn="ctr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Оникс/</a:t>
            </a:r>
            <a:r>
              <a:rPr lang="ru-RU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кваруит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ctr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мозаика стеклянная /мраморная</a:t>
            </a:r>
          </a:p>
          <a:p>
            <a:pPr marL="457200" indent="-457200" algn="ctr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стеклянные панно</a:t>
            </a:r>
          </a:p>
          <a:p>
            <a:pPr marL="457200" indent="-457200" algn="ctr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обои</a:t>
            </a:r>
          </a:p>
          <a:p>
            <a:pPr marL="457200" indent="-457200" algn="ctr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деревянные панели</a:t>
            </a:r>
          </a:p>
          <a:p>
            <a:pPr marL="457200" indent="-457200" algn="ctr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паркет/инженерная доска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E9B7B5ED-251C-4B31-9BF9-5F50EB823B52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45BECD69-5905-20B8-9861-F32963EF6B19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D4863FB-3084-7426-F068-49ADFE941CB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</a:t>
              </a:r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ru-RU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соц. сети </a:t>
              </a: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3B6F0809-97FF-4D68-BD9D-E789E3DA13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5F03D9F6-2611-DA5D-29A5-EEEC56821D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8B7AD7F6-3EE9-FFC5-5A0C-95968259D1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82DCDC53-C7C7-F34F-A6F3-F06B739DD613}"/>
              </a:ext>
            </a:extLst>
          </p:cNvPr>
          <p:cNvSpPr txBox="1"/>
          <p:nvPr/>
        </p:nvSpPr>
        <p:spPr>
          <a:xfrm>
            <a:off x="1803428" y="575318"/>
            <a:ext cx="9537940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Отделочные материалы</a:t>
            </a:r>
            <a:endParaRPr lang="ru-RU" sz="2800" dirty="0">
              <a:solidFill>
                <a:schemeClr val="bg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0528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F1343C6-5D7B-4CE4-A6D7-6925C40E2734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A506B2B4-E9E1-495D-9C74-981649FF4CDE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467828C1-E84E-4174-B8E4-A7228B32292F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CDCF3412-185B-48E4-B09D-893C909455B6}"/>
              </a:ext>
            </a:extLst>
          </p:cNvPr>
          <p:cNvSpPr txBox="1"/>
          <p:nvPr/>
        </p:nvSpPr>
        <p:spPr>
          <a:xfrm>
            <a:off x="3583028" y="486816"/>
            <a:ext cx="5585635" cy="138499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Какие материалы чаще всего используются в среднем объектах?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7648B16-AFDC-48C0-AF67-AA773D55913C}"/>
              </a:ext>
            </a:extLst>
          </p:cNvPr>
          <p:cNvSpPr txBox="1"/>
          <p:nvPr/>
        </p:nvSpPr>
        <p:spPr>
          <a:xfrm>
            <a:off x="1029407" y="2470286"/>
            <a:ext cx="10133185" cy="193899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 algn="ctr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керамогранит</a:t>
            </a:r>
          </a:p>
          <a:p>
            <a:pPr marL="457200" indent="-457200" algn="ctr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покраска</a:t>
            </a:r>
          </a:p>
          <a:p>
            <a:pPr marL="457200" indent="-457200" algn="ctr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обои</a:t>
            </a:r>
          </a:p>
          <a:p>
            <a:pPr marL="457200" indent="-457200" algn="ctr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панели </a:t>
            </a:r>
            <a:r>
              <a:rPr lang="ru-RU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мдф</a:t>
            </a: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ru-RU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дсп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ctr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ламинат</a:t>
            </a:r>
          </a:p>
          <a:p>
            <a:pPr marL="457200" indent="-457200" algn="ctr">
              <a:buFontTx/>
              <a:buChar char="-"/>
            </a:pPr>
            <a:r>
              <a:rPr lang="ru-RU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кварцвинил</a:t>
            </a: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9529C60-6C06-3B77-262F-B39035E28433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F3DC12C9-BD3C-4DCC-68A6-FE12A71EB5B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5C66A09-1C63-E906-D3B2-422F54F08F79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</a:t>
              </a:r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ru-RU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соц. сети </a:t>
              </a: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A5695CE0-F3B6-E7C8-9509-570FADE689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C94F9B0B-216E-9A39-5BB2-F0EF45963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CE1015EA-79BB-0000-BD5C-2676694D3D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9730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F1343C6-5D7B-4CE4-A6D7-6925C40E2734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A506B2B4-E9E1-495D-9C74-981649FF4CDE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467828C1-E84E-4174-B8E4-A7228B32292F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F221F7-BAAB-4336-A61C-1E7143135E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073" y="468687"/>
            <a:ext cx="6471565" cy="596562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807D12E-2E67-4ACA-96FE-42C18A930D2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04" t="-150" r="27318" b="150"/>
          <a:stretch/>
        </p:blipFill>
        <p:spPr>
          <a:xfrm>
            <a:off x="6343087" y="463251"/>
            <a:ext cx="5872187" cy="5983809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EAEC01F3-B46B-7BD9-25AC-F000177637C4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F9611108-36A6-FA8D-A99D-84FFD5C4509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ACFB691-AA43-1D86-3979-DFE135B89E9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</a:t>
              </a:r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ru-RU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соц. сети </a:t>
              </a: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31BEB2D3-8C8B-70C3-B247-5EA0B2CD5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3396D3D3-48D9-F427-700A-2619D963033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444D3C82-ABA9-2C74-92E1-B70167AD2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30518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73C25044-C17F-4289-9D56-54D900F33FE4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427381"/>
            <a:ext cx="11632305" cy="5988459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CA57140A-BD80-48BB-AF0C-36810FAF06D6}"/>
              </a:ext>
            </a:extLst>
          </p:cNvPr>
          <p:cNvSpPr txBox="1">
            <a:spLocks/>
          </p:cNvSpPr>
          <p:nvPr/>
        </p:nvSpPr>
        <p:spPr>
          <a:xfrm>
            <a:off x="2050413" y="487038"/>
            <a:ext cx="9328557" cy="7032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02DB20E-CCCF-40D1-B377-9B7A0A29F0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030" y="632019"/>
            <a:ext cx="5314950" cy="5334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C69BB88-9585-4F42-8CBB-B8C4538955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9293" y="2034589"/>
            <a:ext cx="3564420" cy="428763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82DFAD7-0EBC-49E3-BCF7-2D658E2165EB}"/>
              </a:ext>
            </a:extLst>
          </p:cNvPr>
          <p:cNvSpPr txBox="1"/>
          <p:nvPr/>
        </p:nvSpPr>
        <p:spPr>
          <a:xfrm>
            <a:off x="6309692" y="682473"/>
            <a:ext cx="3687931" cy="101566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Инкрустация, серебро и слюда</a:t>
            </a:r>
            <a:endParaRPr lang="ru-RU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ctr">
              <a:buFontTx/>
              <a:buChar char="-"/>
            </a:pPr>
            <a:endParaRPr lang="ru-RU" sz="24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3CD64F6-BD10-41EA-9A29-64F5143E29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1873" y="1390722"/>
            <a:ext cx="5340803" cy="4629954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DE3D5897-8024-E655-991B-79BE637DC618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4F005B3A-149B-6BC4-150C-2CC756E1AD91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07851C-98E1-ED70-DF07-37800AA99B75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</a:t>
              </a:r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ru-RU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соц. сети </a:t>
              </a: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B02326BB-4237-6EE5-CC2C-3C55C417253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8DB1B707-E153-291C-A80A-B7A1816DA68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5ED567F1-4C18-F1D8-4BBB-A53B198F6FC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120789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D63F0F6-2051-4055-B4FC-379D60DA187B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CA57140A-BD80-48BB-AF0C-36810FAF06D6}"/>
              </a:ext>
            </a:extLst>
          </p:cNvPr>
          <p:cNvSpPr txBox="1">
            <a:spLocks/>
          </p:cNvSpPr>
          <p:nvPr/>
        </p:nvSpPr>
        <p:spPr>
          <a:xfrm>
            <a:off x="2050413" y="487038"/>
            <a:ext cx="9328557" cy="7032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DBC6C06-3711-4F90-96C5-666092716B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776" y="438056"/>
            <a:ext cx="6138005" cy="413584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576D64-B93C-4888-9CB1-D8DDE09B5D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6972" y="3217284"/>
            <a:ext cx="3940291" cy="318975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769E6FF-E4BA-420C-801B-0C04E0DEA9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0099" y="489080"/>
            <a:ext cx="3852969" cy="585682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7296B05-074E-4D40-8AAA-EB474B9DDE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5672" y="1751878"/>
            <a:ext cx="5522966" cy="3462703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95227F3E-EE49-7464-2C7F-21D98B193015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62AAA56-0C0D-A3B2-1044-A4E5F5F9AE31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9169D1C-63A1-F1FB-3F16-D97B17E418A2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</a:t>
              </a:r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ru-RU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соц. сети </a:t>
              </a: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6C6FDAAB-B86A-7ED9-D997-5B6BC668546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6DD2EA0A-356D-A6FD-C314-BBF8EEAEC91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2326E5D3-D022-BD6C-7A57-F470956388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07221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21D6AE1-4699-4C97-B833-0F8D718FF0F3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CA57140A-BD80-48BB-AF0C-36810FAF06D6}"/>
              </a:ext>
            </a:extLst>
          </p:cNvPr>
          <p:cNvSpPr txBox="1">
            <a:spLocks/>
          </p:cNvSpPr>
          <p:nvPr/>
        </p:nvSpPr>
        <p:spPr>
          <a:xfrm>
            <a:off x="2050413" y="487038"/>
            <a:ext cx="9328557" cy="7032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4957235-0E10-4466-ACE3-26FB9BB54B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715" y="420535"/>
            <a:ext cx="7250053" cy="601377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DDF60B6-18B1-4428-8249-4AFF3B7378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0877" y="884392"/>
            <a:ext cx="4457700" cy="5076825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480C5FE7-49A6-A78D-DA37-BEA40959016E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9906E6C9-0883-5B30-5BD3-CB5FE665EB3E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0B02D93-DD43-44F3-FC85-5B87F9C26DD8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</a:t>
              </a:r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ru-RU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соц. сети </a:t>
              </a: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3CDC6622-DD01-F6A1-F66C-656D3B4A1B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B8F63B5B-FCF6-E165-8C11-C3AB6423E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91B02893-F570-7792-B435-AF54669C49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736016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231A033-9351-47EE-B03F-EC01A5E90AF3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CA57140A-BD80-48BB-AF0C-36810FAF06D6}"/>
              </a:ext>
            </a:extLst>
          </p:cNvPr>
          <p:cNvSpPr txBox="1">
            <a:spLocks/>
          </p:cNvSpPr>
          <p:nvPr/>
        </p:nvSpPr>
        <p:spPr>
          <a:xfrm>
            <a:off x="2050413" y="487038"/>
            <a:ext cx="9328557" cy="7032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67E39C6-C8F0-45AD-97AB-6EA43CC7EC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3143" y="3483460"/>
            <a:ext cx="3865269" cy="280133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A7C81F6-4AF6-4DF9-A2F9-221E2338DA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681" y="425494"/>
            <a:ext cx="5443492" cy="3375541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14445A3-C5A6-4642-C543-11FFDC27F70C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A1797FC9-95DF-989F-8995-607E22E753C2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40C46E1-2426-5B4E-267F-2F86565B4288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</a:t>
              </a:r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ru-RU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соц. сети </a:t>
              </a: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F38FF0D5-527D-6733-928D-132EBAC23E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6734C987-81F2-9CAF-37D7-8ADDA397B04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6254221A-B551-8F96-9820-FBA6A995E74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E2007A5A-9239-422A-07ED-F4CFCC7B4101}"/>
              </a:ext>
            </a:extLst>
          </p:cNvPr>
          <p:cNvSpPr txBox="1">
            <a:spLocks/>
          </p:cNvSpPr>
          <p:nvPr/>
        </p:nvSpPr>
        <p:spPr>
          <a:xfrm>
            <a:off x="6915630" y="761142"/>
            <a:ext cx="4738487" cy="4882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шелк, ручная роспись, вышивка</a:t>
            </a:r>
          </a:p>
          <a:p>
            <a:pPr algn="ctr"/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87DBACB-DDB1-D962-B282-6634476B19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49799" y="2029423"/>
            <a:ext cx="6326545" cy="2091059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43950517-E1E9-6836-569B-44434252FF44}"/>
              </a:ext>
            </a:extLst>
          </p:cNvPr>
          <p:cNvSpPr txBox="1">
            <a:spLocks/>
          </p:cNvSpPr>
          <p:nvPr/>
        </p:nvSpPr>
        <p:spPr>
          <a:xfrm>
            <a:off x="7157246" y="4338802"/>
            <a:ext cx="4431977" cy="4882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Рассчитываются как панно</a:t>
            </a:r>
          </a:p>
          <a:p>
            <a:pPr algn="ctr"/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ABE2854A-B3E4-FF2B-2ABE-7A94FCD1A61D}"/>
              </a:ext>
            </a:extLst>
          </p:cNvPr>
          <p:cNvSpPr txBox="1">
            <a:spLocks/>
          </p:cNvSpPr>
          <p:nvPr/>
        </p:nvSpPr>
        <p:spPr>
          <a:xfrm>
            <a:off x="6714691" y="5087226"/>
            <a:ext cx="3263027" cy="6347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Лучше что б клеили специалисты</a:t>
            </a:r>
          </a:p>
          <a:p>
            <a:pPr algn="ctr"/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908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D529EF43-AA5A-4C04-817D-E95BDDC23943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99D03F08-1CAB-42BE-9BF7-BF5F3689E665}"/>
              </a:ext>
            </a:extLst>
          </p:cNvPr>
          <p:cNvSpPr txBox="1">
            <a:spLocks/>
          </p:cNvSpPr>
          <p:nvPr/>
        </p:nvSpPr>
        <p:spPr>
          <a:xfrm>
            <a:off x="2050413" y="487038"/>
            <a:ext cx="9328557" cy="7032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должно быть в ТЗ для подрядчика!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AC29F52B-6235-483C-BA75-E75E388CE27C}"/>
              </a:ext>
            </a:extLst>
          </p:cNvPr>
          <p:cNvSpPr txBox="1">
            <a:spLocks/>
          </p:cNvSpPr>
          <p:nvPr/>
        </p:nvSpPr>
        <p:spPr>
          <a:xfrm>
            <a:off x="862730" y="2072883"/>
            <a:ext cx="6944139" cy="23408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Картинка (как выглядит).</a:t>
            </a:r>
          </a:p>
          <a:p>
            <a:pPr algn="l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Чертеж с размерами.</a:t>
            </a:r>
          </a:p>
          <a:p>
            <a:pPr algn="l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Описание из какого материала.</a:t>
            </a:r>
          </a:p>
          <a:p>
            <a:pPr algn="l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Описание какого цвет.</a:t>
            </a:r>
          </a:p>
          <a:p>
            <a:pPr algn="l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Технические особенности (подсветка, тип открывания).</a:t>
            </a:r>
          </a:p>
          <a:p>
            <a:pPr algn="ctr"/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Подзаголовок 2">
            <a:extLst>
              <a:ext uri="{FF2B5EF4-FFF2-40B4-BE49-F238E27FC236}">
                <a16:creationId xmlns:a16="http://schemas.microsoft.com/office/drawing/2014/main" id="{2DE01604-AA5C-49EF-8EAD-756131FFE8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3894" y="5595039"/>
            <a:ext cx="11632304" cy="703267"/>
          </a:xfrm>
        </p:spPr>
        <p:txBody>
          <a:bodyPr>
            <a:noAutofit/>
          </a:bodyPr>
          <a:lstStyle/>
          <a:p>
            <a:pPr algn="ctr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Чем детальней или чем больше информации будет для подрядчика, тем вероятность что подрядчик сделает так как Вы задумали больше!!!</a:t>
            </a:r>
            <a:endParaRPr lang="ru-RU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7EFA6682-2776-DAE7-E662-41021837FE05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27DB9262-C545-B825-2382-9E53AFC76FD5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1E2C1DE-03B8-76B7-9A52-29DA38D93D05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</a:t>
              </a:r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ru-RU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соц. сети </a:t>
              </a: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03CADB61-F093-955F-076F-61A328BB5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7263A36D-9513-03CB-336D-9877D156EC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839FAF4F-8AAA-02FB-6987-C8D6D1657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390017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790727FD-2110-4F9F-8336-0B25358CD9DA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4DABC62-22FA-49AC-B839-5673ACBDAE49}"/>
              </a:ext>
            </a:extLst>
          </p:cNvPr>
          <p:cNvSpPr/>
          <p:nvPr/>
        </p:nvSpPr>
        <p:spPr>
          <a:xfrm>
            <a:off x="569205" y="445465"/>
            <a:ext cx="11632305" cy="5963792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BE35AF2-8EA6-4AB6-BB6E-9C098F031D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959" y="654342"/>
            <a:ext cx="3302810" cy="304558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C8A4E5-58E9-46A3-86E5-D3799BF786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821" y="847465"/>
            <a:ext cx="3933278" cy="492453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2ED68EA-A688-4DC7-A844-3A0711B110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1757" y="546935"/>
            <a:ext cx="3894379" cy="533120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FC0515B-1B8A-4162-B545-26152CBA80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2898" y="3784339"/>
            <a:ext cx="2194601" cy="2516186"/>
          </a:xfrm>
          <a:prstGeom prst="rect">
            <a:avLst/>
          </a:prstGeom>
        </p:spPr>
      </p:pic>
      <p:sp>
        <p:nvSpPr>
          <p:cNvPr id="28" name="Подзаголовок 2">
            <a:extLst>
              <a:ext uri="{FF2B5EF4-FFF2-40B4-BE49-F238E27FC236}">
                <a16:creationId xmlns:a16="http://schemas.microsoft.com/office/drawing/2014/main" id="{D8C26EF3-3F69-40B6-951D-413F09162F03}"/>
              </a:ext>
            </a:extLst>
          </p:cNvPr>
          <p:cNvSpPr txBox="1">
            <a:spLocks/>
          </p:cNvSpPr>
          <p:nvPr/>
        </p:nvSpPr>
        <p:spPr>
          <a:xfrm>
            <a:off x="3119848" y="428841"/>
            <a:ext cx="6143848" cy="408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СТОЛЯРКА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EF60AEF8-4080-B095-CD5A-6614E10F9809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2B9E1735-5E4A-27D3-2605-DB291BFAB4F9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29C9B30-A827-346C-ED2C-93CE3A0429DB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</a:t>
              </a:r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ru-RU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соц. сети </a:t>
              </a: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2B83215E-EFEC-86E9-A0A9-4AADDC7E1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F8792885-0C38-C2C0-C2FD-E90FF5264A0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C9945C4E-BAC3-BF03-ACFC-FCF5A47D35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09578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9B2819D5-3025-4266-8E2B-14CFA96105B4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59694" y="403765"/>
            <a:ext cx="11608106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F14E56-ADA8-4827-BE39-2A70C4C04BB8}"/>
              </a:ext>
            </a:extLst>
          </p:cNvPr>
          <p:cNvSpPr txBox="1">
            <a:spLocks/>
          </p:cNvSpPr>
          <p:nvPr/>
        </p:nvSpPr>
        <p:spPr>
          <a:xfrm>
            <a:off x="1161601" y="2315744"/>
            <a:ext cx="7426843" cy="2370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Выдаем грамотное тех. задание с указанием всего</a:t>
            </a:r>
          </a:p>
          <a:p>
            <a:pPr algn="l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Согласовываем  или не согласовываем образец/ чертеж.</a:t>
            </a:r>
          </a:p>
          <a:p>
            <a:pPr algn="l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Вносим правки по необходимости.</a:t>
            </a:r>
          </a:p>
          <a:p>
            <a:pPr algn="l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Согласовываем  образец/ чертеж.</a:t>
            </a:r>
          </a:p>
          <a:p>
            <a:pPr algn="l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Ждем наше ТВОРЕНИЕ на объекте!</a:t>
            </a:r>
          </a:p>
          <a:p>
            <a:pPr algn="ctr"/>
            <a:endParaRPr lang="ru-RU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0C584906-773E-4D2D-BA37-48222626F7C6}"/>
              </a:ext>
            </a:extLst>
          </p:cNvPr>
          <p:cNvSpPr txBox="1">
            <a:spLocks/>
          </p:cNvSpPr>
          <p:nvPr/>
        </p:nvSpPr>
        <p:spPr>
          <a:xfrm>
            <a:off x="4281267" y="608684"/>
            <a:ext cx="4758107" cy="4163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дальше что с ТЗ?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6F4CC31D-EF93-77A5-75FE-797B1E6006DD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ED2CFE1E-B819-257F-741C-16041EEAE177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C6D51CF-1D5D-5D0C-79F7-E7DE4BF17736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</a:t>
              </a:r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ru-RU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соц. сети </a:t>
              </a: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6CE8A92F-945F-8BFC-BEE6-3E33602DCD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F7D34EFC-6E2F-1E29-50D2-603DA2AD4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6F2DCF37-82E4-8F3B-F23E-BBEFFFB88F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504236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66DEA05E-F270-40A7-A22F-430D88919EFC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243978" y="1140140"/>
            <a:ext cx="4837026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3101300" y="723025"/>
            <a:ext cx="6549091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Стойка ресепшн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3AC4234-4081-4E3E-A351-14FFEA480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94" y="1118076"/>
            <a:ext cx="7300789" cy="516671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91E934-6C76-4083-927F-5192A0D889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1326" y="1265371"/>
            <a:ext cx="3619959" cy="194716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36C7F34-2B83-485C-8EBD-C3BB879AE9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51326" y="3693850"/>
            <a:ext cx="3660818" cy="202401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3EB741B-E6F5-4497-B2BF-689BE442B910}"/>
              </a:ext>
            </a:extLst>
          </p:cNvPr>
          <p:cNvSpPr txBox="1">
            <a:spLocks/>
          </p:cNvSpPr>
          <p:nvPr/>
        </p:nvSpPr>
        <p:spPr>
          <a:xfrm>
            <a:off x="3226697" y="416981"/>
            <a:ext cx="6143848" cy="408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СТОЛЯРКА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A7E95D00-A62E-5B16-0069-D9DAA21069A4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D9F64CF-B3CA-8169-82CE-5F86A0231A2C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222D322-2A1D-50DC-2E09-3E3F61B342A3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</a:t>
              </a:r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ru-RU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соц. сети </a:t>
              </a: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7E575461-A8E2-E811-2108-433C49301F8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6B18C32F-298F-0E5F-15AD-ED7781F0F4E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F4D13B3D-01F3-58AF-BFD0-DB99E7EA2D2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88387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F68BEF0E-4C24-4816-96FD-F7F2F3586C7D}"/>
              </a:ext>
            </a:extLst>
          </p:cNvPr>
          <p:cNvSpPr/>
          <p:nvPr/>
        </p:nvSpPr>
        <p:spPr>
          <a:xfrm>
            <a:off x="598061" y="378735"/>
            <a:ext cx="11593939" cy="60555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8" name="Подзаголовок 2">
            <a:extLst>
              <a:ext uri="{FF2B5EF4-FFF2-40B4-BE49-F238E27FC236}">
                <a16:creationId xmlns:a16="http://schemas.microsoft.com/office/drawing/2014/main" id="{466D83D8-2C45-4C17-AF9C-3F6A5222A2F4}"/>
              </a:ext>
            </a:extLst>
          </p:cNvPr>
          <p:cNvSpPr txBox="1">
            <a:spLocks/>
          </p:cNvSpPr>
          <p:nvPr/>
        </p:nvSpPr>
        <p:spPr>
          <a:xfrm>
            <a:off x="3119848" y="428841"/>
            <a:ext cx="6143848" cy="408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МРАМОР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D73B1B9-E239-FE07-1441-4A2C081B2F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956" y="2668177"/>
            <a:ext cx="5234761" cy="348984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F6F44A1-DE41-39B8-DB0B-E40447CE27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4356" y="896250"/>
            <a:ext cx="3213612" cy="428481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086BB79-0D17-7338-9121-D687725E6C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593" y="659327"/>
            <a:ext cx="4154510" cy="2769673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5E036067-6846-1766-678B-A642671C539B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F63D5D65-8110-87A6-B77B-DD3DBC9DEF37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9159AC2-CB6C-B76E-3386-56690C25F56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</a:t>
              </a:r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ru-RU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соц. сети </a:t>
              </a: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69F2F073-7196-1B95-81D4-7777E2B61EB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BD7D0FB5-7C09-EB51-62DD-685E0329C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3744E4AA-CFA1-ECFA-D7EC-17B19046E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76840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F68BEF0E-4C24-4816-96FD-F7F2F3586C7D}"/>
              </a:ext>
            </a:extLst>
          </p:cNvPr>
          <p:cNvSpPr/>
          <p:nvPr/>
        </p:nvSpPr>
        <p:spPr>
          <a:xfrm>
            <a:off x="598061" y="378735"/>
            <a:ext cx="11593939" cy="60555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8C05D4D-6592-4492-992A-90F4CA1CB6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602" y="836917"/>
            <a:ext cx="5457793" cy="338076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E27542F-71E7-4676-B150-3C63AE5C4A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7087" y="813705"/>
            <a:ext cx="5567889" cy="268660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50225D1-8CE8-4F23-AE17-87A3A54013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3831" y="3253300"/>
            <a:ext cx="3728805" cy="291638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B40A8ED-E496-4A87-808E-007568FB23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59538" y="3143093"/>
            <a:ext cx="2047590" cy="2901202"/>
          </a:xfrm>
          <a:prstGeom prst="rect">
            <a:avLst/>
          </a:prstGeom>
        </p:spPr>
      </p:pic>
      <p:sp>
        <p:nvSpPr>
          <p:cNvPr id="28" name="Подзаголовок 2">
            <a:extLst>
              <a:ext uri="{FF2B5EF4-FFF2-40B4-BE49-F238E27FC236}">
                <a16:creationId xmlns:a16="http://schemas.microsoft.com/office/drawing/2014/main" id="{466D83D8-2C45-4C17-AF9C-3F6A5222A2F4}"/>
              </a:ext>
            </a:extLst>
          </p:cNvPr>
          <p:cNvSpPr txBox="1">
            <a:spLocks/>
          </p:cNvSpPr>
          <p:nvPr/>
        </p:nvSpPr>
        <p:spPr>
          <a:xfrm>
            <a:off x="3119848" y="428841"/>
            <a:ext cx="6143848" cy="408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МРАМОР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58202E03-59C2-EB39-A670-2CABA51A1E9A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E272FE79-5EA9-3FAD-21E2-8426BA05D1D7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BEF2C1D-A708-3520-41F3-D4D6EEFD9C18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</a:t>
              </a:r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ru-RU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соц. сети </a:t>
              </a: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1974388F-74EB-1585-FE08-10FB552E0A2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BE4C9623-066F-AF3D-BAF0-1A8281744A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8A6406A6-6D85-7F9D-5F43-C77A3AC8CD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75146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F68BEF0E-4C24-4816-96FD-F7F2F3586C7D}"/>
              </a:ext>
            </a:extLst>
          </p:cNvPr>
          <p:cNvSpPr/>
          <p:nvPr/>
        </p:nvSpPr>
        <p:spPr>
          <a:xfrm>
            <a:off x="598061" y="378735"/>
            <a:ext cx="11593939" cy="60555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8" name="Подзаголовок 2">
            <a:extLst>
              <a:ext uri="{FF2B5EF4-FFF2-40B4-BE49-F238E27FC236}">
                <a16:creationId xmlns:a16="http://schemas.microsoft.com/office/drawing/2014/main" id="{466D83D8-2C45-4C17-AF9C-3F6A5222A2F4}"/>
              </a:ext>
            </a:extLst>
          </p:cNvPr>
          <p:cNvSpPr txBox="1">
            <a:spLocks/>
          </p:cNvSpPr>
          <p:nvPr/>
        </p:nvSpPr>
        <p:spPr>
          <a:xfrm>
            <a:off x="3119848" y="428841"/>
            <a:ext cx="6143848" cy="408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МРАМОР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1F90E1D-0C67-FE98-72ED-5E52796518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4796" y="929071"/>
            <a:ext cx="7162591" cy="4047375"/>
          </a:xfrm>
          <a:prstGeom prst="rect">
            <a:avLst/>
          </a:prstGeom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AF432A8E-F794-BAE7-3811-A05E6DED3FB3}"/>
              </a:ext>
            </a:extLst>
          </p:cNvPr>
          <p:cNvSpPr txBox="1">
            <a:spLocks/>
          </p:cNvSpPr>
          <p:nvPr/>
        </p:nvSpPr>
        <p:spPr>
          <a:xfrm>
            <a:off x="772740" y="1020459"/>
            <a:ext cx="3874633" cy="2370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Особенности </a:t>
            </a:r>
          </a:p>
          <a:p>
            <a:pPr algn="l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монтажа:</a:t>
            </a:r>
          </a:p>
          <a:p>
            <a:pPr algn="l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забыть про </a:t>
            </a:r>
          </a:p>
          <a:p>
            <a:pPr algn="l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тяжесть мрамора</a:t>
            </a:r>
          </a:p>
          <a:p>
            <a:pPr algn="l"/>
            <a:endParaRPr lang="ru-RU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B7B19DA-1C11-EF9D-0F69-D1F9AF4DF81B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C6E3A93-9956-C11F-0B62-9B2FABD61FC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4DD8263-AD56-1CE7-44CD-7B54394DD936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</a:t>
              </a:r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ru-RU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соц. сети </a:t>
              </a: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C59A8E22-5FFF-4C29-CA29-0CB3D0D162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B68B52BD-E00D-5020-43F7-7B86EBACE5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340F0758-7653-84E3-0026-E0EA99A6D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4E6C32D-CECA-E77D-5E45-946E5664B5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929" y="3220448"/>
            <a:ext cx="3429000" cy="295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4401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E6DA153-335C-4C1F-8C6F-D52178571038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67C97B2-2720-47A0-BE82-7C08E0EAA3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40" y="1031845"/>
            <a:ext cx="5780303" cy="516761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332D3CD-8EB9-4CB4-8488-4CD567124F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5368" y="3263088"/>
            <a:ext cx="5270124" cy="291750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D7D7520-210E-4D5B-96A8-36C8437A69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5368" y="464255"/>
            <a:ext cx="2979239" cy="269598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77260FE-F2FB-4931-A83A-35FBF7B1B8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66667" y="473465"/>
            <a:ext cx="1586307" cy="111676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FAD37ED-E232-4BC4-9A55-717BE0821F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42738" y="1812247"/>
            <a:ext cx="2251131" cy="46482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22E9E84-9CBF-4B35-B2E3-7F0AE964C6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26055" y="2391506"/>
            <a:ext cx="919040" cy="748193"/>
          </a:xfrm>
          <a:prstGeom prst="rect">
            <a:avLst/>
          </a:prstGeom>
        </p:spPr>
      </p:pic>
      <p:sp>
        <p:nvSpPr>
          <p:cNvPr id="30" name="Подзаголовок 2">
            <a:extLst>
              <a:ext uri="{FF2B5EF4-FFF2-40B4-BE49-F238E27FC236}">
                <a16:creationId xmlns:a16="http://schemas.microsoft.com/office/drawing/2014/main" id="{78113189-9C04-4FBF-B860-C3673C3B8B67}"/>
              </a:ext>
            </a:extLst>
          </p:cNvPr>
          <p:cNvSpPr txBox="1">
            <a:spLocks/>
          </p:cNvSpPr>
          <p:nvPr/>
        </p:nvSpPr>
        <p:spPr>
          <a:xfrm>
            <a:off x="2811996" y="437774"/>
            <a:ext cx="6143848" cy="408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МРАМОР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8C053F2D-74F4-3CBB-D295-73A52FA430C7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8DAA3829-B9C5-A073-1343-7C7B6CE9AC24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43591B1-BE4B-5357-94A0-239353F8061C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</a:t>
              </a:r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ru-RU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соц. сети </a:t>
              </a: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98AD4324-733D-7D97-67C5-45B1F5A12E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3362DCBB-2C23-F232-8B05-33CA185633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D1549BE9-5B26-F48A-540D-4D7A1B7675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287953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8B1BDD4-E509-41BA-A626-8C8F8455CE27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CA57140A-BD80-48BB-AF0C-36810FAF06D6}"/>
              </a:ext>
            </a:extLst>
          </p:cNvPr>
          <p:cNvSpPr txBox="1">
            <a:spLocks/>
          </p:cNvSpPr>
          <p:nvPr/>
        </p:nvSpPr>
        <p:spPr>
          <a:xfrm>
            <a:off x="2050413" y="487038"/>
            <a:ext cx="9328557" cy="7032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1B88407-F53C-44D1-BDEB-729B9A7E8D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2884" y="453577"/>
            <a:ext cx="8326231" cy="6009843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FF00C44C-647D-3090-2B16-0E69F12E64C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EB99588D-38BB-A022-47BA-52D93AD0F25A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40B6C62-96AA-5CFA-4A08-B1C90444C4CC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</a:t>
              </a:r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ru-RU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соц. сети </a:t>
              </a: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2424033D-03CB-D7E2-FDBA-F544D640B9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52D88775-88D8-54CB-C08E-CDF494E464F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3095304C-16AC-CAAE-6691-7047F7EF5FF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11477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009A3CB-F56E-4E99-9376-A65FE2BCD313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CA57140A-BD80-48BB-AF0C-36810FAF06D6}"/>
              </a:ext>
            </a:extLst>
          </p:cNvPr>
          <p:cNvSpPr txBox="1">
            <a:spLocks/>
          </p:cNvSpPr>
          <p:nvPr/>
        </p:nvSpPr>
        <p:spPr>
          <a:xfrm>
            <a:off x="2050413" y="487038"/>
            <a:ext cx="9328557" cy="7032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CD2F9E2-4F87-442D-A10A-FA388E0D75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567" y="523261"/>
            <a:ext cx="7216483" cy="394994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649ADC4-2222-4B3B-9FCF-DDCAAF47A2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7962" y="2278523"/>
            <a:ext cx="5372636" cy="4134797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ED42FE38-673A-3FAE-EB5F-EB540F94F4A6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71BC9384-2A83-E4C2-2C09-564F87DEE0EE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B8764A3-2822-EEE3-2B92-E040DDF6757A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</a:t>
              </a:r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ru-RU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соц. сети </a:t>
              </a: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2307C924-C4FB-28FB-E723-A47B0D559FE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02524C3F-EB90-1AC3-5020-57E969DFC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30BAC762-C76C-9A35-7CFC-CAD12E53101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64071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C79D0B4-6C14-4D44-8B35-DAEDC18F7FF7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CA57140A-BD80-48BB-AF0C-36810FAF06D6}"/>
              </a:ext>
            </a:extLst>
          </p:cNvPr>
          <p:cNvSpPr txBox="1">
            <a:spLocks/>
          </p:cNvSpPr>
          <p:nvPr/>
        </p:nvSpPr>
        <p:spPr>
          <a:xfrm>
            <a:off x="2050413" y="487038"/>
            <a:ext cx="9328557" cy="7032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A90284B-6938-451E-9870-F735F7BBF9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3433" y="751846"/>
            <a:ext cx="6162052" cy="391094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7AF15A1-708D-4EB1-A5C1-F35836BC79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266" y="487038"/>
            <a:ext cx="3943967" cy="5711264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A3BE3669-8CCC-B9EE-B38B-ABE1F6A25192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57FBC9F9-680A-EDDE-9BB6-2B59C05DC07D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E2FA35A-039B-674D-E4B4-A6516F5585EF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</a:t>
              </a:r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ru-RU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соц. сети </a:t>
              </a: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98C9A3C4-5B8B-40B2-F7D3-02F6F77842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C06B285A-4F98-7CCD-0C01-A3BEF36A5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E828E7D2-8820-1174-42CC-14CD65AC88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18658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F4E7A20-DA20-45A9-802D-E99785820EA8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CA57140A-BD80-48BB-AF0C-36810FAF06D6}"/>
              </a:ext>
            </a:extLst>
          </p:cNvPr>
          <p:cNvSpPr txBox="1">
            <a:spLocks/>
          </p:cNvSpPr>
          <p:nvPr/>
        </p:nvSpPr>
        <p:spPr>
          <a:xfrm>
            <a:off x="2050413" y="487038"/>
            <a:ext cx="9328557" cy="7032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2F5DFD0-EA8D-447D-A44A-6D5E88F489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310" y="564596"/>
            <a:ext cx="6946864" cy="354050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A9C031-7050-40A1-B42E-63C33D5F03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6105" y="1262154"/>
            <a:ext cx="6581034" cy="430362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89DB76F-16F9-4B79-99D1-0C0701A50B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159" y="3374967"/>
            <a:ext cx="4311244" cy="2863317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91E51C43-11B1-6EAD-53C2-6966E2119655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32AF9E63-41D0-21BD-0F05-FD6E342C3224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B4CA94D-D5D1-066E-C308-772C7CED0E62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</a:t>
              </a:r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ru-RU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соц. сети </a:t>
              </a: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5999A9AE-4962-9E69-DC9F-FC3AF1063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E4AD6FD9-E8AE-BDB7-64F3-06D0C3AAB10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4A229236-83B3-FE54-29D5-59FF588E2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34036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F4E7A20-DA20-45A9-802D-E99785820EA8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CA57140A-BD80-48BB-AF0C-36810FAF06D6}"/>
              </a:ext>
            </a:extLst>
          </p:cNvPr>
          <p:cNvSpPr txBox="1">
            <a:spLocks/>
          </p:cNvSpPr>
          <p:nvPr/>
        </p:nvSpPr>
        <p:spPr>
          <a:xfrm>
            <a:off x="2050413" y="487038"/>
            <a:ext cx="9328557" cy="7032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91E51C43-11B1-6EAD-53C2-6966E2119655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32AF9E63-41D0-21BD-0F05-FD6E342C3224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B4CA94D-D5D1-066E-C308-772C7CED0E62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</a:t>
              </a:r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ru-RU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соц. сети </a:t>
              </a: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5999A9AE-4962-9E69-DC9F-FC3AF1063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E4AD6FD9-E8AE-BDB7-64F3-06D0C3AAB1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4A229236-83B3-FE54-29D5-59FF588E2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415C695-C2A2-18D2-9A7C-8989BFAE11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2739" y="1541982"/>
            <a:ext cx="6672517" cy="4091354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F90294E5-4A0C-15CF-8929-74F0F3400818}"/>
              </a:ext>
            </a:extLst>
          </p:cNvPr>
          <p:cNvSpPr txBox="1">
            <a:spLocks/>
          </p:cNvSpPr>
          <p:nvPr/>
        </p:nvSpPr>
        <p:spPr>
          <a:xfrm>
            <a:off x="2811996" y="437774"/>
            <a:ext cx="6143848" cy="408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КЕРАМОГРАНИТ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A678EEC-48C4-1043-D423-290BC1E90B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7427" y="2656025"/>
            <a:ext cx="2062346" cy="366639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9B5F5B1-4F98-8188-BFDB-7CB7A49842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7333" y="538592"/>
            <a:ext cx="4180188" cy="200678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77C33A0-6E1E-833B-50B7-D40118580FC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203" y="3115104"/>
            <a:ext cx="2209629" cy="2946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6143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F1343C6-5D7B-4CE4-A6D7-6925C40E2734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A506B2B4-E9E1-495D-9C74-981649FF4CDE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467828C1-E84E-4174-B8E4-A7228B32292F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ACF4F36A-E1A3-4A2F-9A64-D0C7D4F6B15A}"/>
              </a:ext>
            </a:extLst>
          </p:cNvPr>
          <p:cNvSpPr txBox="1"/>
          <p:nvPr/>
        </p:nvSpPr>
        <p:spPr>
          <a:xfrm>
            <a:off x="3020408" y="395393"/>
            <a:ext cx="7279826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Критерии выбора </a:t>
            </a:r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материалов</a:t>
            </a:r>
            <a:r>
              <a:rPr lang="ru-RU" sz="28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 в </a:t>
            </a:r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ПРЕМИАЛЬНОМ</a:t>
            </a:r>
            <a:r>
              <a:rPr lang="ru-RU" sz="28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 и среднем сегменте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ACFDCB-E094-4D06-91D5-888FACC94FCA}"/>
              </a:ext>
            </a:extLst>
          </p:cNvPr>
          <p:cNvSpPr txBox="1"/>
          <p:nvPr/>
        </p:nvSpPr>
        <p:spPr>
          <a:xfrm>
            <a:off x="2592645" y="2008256"/>
            <a:ext cx="7071597" cy="31700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- </a:t>
            </a:r>
            <a:r>
              <a:rPr lang="ru-RU" sz="2500" dirty="0" err="1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Насмотренность</a:t>
            </a:r>
            <a:endParaRPr lang="en-US" sz="25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r>
              <a:rPr lang="ru-RU" sz="25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- Бюджет</a:t>
            </a:r>
            <a:endParaRPr lang="en-US" sz="25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r>
              <a:rPr lang="ru-RU" sz="25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- Срок производства/поставка</a:t>
            </a:r>
          </a:p>
          <a:p>
            <a:r>
              <a:rPr lang="ru-RU" sz="25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- Приоритетность зон</a:t>
            </a:r>
          </a:p>
          <a:p>
            <a:r>
              <a:rPr lang="ru-RU" sz="25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- Известность и узнаваемость бренда</a:t>
            </a:r>
          </a:p>
          <a:p>
            <a:r>
              <a:rPr lang="ru-RU" sz="25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- Качество</a:t>
            </a:r>
            <a:r>
              <a:rPr lang="ru-RU" sz="25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 </a:t>
            </a:r>
          </a:p>
          <a:p>
            <a:r>
              <a:rPr lang="ru-RU" sz="25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- Приоритет Заказчика </a:t>
            </a:r>
          </a:p>
          <a:p>
            <a:r>
              <a:rPr lang="ru-RU" sz="25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- Удобство выбора</a:t>
            </a:r>
            <a:endParaRPr lang="ru-RU" sz="2500" b="0" i="0" dirty="0">
              <a:solidFill>
                <a:schemeClr val="tx1"/>
              </a:solidFill>
              <a:effectLst/>
              <a:latin typeface="Bookman Old Style" panose="02050604050505020204" pitchFamily="18" charset="0"/>
              <a:cs typeface="Calibri" panose="020F0502020204030204" pitchFamily="34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E7032A02-1575-85E5-568E-CB0035C34A0B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015AD043-5EC8-F2F3-4DCE-A00BF2C1A187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356D717-5720-544F-5ED6-D474775FB772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</a:t>
              </a:r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ru-RU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соц. сети </a:t>
              </a: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69DAB4A4-443A-4247-A287-6B2A786E5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AEAA9BE9-052E-113D-9E15-91F33F9D66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0C5034F6-6AB0-9504-0597-22FF3ED99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133419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F1343C6-5D7B-4CE4-A6D7-6925C40E2734}"/>
              </a:ext>
            </a:extLst>
          </p:cNvPr>
          <p:cNvSpPr/>
          <p:nvPr/>
        </p:nvSpPr>
        <p:spPr>
          <a:xfrm>
            <a:off x="568829" y="376761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A506B2B4-E9E1-495D-9C74-981649FF4CDE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467828C1-E84E-4174-B8E4-A7228B32292F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B23A27C9-A7FC-4B9A-8676-92A211A415AB}"/>
              </a:ext>
            </a:extLst>
          </p:cNvPr>
          <p:cNvSpPr txBox="1"/>
          <p:nvPr/>
        </p:nvSpPr>
        <p:spPr>
          <a:xfrm>
            <a:off x="728444" y="3945688"/>
            <a:ext cx="11039912" cy="23391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 </a:t>
            </a:r>
            <a:r>
              <a:rPr lang="ru-RU" sz="16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Мебель класса премиум надежна, комфорта, долговечна. Для ее создания не скупятся ни на материалы, ни на расчет наиболее эргономичных форм. А внешнему виду она обязана профессиональным дизайнерам.</a:t>
            </a:r>
          </a:p>
          <a:p>
            <a:pPr algn="l"/>
            <a:r>
              <a:rPr lang="ru-RU" sz="16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Именно в сегменте премиум открывается широкая возможность внесения корректив: подобрать ткань, древесину и обработку для нее. Благодаря этому мебель премиум-класса получается созданной под индивидуального заказчика, комфортной и стильной. Ценовая политика может разнится очень сильно: все зависит от раскрученности бренда и используемых материалов. Которые могут быть как привычными, так и очень редкими, вроде древесины тропических деревьев.</a:t>
            </a:r>
          </a:p>
          <a:p>
            <a:pPr algn="r"/>
            <a:r>
              <a:rPr lang="ru-RU" sz="16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Магазин </a:t>
            </a:r>
            <a:r>
              <a:rPr lang="ru-RU" sz="1600" dirty="0">
                <a:solidFill>
                  <a:schemeClr val="tx1"/>
                </a:solidFill>
                <a:latin typeface="Bookman Old Style" panose="02050604050505020204" pitchFamily="18" charset="0"/>
              </a:rPr>
              <a:t>К</a:t>
            </a:r>
            <a:r>
              <a:rPr lang="ru-RU" sz="16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р</a:t>
            </a:r>
            <a:r>
              <a:rPr lang="ru-RU" sz="1600" dirty="0">
                <a:solidFill>
                  <a:schemeClr val="tx1"/>
                </a:solidFill>
                <a:latin typeface="Bookman Old Style" panose="02050604050505020204" pitchFamily="18" charset="0"/>
              </a:rPr>
              <a:t>асивый Дом.</a:t>
            </a:r>
            <a:endParaRPr lang="ru-RU" sz="1600" b="0" i="0" dirty="0">
              <a:solidFill>
                <a:schemeClr val="tx1"/>
              </a:solidFill>
              <a:effectLst/>
              <a:latin typeface="Bookman Old Style" panose="0205060405050502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F166F2-81C0-2556-9293-5EAA8498CF92}"/>
              </a:ext>
            </a:extLst>
          </p:cNvPr>
          <p:cNvSpPr txBox="1"/>
          <p:nvPr/>
        </p:nvSpPr>
        <p:spPr>
          <a:xfrm>
            <a:off x="3020408" y="395393"/>
            <a:ext cx="7279826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МЕБЕЛЬ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741B99-3195-E9B3-6B22-99D9FEE044A3}"/>
              </a:ext>
            </a:extLst>
          </p:cNvPr>
          <p:cNvSpPr txBox="1"/>
          <p:nvPr/>
        </p:nvSpPr>
        <p:spPr>
          <a:xfrm>
            <a:off x="4887883" y="872399"/>
            <a:ext cx="3544876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География мебели</a:t>
            </a:r>
            <a:endParaRPr lang="en-US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2B3203F-CC60-B9C9-C6A1-185321FF0B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583" y="1523903"/>
            <a:ext cx="3784485" cy="25569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0C8F022-0711-4B6C-74B6-EB4E6752E032}"/>
              </a:ext>
            </a:extLst>
          </p:cNvPr>
          <p:cNvSpPr txBox="1"/>
          <p:nvPr/>
        </p:nvSpPr>
        <p:spPr>
          <a:xfrm>
            <a:off x="1046986" y="2032041"/>
            <a:ext cx="888923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США</a:t>
            </a: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129617-967D-2B68-D3FF-4CAADF8E7AA8}"/>
              </a:ext>
            </a:extLst>
          </p:cNvPr>
          <p:cNvSpPr txBox="1"/>
          <p:nvPr/>
        </p:nvSpPr>
        <p:spPr>
          <a:xfrm>
            <a:off x="2674346" y="1991542"/>
            <a:ext cx="2535191" cy="7078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Великобритания</a:t>
            </a:r>
          </a:p>
          <a:p>
            <a:pPr algn="l"/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Италия</a:t>
            </a: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F2AB7EAA-EC10-5EF3-A899-B35237833A4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2847528"/>
              </p:ext>
            </p:extLst>
          </p:nvPr>
        </p:nvGraphicFramePr>
        <p:xfrm>
          <a:off x="8526025" y="797221"/>
          <a:ext cx="3243564" cy="31125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5" imgW="7491960" imgH="7187040" progId="Photoshop.Image.13">
                  <p:embed/>
                </p:oleObj>
              </mc:Choice>
              <mc:Fallback>
                <p:oleObj name="Image" r:id="rId5" imgW="7491960" imgH="7187040" progId="Photoshop.Image.13">
                  <p:embed/>
                  <p:pic>
                    <p:nvPicPr>
                      <p:cNvPr id="8" name="Объект 7">
                        <a:extLst>
                          <a:ext uri="{FF2B5EF4-FFF2-40B4-BE49-F238E27FC236}">
                            <a16:creationId xmlns:a16="http://schemas.microsoft.com/office/drawing/2014/main" id="{6ED6761E-DFCF-4162-B4F0-E81A7FD65F8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526025" y="797221"/>
                        <a:ext cx="3243564" cy="31125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173A7E28-C146-BC1F-1BDC-E4F87271487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4B969A1E-EAEE-8E08-16E2-5CA7BDEF2BD3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0D5EF69-D72D-F022-E29C-D756413165F5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</a:t>
              </a:r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ru-RU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соц. сети </a:t>
              </a: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0ABACF7A-E6D5-0C5B-3444-9E0ED95EF2F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6DABDEA9-B156-D0E2-9D1A-57D4C60B94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F29AF780-87D7-6093-B4B0-B3A8C519906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4782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A823F7C-FA28-B0D1-8EC7-F8DF0C508C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412E320-4A05-ADE0-99CF-64A75A4B82F5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996919" y="505870"/>
            <a:ext cx="8623002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ИЗВЕСТНОСТЬ И УЗНАВАЕМОСТЬ БРЕНДА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8C9225F-4363-4B4C-AEDF-7A28D667B1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787" y="1857404"/>
            <a:ext cx="2209800" cy="136207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44E8D39-94B8-4EB2-84CE-5BDCF6BD7A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684" y="4352888"/>
            <a:ext cx="1889932" cy="94496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3CEABC9-23A9-4738-A9F3-DF9E51061B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6581" y="3320400"/>
            <a:ext cx="2343678" cy="91658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B247E93-B75F-4FC7-B1CA-9038153AC9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2336" y="1730812"/>
            <a:ext cx="2444981" cy="81128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F1921DC-0D07-4AB6-906D-0E0A1F3D1B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9206" y="5098954"/>
            <a:ext cx="2070116" cy="76987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C5D108E-7179-4620-8142-7186B5D2E9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76885" y="4071151"/>
            <a:ext cx="1476375" cy="142875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7390EAD-5E57-4578-89B8-D3374C3BAF4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98973" y="1870629"/>
            <a:ext cx="3829050" cy="904875"/>
          </a:xfrm>
          <a:prstGeom prst="rect">
            <a:avLst/>
          </a:prstGeom>
        </p:spPr>
      </p:pic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30E8AE6D-45C2-F0D7-083D-E488419C5C9B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46FCCAEF-7557-CABB-BE1A-CD7E9197CCFF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4B69EB4-115D-AFD8-C14E-14E6CA68348C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</a:t>
              </a:r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ru-RU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соц. сети </a:t>
              </a: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68799073-EA73-37D5-DCEC-40D4D17F70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D66F3722-6450-6C67-43CE-F10CA4748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23989697-2641-0682-61A9-908D41F15F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375038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7D9DAEA-123E-306B-35B7-661A7325A0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BBA9129-8518-6DC7-FA72-6E6AFBB5A5AE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4193816" y="413889"/>
            <a:ext cx="4317124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УДОБСТВО ВЫБОРА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A659FCC-D14D-454F-9D4E-CB6BFEF3C8EC}"/>
              </a:ext>
            </a:extLst>
          </p:cNvPr>
          <p:cNvSpPr txBox="1"/>
          <p:nvPr/>
        </p:nvSpPr>
        <p:spPr>
          <a:xfrm>
            <a:off x="2270757" y="1295276"/>
            <a:ext cx="7955285" cy="7078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Не все европейские ткани подходят для американской мебели</a:t>
            </a: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и наоборот.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4B9F58F-6EC2-4930-B03B-0DEFCCA3EF1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26" r="22646"/>
          <a:stretch/>
        </p:blipFill>
        <p:spPr>
          <a:xfrm>
            <a:off x="2440245" y="2455642"/>
            <a:ext cx="7073201" cy="3132346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BC92FA9A-B843-49DC-C546-399D20904B15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48C78E8-6246-92C0-9208-13AF8E4634DC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DE3067D-0E97-C1C5-2F01-AD0DCB07A74E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</a:t>
              </a:r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ru-RU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соц. сети </a:t>
              </a: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ED260462-A63C-CA51-32C0-DC718EA600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E0518B58-780F-9ACD-7319-B841C83015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7230B4C-8DC3-13AA-AE37-909D79D8877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900750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994B38-F941-F00A-18EF-F113E545BE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91E7E22-BACA-4896-C595-83588E7CDE95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D36AEE32-7AA5-4D89-83AF-A66201C6A9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7845469"/>
              </p:ext>
            </p:extLst>
          </p:nvPr>
        </p:nvGraphicFramePr>
        <p:xfrm>
          <a:off x="621370" y="1390641"/>
          <a:ext cx="6578008" cy="44598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4" imgW="36583920" imgH="24799680" progId="Photoshop.Image.13">
                  <p:embed/>
                </p:oleObj>
              </mc:Choice>
              <mc:Fallback>
                <p:oleObj name="Image" r:id="rId4" imgW="36583920" imgH="24799680" progId="Photoshop.Image.13">
                  <p:embed/>
                  <p:pic>
                    <p:nvPicPr>
                      <p:cNvPr id="8" name="Объект 7">
                        <a:extLst>
                          <a:ext uri="{FF2B5EF4-FFF2-40B4-BE49-F238E27FC236}">
                            <a16:creationId xmlns:a16="http://schemas.microsoft.com/office/drawing/2014/main" id="{D36AEE32-7AA5-4D89-83AF-A66201C6A9E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1370" y="1390641"/>
                        <a:ext cx="6578008" cy="44598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B593651-9F4F-436C-B7A3-720D976DA7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0367" y="1726793"/>
            <a:ext cx="4692307" cy="207567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696F0FC-1E74-47B9-9068-7CEE01E56D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5556" y="4146981"/>
            <a:ext cx="1933575" cy="193357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A5A792E-9514-4075-8DC9-040DB5DF9F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81958" y="4129492"/>
            <a:ext cx="2767226" cy="196855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22497AE-284F-4BE8-8986-0FB10D513FF7}"/>
              </a:ext>
            </a:extLst>
          </p:cNvPr>
          <p:cNvSpPr txBox="1"/>
          <p:nvPr/>
        </p:nvSpPr>
        <p:spPr>
          <a:xfrm>
            <a:off x="2807616" y="522903"/>
            <a:ext cx="7426098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БОЛЬШИЕ ВОЗМОЖНОСТИ ВЫБОРА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AACD8C7F-4466-72C4-D4AF-27EBED4D0AE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A0F90C13-4C9F-9774-BC06-A8B11BC5B521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7D1E55C-B029-B019-1277-5E82A995088C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</a:t>
              </a:r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ru-RU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соц. сети </a:t>
              </a: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D2E236ED-DFF4-5E64-2FB4-7F2B154AADD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F955873C-E06E-0A5A-5194-2893C285A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C1E1056F-F91D-876F-1376-6ADCF7DA85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674199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F1343C6-5D7B-4CE4-A6D7-6925C40E2734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A506B2B4-E9E1-495D-9C74-981649FF4CDE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467828C1-E84E-4174-B8E4-A7228B32292F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BEAA7D7-1244-EAC2-791D-16C75F2C68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475" y="1315793"/>
            <a:ext cx="4225990" cy="19666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110D301-F232-8DE9-DCE2-28CFEF2CD55E}"/>
              </a:ext>
            </a:extLst>
          </p:cNvPr>
          <p:cNvSpPr txBox="1"/>
          <p:nvPr/>
        </p:nvSpPr>
        <p:spPr>
          <a:xfrm>
            <a:off x="7480445" y="1746821"/>
            <a:ext cx="3464808" cy="16312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-нет выбора ткани</a:t>
            </a:r>
          </a:p>
          <a:p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или скудный</a:t>
            </a:r>
          </a:p>
          <a:p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-нет выбора отделки</a:t>
            </a:r>
          </a:p>
          <a:p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- нет выбора размера</a:t>
            </a:r>
          </a:p>
          <a:p>
            <a:pPr algn="ctr"/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FD95D6-5F2A-5F53-3785-956F35D074FC}"/>
              </a:ext>
            </a:extLst>
          </p:cNvPr>
          <p:cNvSpPr txBox="1"/>
          <p:nvPr/>
        </p:nvSpPr>
        <p:spPr>
          <a:xfrm>
            <a:off x="4577288" y="543684"/>
            <a:ext cx="3464808" cy="7078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СРЕДНИЙ СЕГМЕНТ</a:t>
            </a:r>
          </a:p>
          <a:p>
            <a:pPr algn="ctr"/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87B70BE-A8E7-14BE-3B4E-E02032A065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0413" y="3710424"/>
            <a:ext cx="4460631" cy="2168362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23FD9F8-71AE-8DF5-0710-7538A6EFCE6E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2DB5EBE7-F654-FA6F-132C-3EB700513C93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907B267-F4D0-38BD-8AAD-573C304AFCBD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</a:t>
              </a:r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ru-RU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соц. сети </a:t>
              </a: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4E708047-F5A8-1C88-3154-858D546D8C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F4864003-B8DB-A2F3-3296-A5EFC13B3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7AF7E718-AE2D-8AE3-899C-694E9F1DF83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754294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F1343C6-5D7B-4CE4-A6D7-6925C40E2734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A506B2B4-E9E1-495D-9C74-981649FF4CDE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467828C1-E84E-4174-B8E4-A7228B32292F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EFD95D6-5F2A-5F53-3785-956F35D074FC}"/>
              </a:ext>
            </a:extLst>
          </p:cNvPr>
          <p:cNvSpPr txBox="1"/>
          <p:nvPr/>
        </p:nvSpPr>
        <p:spPr>
          <a:xfrm>
            <a:off x="3766215" y="622815"/>
            <a:ext cx="5086954" cy="7078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ТЕХНИЧЕСКОЕ ОСНАЩЕНИЕ</a:t>
            </a:r>
          </a:p>
          <a:p>
            <a:pPr algn="ctr"/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23FD9F8-71AE-8DF5-0710-7538A6EFCE6E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2DB5EBE7-F654-FA6F-132C-3EB700513C93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907B267-F4D0-38BD-8AAD-573C304AFCBD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</a:t>
              </a:r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ru-RU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соц. сети </a:t>
              </a: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4E708047-F5A8-1C88-3154-858D546D8C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F4864003-B8DB-A2F3-3296-A5EFC13B3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7AF7E718-AE2D-8AE3-899C-694E9F1DF83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881A2F1-9EF0-C74A-D4FF-E751FC09A9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6781" y="1412608"/>
            <a:ext cx="6426471" cy="315042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EDC11F0-04E1-E73A-64ED-5F2C5A2ECBE0}"/>
              </a:ext>
            </a:extLst>
          </p:cNvPr>
          <p:cNvSpPr txBox="1"/>
          <p:nvPr/>
        </p:nvSpPr>
        <p:spPr>
          <a:xfrm>
            <a:off x="7621041" y="1536174"/>
            <a:ext cx="3808959" cy="286232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-проект по вентиляции и  кондиционированию</a:t>
            </a:r>
          </a:p>
          <a:p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- система умный дом</a:t>
            </a:r>
          </a:p>
          <a:p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- датчики протечки</a:t>
            </a:r>
          </a:p>
          <a:p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- видеонаблюдение</a:t>
            </a:r>
          </a:p>
          <a:p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-пожарная сигнализация</a:t>
            </a:r>
          </a:p>
          <a:p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ru-RU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т.д</a:t>
            </a: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ru-RU" sz="2000" dirty="0">
              <a:solidFill>
                <a:schemeClr val="bg1"/>
              </a:solidFill>
              <a:latin typeface="Bookman Old Style" panose="020506040505050202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0F9A1CD-2F5E-2A24-4986-0763B1A24B3A}"/>
              </a:ext>
            </a:extLst>
          </p:cNvPr>
          <p:cNvSpPr txBox="1"/>
          <p:nvPr/>
        </p:nvSpPr>
        <p:spPr>
          <a:xfrm>
            <a:off x="1045833" y="4662815"/>
            <a:ext cx="5504750" cy="101566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Работа с инженерными проектами. </a:t>
            </a:r>
          </a:p>
          <a:p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B46D931-FE17-0FBE-29D1-B25E0B72C2B2}"/>
              </a:ext>
            </a:extLst>
          </p:cNvPr>
          <p:cNvSpPr txBox="1"/>
          <p:nvPr/>
        </p:nvSpPr>
        <p:spPr>
          <a:xfrm>
            <a:off x="1077327" y="961794"/>
            <a:ext cx="5504750" cy="101566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Премиум</a:t>
            </a:r>
          </a:p>
          <a:p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7B64242-DB24-6F00-1994-C3959DBA1EE0}"/>
              </a:ext>
            </a:extLst>
          </p:cNvPr>
          <p:cNvSpPr txBox="1"/>
          <p:nvPr/>
        </p:nvSpPr>
        <p:spPr>
          <a:xfrm>
            <a:off x="7621041" y="5084724"/>
            <a:ext cx="2732157" cy="101566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Средний сегмент</a:t>
            </a:r>
          </a:p>
          <a:p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EFC538A-9613-9B87-E8A8-28DBB8B49635}"/>
              </a:ext>
            </a:extLst>
          </p:cNvPr>
          <p:cNvSpPr txBox="1"/>
          <p:nvPr/>
        </p:nvSpPr>
        <p:spPr>
          <a:xfrm>
            <a:off x="7596415" y="5494116"/>
            <a:ext cx="4517239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Может вообще ничего не быть</a:t>
            </a:r>
          </a:p>
          <a:p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0943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F1343C6-5D7B-4CE4-A6D7-6925C40E2734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A506B2B4-E9E1-495D-9C74-981649FF4CDE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467828C1-E84E-4174-B8E4-A7228B32292F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23FD9F8-71AE-8DF5-0710-7538A6EFCE6E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2DB5EBE7-F654-FA6F-132C-3EB700513C93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907B267-F4D0-38BD-8AAD-573C304AFCBD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</a:t>
              </a:r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ru-RU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соц. сети </a:t>
              </a: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4E708047-F5A8-1C88-3154-858D546D8C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F4864003-B8DB-A2F3-3296-A5EFC13B3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7AF7E718-AE2D-8AE3-899C-694E9F1DF83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FB46D931-FE17-0FBE-29D1-B25E0B72C2B2}"/>
              </a:ext>
            </a:extLst>
          </p:cNvPr>
          <p:cNvSpPr txBox="1"/>
          <p:nvPr/>
        </p:nvSpPr>
        <p:spPr>
          <a:xfrm>
            <a:off x="685800" y="573740"/>
            <a:ext cx="5974521" cy="563231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Вывод:</a:t>
            </a:r>
          </a:p>
          <a:p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Если особенности работы дизайнера в среднем и премиальном сегменте?</a:t>
            </a:r>
          </a:p>
          <a:p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u="sng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Безусловно.</a:t>
            </a:r>
          </a:p>
          <a:p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Что бы работать с ПРЕМИУМ сегментом, надо не только знать как на него выйти, но и уметь работать с ПРЕМИАЛЬНЫМИ отделочными материалами, мебелью,  делать грамотную рабочую документацию, а так же уметь взаимодействовать  с инженерными компаниями, подрядчиком, представителями Заказчика, и со службой эксплуатации.</a:t>
            </a:r>
          </a:p>
          <a:p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0C1DCE7-A09F-E7AA-D3B6-4971286386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981" y="1775734"/>
            <a:ext cx="4714800" cy="353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5153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EB9C6F5-E72A-4E42-BC6F-FE7A35DF5569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622162" y="459466"/>
            <a:ext cx="6549091" cy="6398534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47378" y="555074"/>
            <a:ext cx="6415068" cy="120032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4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Хотите ответ от опытного дизайнера?</a:t>
            </a:r>
          </a:p>
          <a:p>
            <a:pPr algn="l"/>
            <a:endParaRPr lang="ru-RU" sz="24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24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Просто спросите</a:t>
            </a:r>
            <a:endParaRPr lang="en-US" sz="24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D671636-ADE0-44C7-9D50-B342CC021D2F}"/>
              </a:ext>
            </a:extLst>
          </p:cNvPr>
          <p:cNvSpPr txBox="1"/>
          <p:nvPr/>
        </p:nvSpPr>
        <p:spPr>
          <a:xfrm>
            <a:off x="7430935" y="1509870"/>
            <a:ext cx="3495674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endParaRPr lang="en-US" sz="2000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359AE390-0937-830B-3460-3CC28BDC932C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5552C821-0C98-06BA-5FA1-B1874518E50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B4DEB43-5DF9-075A-AF5A-D7BC5C5CB749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</a:t>
              </a:r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ru-RU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соц. сети </a:t>
              </a: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01A81A3B-9F08-233E-FBAD-004FE93BA5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5F314F03-4E56-1071-934C-B8D8811620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00443714-1D5F-5587-1D7E-F2AB76A0D84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92FC3862-99E2-1870-0F41-A5837CB3661F}"/>
              </a:ext>
            </a:extLst>
          </p:cNvPr>
          <p:cNvSpPr txBox="1"/>
          <p:nvPr/>
        </p:nvSpPr>
        <p:spPr>
          <a:xfrm>
            <a:off x="6846918" y="827100"/>
            <a:ext cx="4916525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400" b="1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Закрытый телеграмм-канал "Спроси дизайнера"</a:t>
            </a:r>
            <a:endParaRPr lang="en-US" sz="24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F80A745-63ED-E71F-6AED-F0CE0997196F}"/>
              </a:ext>
            </a:extLst>
          </p:cNvPr>
          <p:cNvSpPr txBox="1"/>
          <p:nvPr/>
        </p:nvSpPr>
        <p:spPr>
          <a:xfrm>
            <a:off x="847378" y="1919456"/>
            <a:ext cx="7330142" cy="43396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1200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Задайте свой вопрос в сфере дизайн интерьера и получить профессиональный ответ от Полины </a:t>
            </a:r>
            <a:r>
              <a:rPr lang="ru-RU" sz="1200" b="0" i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Чаплановой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.</a:t>
            </a:r>
          </a:p>
          <a:p>
            <a:pPr algn="l"/>
            <a:br>
              <a:rPr lang="ru-RU" sz="1200" dirty="0">
                <a:latin typeface="Bookman Old Style" panose="02050604050505020204" pitchFamily="18" charset="0"/>
              </a:rPr>
            </a:br>
            <a:r>
              <a:rPr lang="ru-RU" sz="1200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Что ещё в закрытом телеграмм- канале (группе)</a:t>
            </a:r>
          </a:p>
          <a:p>
            <a:pPr algn="l"/>
            <a:br>
              <a:rPr lang="ru-RU" sz="1200" dirty="0">
                <a:latin typeface="Bookman Old Style" panose="02050604050505020204" pitchFamily="18" charset="0"/>
              </a:rPr>
            </a:br>
            <a:r>
              <a:rPr lang="ru-RU" sz="1200" b="1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Анонсы выставок и мероприятий по дизайну интерьера</a:t>
            </a:r>
            <a:endParaRPr lang="ru-RU" sz="1200" b="0" i="0" dirty="0">
              <a:solidFill>
                <a:srgbClr val="000000"/>
              </a:solidFill>
              <a:effectLst/>
              <a:latin typeface="Bookman Old Style" panose="02050604050505020204" pitchFamily="18" charset="0"/>
            </a:endParaRPr>
          </a:p>
          <a:p>
            <a:pPr algn="l"/>
            <a:br>
              <a:rPr lang="ru-RU" sz="1200" dirty="0">
                <a:latin typeface="Bookman Old Style" panose="02050604050505020204" pitchFamily="18" charset="0"/>
              </a:rPr>
            </a:br>
            <a:br>
              <a:rPr lang="ru-RU" sz="1200" dirty="0">
                <a:latin typeface="Bookman Old Style" panose="02050604050505020204" pitchFamily="18" charset="0"/>
              </a:rPr>
            </a:br>
            <a:r>
              <a:rPr lang="ru-RU" sz="1200" b="1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Тенденции в мире дизайна</a:t>
            </a:r>
            <a:endParaRPr lang="ru-RU" sz="1200" b="0" i="0" dirty="0">
              <a:solidFill>
                <a:srgbClr val="000000"/>
              </a:solidFill>
              <a:effectLst/>
              <a:latin typeface="Bookman Old Style" panose="02050604050505020204" pitchFamily="18" charset="0"/>
            </a:endParaRPr>
          </a:p>
          <a:p>
            <a:pPr algn="l"/>
            <a:br>
              <a:rPr lang="ru-RU" sz="1200" dirty="0">
                <a:latin typeface="Bookman Old Style" panose="02050604050505020204" pitchFamily="18" charset="0"/>
              </a:rPr>
            </a:br>
            <a:br>
              <a:rPr lang="ru-RU" sz="1200" dirty="0">
                <a:latin typeface="Bookman Old Style" panose="02050604050505020204" pitchFamily="18" charset="0"/>
              </a:rPr>
            </a:br>
            <a:r>
              <a:rPr lang="ru-RU" sz="1200" b="1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Интересные ссылки, полезные статьи</a:t>
            </a:r>
            <a:endParaRPr lang="ru-RU" sz="1200" b="0" i="0" dirty="0">
              <a:solidFill>
                <a:srgbClr val="000000"/>
              </a:solidFill>
              <a:effectLst/>
              <a:latin typeface="Bookman Old Style" panose="02050604050505020204" pitchFamily="18" charset="0"/>
            </a:endParaRPr>
          </a:p>
          <a:p>
            <a:pPr algn="l"/>
            <a:br>
              <a:rPr lang="ru-RU" sz="1200" dirty="0">
                <a:latin typeface="Bookman Old Style" panose="02050604050505020204" pitchFamily="18" charset="0"/>
              </a:rPr>
            </a:br>
            <a:br>
              <a:rPr lang="ru-RU" sz="1200" dirty="0">
                <a:latin typeface="Bookman Old Style" panose="02050604050505020204" pitchFamily="18" charset="0"/>
              </a:rPr>
            </a:br>
            <a:r>
              <a:rPr lang="ru-RU" sz="1200" b="1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Интересные истории дизайнера о профессии дизайнер интерьера</a:t>
            </a:r>
            <a:endParaRPr lang="ru-RU" sz="1200" b="0" i="0" dirty="0">
              <a:solidFill>
                <a:srgbClr val="000000"/>
              </a:solidFill>
              <a:effectLst/>
              <a:latin typeface="Bookman Old Style" panose="02050604050505020204" pitchFamily="18" charset="0"/>
            </a:endParaRPr>
          </a:p>
          <a:p>
            <a:pPr algn="l"/>
            <a:br>
              <a:rPr lang="ru-RU" sz="1200" dirty="0">
                <a:latin typeface="Bookman Old Style" panose="02050604050505020204" pitchFamily="18" charset="0"/>
              </a:rPr>
            </a:br>
            <a:br>
              <a:rPr lang="ru-RU" sz="1200" dirty="0">
                <a:latin typeface="Bookman Old Style" panose="02050604050505020204" pitchFamily="18" charset="0"/>
              </a:rPr>
            </a:br>
            <a:r>
              <a:rPr lang="ru-RU" sz="1200" b="1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Ошибки дизайнеров, строителей и не только</a:t>
            </a:r>
            <a:endParaRPr lang="ru-RU" sz="1200" b="0" i="0" dirty="0">
              <a:solidFill>
                <a:srgbClr val="000000"/>
              </a:solidFill>
              <a:effectLst/>
              <a:latin typeface="Bookman Old Style" panose="02050604050505020204" pitchFamily="18" charset="0"/>
            </a:endParaRPr>
          </a:p>
          <a:p>
            <a:pPr algn="l"/>
            <a:br>
              <a:rPr lang="ru-RU" sz="1200" dirty="0">
                <a:latin typeface="Bookman Old Style" panose="02050604050505020204" pitchFamily="18" charset="0"/>
              </a:rPr>
            </a:br>
            <a:br>
              <a:rPr lang="ru-RU" sz="1200" dirty="0">
                <a:latin typeface="Bookman Old Style" panose="02050604050505020204" pitchFamily="18" charset="0"/>
              </a:rPr>
            </a:br>
            <a:r>
              <a:rPr lang="ru-RU" sz="1200" b="1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Тренировка </a:t>
            </a:r>
            <a:r>
              <a:rPr lang="ru-RU" sz="1200" b="1" i="0" dirty="0" err="1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насмотренности</a:t>
            </a:r>
            <a:endParaRPr lang="ru-RU" sz="1200" b="0" i="0" dirty="0">
              <a:solidFill>
                <a:srgbClr val="000000"/>
              </a:solidFill>
              <a:effectLst/>
              <a:latin typeface="Bookman Old Style" panose="02050604050505020204" pitchFamily="18" charset="0"/>
            </a:endParaRPr>
          </a:p>
          <a:p>
            <a:pPr algn="l"/>
            <a:br>
              <a:rPr lang="ru-RU" sz="1200" dirty="0">
                <a:latin typeface="Bookman Old Style" panose="02050604050505020204" pitchFamily="18" charset="0"/>
              </a:rPr>
            </a:br>
            <a:r>
              <a:rPr lang="ru-RU" sz="1200" b="1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По запросу онлайн встречи в зуме</a:t>
            </a:r>
            <a:endParaRPr lang="ru-RU" sz="1200" b="0" i="0" dirty="0">
              <a:solidFill>
                <a:srgbClr val="000000"/>
              </a:solidFill>
              <a:effectLst/>
              <a:latin typeface="Bookman Old Style" panose="02050604050505020204" pitchFamily="18" charset="0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71C55193-C44B-9455-E0FB-6786B440A9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8658" y="3304170"/>
            <a:ext cx="1744095" cy="174409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55B961EA-39CD-1F60-1BA4-7143A8FE85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298" y="1659233"/>
            <a:ext cx="2790488" cy="49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8746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EB9C6F5-E72A-4E42-BC6F-FE7A35DF5569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622162" y="459466"/>
            <a:ext cx="6549091" cy="6398534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4744884" y="555074"/>
            <a:ext cx="4531001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4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ЗА ВНИМАНИЕ!</a:t>
            </a:r>
            <a:endParaRPr lang="en-US" sz="24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6436241" y="2369446"/>
            <a:ext cx="5012681" cy="304333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связи:</a:t>
            </a:r>
            <a:endParaRPr lang="ru-RU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olinachaplanova.com</a:t>
            </a:r>
            <a:endParaRPr lang="ru-RU" sz="14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</a:t>
            </a:r>
            <a:r>
              <a:rPr lang="en-US" sz="1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@bk.ru</a:t>
            </a:r>
            <a:endParaRPr lang="ru-RU" sz="14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4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4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@polina_chaplanova_design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0A1CF10-8155-4794-9503-B3D1874F26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344" y="3005858"/>
            <a:ext cx="793651" cy="48888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5FB0324-1638-43F1-A4FC-CE05D27A48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663" y="3773726"/>
            <a:ext cx="793651" cy="36825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8EA651C-012F-444D-A9D1-6D8D0A8226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416" y="4354454"/>
            <a:ext cx="793651" cy="43809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D671636-ADE0-44C7-9D50-B342CC021D2F}"/>
              </a:ext>
            </a:extLst>
          </p:cNvPr>
          <p:cNvSpPr txBox="1"/>
          <p:nvPr/>
        </p:nvSpPr>
        <p:spPr>
          <a:xfrm>
            <a:off x="7430935" y="1509870"/>
            <a:ext cx="3495674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endParaRPr lang="en-US" sz="2000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342258A-ED90-4F4A-B79B-2DA94800FCC8}"/>
              </a:ext>
            </a:extLst>
          </p:cNvPr>
          <p:cNvSpPr txBox="1"/>
          <p:nvPr/>
        </p:nvSpPr>
        <p:spPr>
          <a:xfrm>
            <a:off x="7430935" y="1083779"/>
            <a:ext cx="3913688" cy="9047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ПОЛИНА ЧАПЛАНОВА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дизайнер интерьера</a:t>
            </a:r>
            <a:endParaRPr lang="ru-RU" sz="20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359AE390-0937-830B-3460-3CC28BDC932C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5552C821-0C98-06BA-5FA1-B1874518E50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B4DEB43-5DF9-075A-AF5A-D7BC5C5CB749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</a:t>
              </a:r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</a:t>
              </a:r>
              <a:r>
                <a:rPr lang="ru-RU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соц. сети </a:t>
              </a: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01A81A3B-9F08-233E-FBAD-004FE93BA5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5F314F03-4E56-1071-934C-B8D8811620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00443714-1D5F-5587-1D7E-F2AB76A0D8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AE37ED29-BF10-CC49-1D7A-31413632C44C}"/>
              </a:ext>
            </a:extLst>
          </p:cNvPr>
          <p:cNvSpPr txBox="1"/>
          <p:nvPr/>
        </p:nvSpPr>
        <p:spPr>
          <a:xfrm>
            <a:off x="5876620" y="5072668"/>
            <a:ext cx="1041536" cy="30950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соц.сети</a:t>
            </a:r>
            <a:endParaRPr lang="ru-RU" sz="14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4D3E70D-4848-11B3-DB1B-19C95AB1C4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809" y="2559446"/>
            <a:ext cx="2513196" cy="2467831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A0D95C29-E40C-7DFE-B86E-74D5C91052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36" y="962507"/>
            <a:ext cx="3478347" cy="522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401291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4497</TotalTime>
  <Words>1660</Words>
  <Application>Microsoft Office PowerPoint</Application>
  <PresentationFormat>Широкоэкранный</PresentationFormat>
  <Paragraphs>281</Paragraphs>
  <Slides>37</Slides>
  <Notes>37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3" baseType="lpstr">
      <vt:lpstr>Arial</vt:lpstr>
      <vt:lpstr>Bookman Old Style</vt:lpstr>
      <vt:lpstr>Calibri</vt:lpstr>
      <vt:lpstr>Trebuchet MS</vt:lpstr>
      <vt:lpstr>Берлин</vt:lpstr>
      <vt:lpstr>Image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173</cp:revision>
  <dcterms:created xsi:type="dcterms:W3CDTF">2020-09-07T19:51:05Z</dcterms:created>
  <dcterms:modified xsi:type="dcterms:W3CDTF">2023-08-03T10:06:33Z</dcterms:modified>
</cp:coreProperties>
</file>