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76" r:id="rId2"/>
    <p:sldId id="275" r:id="rId3"/>
    <p:sldId id="265" r:id="rId4"/>
    <p:sldId id="258" r:id="rId5"/>
    <p:sldId id="291" r:id="rId6"/>
    <p:sldId id="290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65"/>
            <p14:sldId id="258"/>
            <p14:sldId id="291"/>
            <p14:sldId id="290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</p14:sldIdLst>
        </p14:section>
        <p14:section name="Раздел без заголовка" id="{7DD297BF-26AC-4EB2-A072-C81BB3AE8B7A}">
          <p14:sldIdLst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2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2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3.png"/><Relationship Id="rId7" Type="http://schemas.openxmlformats.org/officeDocument/2006/relationships/image" Target="../media/image2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.png"/><Relationship Id="rId7" Type="http://schemas.openxmlformats.org/officeDocument/2006/relationships/image" Target="../media/image3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38.png"/><Relationship Id="rId4" Type="http://schemas.openxmlformats.org/officeDocument/2006/relationships/image" Target="../media/image4.png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6.png"/><Relationship Id="rId7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3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821417" y="915893"/>
            <a:ext cx="4855484" cy="4924538"/>
          </a:xfrm>
          <a:custGeom>
            <a:avLst/>
            <a:gdLst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5617484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841333"/>
              <a:gd name="connsiteY0" fmla="*/ 0 h 4924538"/>
              <a:gd name="connsiteX1" fmla="*/ 5617484 w 5841333"/>
              <a:gd name="connsiteY1" fmla="*/ 0 h 4924538"/>
              <a:gd name="connsiteX2" fmla="*/ 4617359 w 5841333"/>
              <a:gd name="connsiteY2" fmla="*/ 255682 h 4924538"/>
              <a:gd name="connsiteX3" fmla="*/ 3607709 w 5841333"/>
              <a:gd name="connsiteY3" fmla="*/ 789082 h 4924538"/>
              <a:gd name="connsiteX4" fmla="*/ 3607709 w 5841333"/>
              <a:gd name="connsiteY4" fmla="*/ 4924538 h 4924538"/>
              <a:gd name="connsiteX5" fmla="*/ 0 w 5841333"/>
              <a:gd name="connsiteY5" fmla="*/ 4924538 h 4924538"/>
              <a:gd name="connsiteX6" fmla="*/ 0 w 5841333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4845959 w 5617484"/>
              <a:gd name="connsiteY2" fmla="*/ 770032 h 4924538"/>
              <a:gd name="connsiteX3" fmla="*/ 3607709 w 5617484"/>
              <a:gd name="connsiteY3" fmla="*/ 789082 h 4924538"/>
              <a:gd name="connsiteX4" fmla="*/ 3607709 w 5617484"/>
              <a:gd name="connsiteY4" fmla="*/ 4924538 h 4924538"/>
              <a:gd name="connsiteX5" fmla="*/ 0 w 5617484"/>
              <a:gd name="connsiteY5" fmla="*/ 4924538 h 4924538"/>
              <a:gd name="connsiteX6" fmla="*/ 0 w 5617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89082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98607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55484" h="4924538">
                <a:moveTo>
                  <a:pt x="0" y="0"/>
                </a:moveTo>
                <a:lnTo>
                  <a:pt x="4855484" y="9525"/>
                </a:lnTo>
                <a:lnTo>
                  <a:pt x="4845959" y="770032"/>
                </a:lnTo>
                <a:lnTo>
                  <a:pt x="3607709" y="798607"/>
                </a:lnTo>
                <a:lnTo>
                  <a:pt x="3607709" y="4924538"/>
                </a:lnTo>
                <a:lnTo>
                  <a:pt x="0" y="4924538"/>
                </a:lnTo>
                <a:lnTo>
                  <a:pt x="0" y="0"/>
                </a:lnTo>
                <a:close/>
              </a:path>
            </a:pathLst>
          </a:cu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4420349" y="1699514"/>
            <a:ext cx="7485901" cy="472986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21416" y="2852045"/>
            <a:ext cx="110848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ОШИБОК В РЕМОНТЕ.</a:t>
            </a:r>
            <a:endParaRPr lang="ru-RU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316822" y="1065814"/>
            <a:ext cx="3718670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595223"/>
            <a:ext cx="7064395" cy="5541217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941" y="1337553"/>
            <a:ext cx="6944139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​Владелица дизайнерской​ студии "POLINA CHAPLANOVA DESIGN“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786648" y="604149"/>
            <a:ext cx="3032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45" y="777180"/>
            <a:ext cx="3761256" cy="50150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3067053" y="896536"/>
            <a:ext cx="247128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83317" y="925418"/>
            <a:ext cx="6349668" cy="492453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5656" y="3141822"/>
            <a:ext cx="6143848" cy="408076"/>
          </a:xfrm>
        </p:spPr>
        <p:txBody>
          <a:bodyPr>
            <a:noAutofit/>
          </a:bodyPr>
          <a:lstStyle/>
          <a:p>
            <a:pPr algn="l"/>
            <a:r>
              <a:rPr lang="ru-RU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  ТОП-10 ОШИБОК В РЕМОНТЕ!</a:t>
            </a:r>
            <a:endParaRPr lang="ru-RU" sz="3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269286" y="1857735"/>
            <a:ext cx="2905677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ЧЕМ ПОГОВОРИМ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E3C1238-1A87-4E6F-8704-00002FFFA11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5956616-362A-4D09-BB17-4C0E1241781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513DBA-78C0-4CF6-9A1A-591DF87ED1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A8BAD65-20A2-40E7-A505-CCDBBCE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6BFA472-566F-4645-8E21-1D6DBF9A4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B01F3BF-E23B-462B-AA91-98EC7FD3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E3151BF-D10A-4199-8FE7-18CBA3840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D2DFC41-C043-4099-A1A4-97BFCA36770E}"/>
              </a:ext>
            </a:extLst>
          </p:cNvPr>
          <p:cNvSpPr/>
          <p:nvPr/>
        </p:nvSpPr>
        <p:spPr>
          <a:xfrm>
            <a:off x="7132985" y="925418"/>
            <a:ext cx="5059014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D7AF67-E112-43F8-BBAC-B4FEA223EE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303" y="1129531"/>
            <a:ext cx="3542052" cy="47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385653"/>
            <a:ext cx="6549090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открываются створки шкафа (дверь) из-за светильника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C075C73-F212-487E-98C5-EEFBB2E40BA2}"/>
              </a:ext>
            </a:extLst>
          </p:cNvPr>
          <p:cNvSpPr txBox="1"/>
          <p:nvPr/>
        </p:nvSpPr>
        <p:spPr>
          <a:xfrm>
            <a:off x="817233" y="5377195"/>
            <a:ext cx="5896840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проверять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потолка, высоту светильника и открывание дверей шкафа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FB9399F-5FA1-4EF4-A2A3-68E6457004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019" y="2124467"/>
            <a:ext cx="5660799" cy="252643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E29BB90-0BD1-41D5-879C-D2C6E47E55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945" y="1484957"/>
            <a:ext cx="3467036" cy="376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17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457477"/>
            <a:ext cx="65490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1.а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открываются окна на балконе из-за светильников!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817233" y="5563699"/>
            <a:ext cx="589684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проверять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потолка, высоту светильника и открывание окон.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137045-C3E2-4D12-B0A3-3D5F3EBC173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9"/>
          <a:stretch/>
        </p:blipFill>
        <p:spPr>
          <a:xfrm>
            <a:off x="1343366" y="1836814"/>
            <a:ext cx="5016879" cy="318437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924CEBF-4FD3-4B3A-8737-66EC29D642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25" y="1359879"/>
            <a:ext cx="3365914" cy="449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838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985705" y="925417"/>
            <a:ext cx="4206294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740181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8050" y="459071"/>
            <a:ext cx="5896840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1.б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открывание дверь «бьет» бра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A8D7459-0D2D-4A29-91C8-785CDE1C4D0E}"/>
              </a:ext>
            </a:extLst>
          </p:cNvPr>
          <p:cNvSpPr txBox="1"/>
          <p:nvPr/>
        </p:nvSpPr>
        <p:spPr>
          <a:xfrm>
            <a:off x="583892" y="5269127"/>
            <a:ext cx="740181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что располагается за дверью.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Ставить ограничитель, цепочку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7E435DE-5656-42E2-B1F1-CB6DEE9610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721" y="1471922"/>
            <a:ext cx="3193749" cy="341680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C47D4C-89BA-47E1-9E34-B47FC36262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2663" y="1930153"/>
            <a:ext cx="3366674" cy="25647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0ED3B9-C9E6-4FC9-8B3B-24FF750089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898" y="925417"/>
            <a:ext cx="3817819" cy="509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57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416906"/>
            <a:ext cx="65490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Из-за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 не открывается окно!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817233" y="5638459"/>
            <a:ext cx="589684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проверять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потолка, высоту светильника и открывание окон.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18DAC72-A066-4AA9-8BD7-E810C42508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9115" y="2019300"/>
            <a:ext cx="5553075" cy="2819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84BBAA-CE00-42F2-BDC3-AEC17E8F44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588" y="1755186"/>
            <a:ext cx="4111665" cy="411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15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2" y="400901"/>
            <a:ext cx="6549091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Маленькая ниша для штор, не учли радиатор и вынос подоконника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583894" y="5638459"/>
            <a:ext cx="636219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делаем грамотно размеры, высчитываем глубину ниши для штор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D18A2A-DAA0-49D4-A9B9-8D80CF396F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3121" y="595618"/>
            <a:ext cx="3964985" cy="54528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DB4A0B-8A5D-42A2-B7B2-5FD97D3EDE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700" y="1761808"/>
            <a:ext cx="3587522" cy="3483945"/>
          </a:xfrm>
          <a:prstGeom prst="rect">
            <a:avLst/>
          </a:prstGeom>
        </p:spPr>
      </p:pic>
      <p:sp>
        <p:nvSpPr>
          <p:cNvPr id="18" name="Знак ''плюс'' 17">
            <a:extLst>
              <a:ext uri="{FF2B5EF4-FFF2-40B4-BE49-F238E27FC236}">
                <a16:creationId xmlns:a16="http://schemas.microsoft.com/office/drawing/2014/main" id="{C6582D6E-3A7B-456F-95C1-4CF3889133E4}"/>
              </a:ext>
            </a:extLst>
          </p:cNvPr>
          <p:cNvSpPr/>
          <p:nvPr/>
        </p:nvSpPr>
        <p:spPr>
          <a:xfrm>
            <a:off x="7716879" y="639957"/>
            <a:ext cx="697301" cy="763398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14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421827"/>
            <a:ext cx="65490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Забыли про выключатель и розетки у кровати!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583893" y="5731337"/>
            <a:ext cx="6475611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проходить мысленно все пути включения, выключения.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95CBB87-ECAB-46B0-8948-61A4889A1D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938" y="1648852"/>
            <a:ext cx="4367120" cy="360727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5C9222B-F69E-4567-9227-379F3D9D23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9475" y="1294553"/>
            <a:ext cx="3992600" cy="438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157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348161"/>
            <a:ext cx="6549091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Забыли розетку для холодильника, духовки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вытяжки, на фартук и т.д.!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583893" y="5731337"/>
            <a:ext cx="6549091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проходить мысленно все пути включения, выключения.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4CA947-0DF9-4B10-B830-42DDE0E001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388" y="1127198"/>
            <a:ext cx="4416220" cy="20853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23D4A2-CF9C-4A41-95BE-28A344D7F7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1656" y="1638393"/>
            <a:ext cx="3361998" cy="3772853"/>
          </a:xfrm>
          <a:prstGeom prst="rect">
            <a:avLst/>
          </a:prstGeom>
        </p:spPr>
      </p:pic>
      <p:sp>
        <p:nvSpPr>
          <p:cNvPr id="8" name="Управляющая кнопка: справка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75478F1-6518-4E71-BC68-DE0239C490FA}"/>
              </a:ext>
            </a:extLst>
          </p:cNvPr>
          <p:cNvSpPr/>
          <p:nvPr/>
        </p:nvSpPr>
        <p:spPr>
          <a:xfrm>
            <a:off x="10521436" y="1194566"/>
            <a:ext cx="634707" cy="832847"/>
          </a:xfrm>
          <a:prstGeom prst="actionButtonHelp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501177-597A-49A3-A7CC-4183447C9A91}"/>
              </a:ext>
            </a:extLst>
          </p:cNvPr>
          <p:cNvSpPr txBox="1"/>
          <p:nvPr/>
        </p:nvSpPr>
        <p:spPr>
          <a:xfrm>
            <a:off x="7132984" y="3479656"/>
            <a:ext cx="4837026" cy="28623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необходимо расположить спец.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розетки в РП, то: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Варочная панель-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100мм от УЧП;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Холодильник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встроенный - 100мм от УЧП в соседний модуль;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Холодильник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отдельностоящий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- 100мм от УЧП в том же месте, лучше к краю, а не по центру;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П/М машина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-  в соседнем модуле на любой высоте до столешницы;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Духовк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а- если встроена в пенал - снизу на высоте 100мм от УЧП, если шнур короткий 1000мм от УЧП в соседний модуль;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Вытяжка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– сбоку от </a:t>
            </a:r>
            <a:r>
              <a:rPr lang="ru-RU" sz="1200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вентканала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FF1CD2-6984-4AD5-AB81-9849CF2D2093}"/>
              </a:ext>
            </a:extLst>
          </p:cNvPr>
          <p:cNvSpPr txBox="1"/>
          <p:nvPr/>
        </p:nvSpPr>
        <p:spPr>
          <a:xfrm>
            <a:off x="7458865" y="516022"/>
            <a:ext cx="4357152" cy="1076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Привязка спец. розеток для кухни? Нужно ли?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317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348161"/>
            <a:ext cx="6549091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оставили место для наличника при возведении проема!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1257993" y="5731337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оставлять место для наличника по возможности.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EDF120-77F6-427E-981B-760E8BD4A63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3" b="5204"/>
          <a:stretch/>
        </p:blipFill>
        <p:spPr>
          <a:xfrm>
            <a:off x="4272731" y="1615746"/>
            <a:ext cx="2347813" cy="38025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F77E12-873D-49B0-BD53-F9DE6A35D5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341" y="1600531"/>
            <a:ext cx="2809933" cy="38025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D9100C-00E6-4E72-ADA1-7CC4775465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593" y="1199625"/>
            <a:ext cx="3492967" cy="465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70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11608105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283B03E-9E7F-4514-8538-01914CEFC363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59694" y="348161"/>
            <a:ext cx="6573290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Толщина плинтуса больше чем наличника!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1239619" y="5481532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чертить разрез/предусмотреть «сапожок» у наличника, подрезать под 45.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CEDF12-C5FF-4C77-8CD0-C6F0911453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144" y="1498886"/>
            <a:ext cx="5181702" cy="348325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9A4C086-060D-417E-9C2C-2B89E52DCE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945" y="1038680"/>
            <a:ext cx="3336699" cy="3248647"/>
          </a:xfrm>
          <a:prstGeom prst="rect">
            <a:avLst/>
          </a:prstGeom>
        </p:spPr>
      </p:pic>
      <p:sp>
        <p:nvSpPr>
          <p:cNvPr id="3" name="Знак ''плюс'' 2">
            <a:extLst>
              <a:ext uri="{FF2B5EF4-FFF2-40B4-BE49-F238E27FC236}">
                <a16:creationId xmlns:a16="http://schemas.microsoft.com/office/drawing/2014/main" id="{1D89FD50-622F-4C60-A265-CE152BE5E4AB}"/>
              </a:ext>
            </a:extLst>
          </p:cNvPr>
          <p:cNvSpPr/>
          <p:nvPr/>
        </p:nvSpPr>
        <p:spPr>
          <a:xfrm>
            <a:off x="7596863" y="1204564"/>
            <a:ext cx="697301" cy="763398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7227A3-9A03-4331-9387-8C5A61B591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197" y="3187934"/>
            <a:ext cx="2678917" cy="2678917"/>
          </a:xfrm>
          <a:prstGeom prst="rect">
            <a:avLst/>
          </a:prstGeom>
        </p:spPr>
      </p:pic>
      <p:sp>
        <p:nvSpPr>
          <p:cNvPr id="23" name="Знак ''плюс'' 22">
            <a:extLst>
              <a:ext uri="{FF2B5EF4-FFF2-40B4-BE49-F238E27FC236}">
                <a16:creationId xmlns:a16="http://schemas.microsoft.com/office/drawing/2014/main" id="{BEA4E667-4E72-4B58-B342-FA95082E3D30}"/>
              </a:ext>
            </a:extLst>
          </p:cNvPr>
          <p:cNvSpPr/>
          <p:nvPr/>
        </p:nvSpPr>
        <p:spPr>
          <a:xfrm>
            <a:off x="10048337" y="3209016"/>
            <a:ext cx="697301" cy="763398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7D15705D-FF30-4EC1-8434-80BE3897AD85}"/>
              </a:ext>
            </a:extLst>
          </p:cNvPr>
          <p:cNvSpPr/>
          <p:nvPr/>
        </p:nvSpPr>
        <p:spPr>
          <a:xfrm>
            <a:off x="5970570" y="5813470"/>
            <a:ext cx="52725" cy="45719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00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344871" y="925417"/>
            <a:ext cx="3625140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7760977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388633"/>
            <a:ext cx="7760977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учли открывание дверей и ящиков!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1887167" y="5579786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 на чертежи, указывать открывание дверей.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FD6660-3A77-4D54-9225-B65C9DA9F2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740" y="1512370"/>
            <a:ext cx="3927549" cy="37506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EBA622-AF09-42FD-B451-35BEC487BFE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8"/>
          <a:stretch/>
        </p:blipFill>
        <p:spPr>
          <a:xfrm>
            <a:off x="5008121" y="1359963"/>
            <a:ext cx="3028918" cy="39086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3AA56F-5BC3-41F8-9B6C-A0F0C9AB83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461" y="2441196"/>
            <a:ext cx="2859496" cy="340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608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400902"/>
            <a:ext cx="4837026" cy="5965548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59694" y="348161"/>
            <a:ext cx="65732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проекте электрики не учли производителя! 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1180657" y="5425911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выбирать производителя и коллекцию заранее.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CD1985-E682-4AB8-A4B9-A5BBBAB53B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0670" y="1754276"/>
            <a:ext cx="5502886" cy="30324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8B5347-33A7-4B3D-8359-94EBAFD189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8378" y="2044453"/>
            <a:ext cx="3182952" cy="370462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DF3C53-8309-42CB-9368-4A8DDD7A86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24964" y="763659"/>
            <a:ext cx="3412797" cy="1031157"/>
          </a:xfrm>
          <a:prstGeom prst="rect">
            <a:avLst/>
          </a:prstGeom>
        </p:spPr>
      </p:pic>
      <p:sp>
        <p:nvSpPr>
          <p:cNvPr id="19" name="Знак ''плюс'' 18">
            <a:extLst>
              <a:ext uri="{FF2B5EF4-FFF2-40B4-BE49-F238E27FC236}">
                <a16:creationId xmlns:a16="http://schemas.microsoft.com/office/drawing/2014/main" id="{EDD20981-4B27-469B-B971-D55D73C57BB0}"/>
              </a:ext>
            </a:extLst>
          </p:cNvPr>
          <p:cNvSpPr/>
          <p:nvPr/>
        </p:nvSpPr>
        <p:spPr>
          <a:xfrm>
            <a:off x="10939378" y="438930"/>
            <a:ext cx="596765" cy="678770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99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945350" y="427383"/>
            <a:ext cx="4018179" cy="5939068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7361456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348161"/>
            <a:ext cx="7361456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Неправильно выбрали смеситель для раковины!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1442550" y="5588127"/>
            <a:ext cx="5386089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чертить раковину и кран согласно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тех.картам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80F2AF-0D71-4C6D-9D53-843C3A2F5B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90" y="1744328"/>
            <a:ext cx="3729978" cy="33051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CB6D1D8-51DE-470E-ACE7-A2599992CF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539" y="1339583"/>
            <a:ext cx="3036782" cy="39792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2F41BF-9DB4-4971-A420-C555C65402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44667" y="998816"/>
            <a:ext cx="3819544" cy="26886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0A3136-D426-4AED-9A2B-E90C423452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41804" y="3925386"/>
            <a:ext cx="2450574" cy="2248233"/>
          </a:xfrm>
          <a:prstGeom prst="rect">
            <a:avLst/>
          </a:prstGeom>
        </p:spPr>
      </p:pic>
      <p:sp>
        <p:nvSpPr>
          <p:cNvPr id="29" name="Знак ''плюс'' 28">
            <a:extLst>
              <a:ext uri="{FF2B5EF4-FFF2-40B4-BE49-F238E27FC236}">
                <a16:creationId xmlns:a16="http://schemas.microsoft.com/office/drawing/2014/main" id="{D387E7CF-8271-4F96-9F66-E9F3EE4B0A43}"/>
              </a:ext>
            </a:extLst>
          </p:cNvPr>
          <p:cNvSpPr/>
          <p:nvPr/>
        </p:nvSpPr>
        <p:spPr>
          <a:xfrm>
            <a:off x="10058534" y="760888"/>
            <a:ext cx="596765" cy="678770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188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121165" y="1439903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744884" y="555074"/>
            <a:ext cx="377046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6436241" y="2369446"/>
            <a:ext cx="5012681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Для связи: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344" y="3005858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02" y="3772052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416" y="4354454"/>
            <a:ext cx="793651" cy="4380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1507A4B-9467-4872-B515-1838AD9B1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438" y="4981650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430935" y="1083779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5B5B5A-1867-4599-9278-AF1A354978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8" y="1158823"/>
            <a:ext cx="3718974" cy="4958631"/>
          </a:xfrm>
          <a:prstGeom prst="rect">
            <a:avLst/>
          </a:prstGeom>
        </p:spPr>
      </p:pic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A1136F32-42DA-4082-8855-D2DA1C0EBA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2515345"/>
              </p:ext>
            </p:extLst>
          </p:nvPr>
        </p:nvGraphicFramePr>
        <p:xfrm>
          <a:off x="9448395" y="2826898"/>
          <a:ext cx="2234877" cy="2128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8" imgW="6933240" imgH="6603120" progId="Photoshop.Image.13">
                  <p:embed/>
                </p:oleObj>
              </mc:Choice>
              <mc:Fallback>
                <p:oleObj name="Image" r:id="rId8" imgW="6933240" imgH="6603120" progId="Photoshop.Image.13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722DCF08-4A41-43FC-A359-975677F3BF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448395" y="2826898"/>
                        <a:ext cx="2234877" cy="2128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3421</TotalTime>
  <Words>847</Words>
  <Application>Microsoft Office PowerPoint</Application>
  <PresentationFormat>Широкоэкранный</PresentationFormat>
  <Paragraphs>111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Trebuchet MS</vt:lpstr>
      <vt:lpstr>Берлин</vt:lpstr>
      <vt:lpstr>Image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123</cp:revision>
  <dcterms:created xsi:type="dcterms:W3CDTF">2020-09-07T19:51:05Z</dcterms:created>
  <dcterms:modified xsi:type="dcterms:W3CDTF">2021-02-19T17:25:10Z</dcterms:modified>
</cp:coreProperties>
</file>