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76" r:id="rId2"/>
    <p:sldId id="275" r:id="rId3"/>
    <p:sldId id="265" r:id="rId4"/>
    <p:sldId id="283" r:id="rId5"/>
    <p:sldId id="284" r:id="rId6"/>
    <p:sldId id="263" r:id="rId7"/>
    <p:sldId id="285" r:id="rId8"/>
    <p:sldId id="287" r:id="rId9"/>
    <p:sldId id="296" r:id="rId10"/>
    <p:sldId id="295" r:id="rId11"/>
    <p:sldId id="294" r:id="rId12"/>
    <p:sldId id="292" r:id="rId13"/>
    <p:sldId id="274" r:id="rId14"/>
    <p:sldId id="289" r:id="rId15"/>
    <p:sldId id="261" r:id="rId16"/>
    <p:sldId id="290" r:id="rId17"/>
    <p:sldId id="280" r:id="rId18"/>
    <p:sldId id="282" r:id="rId19"/>
    <p:sldId id="259" r:id="rId20"/>
    <p:sldId id="291" r:id="rId21"/>
    <p:sldId id="260" r:id="rId22"/>
    <p:sldId id="262" r:id="rId23"/>
    <p:sldId id="288" r:id="rId24"/>
    <p:sldId id="281" r:id="rId25"/>
    <p:sldId id="297" r:id="rId26"/>
    <p:sldId id="293" r:id="rId27"/>
    <p:sldId id="27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65"/>
            <p14:sldId id="283"/>
            <p14:sldId id="284"/>
            <p14:sldId id="263"/>
            <p14:sldId id="285"/>
            <p14:sldId id="287"/>
            <p14:sldId id="296"/>
            <p14:sldId id="295"/>
            <p14:sldId id="294"/>
            <p14:sldId id="292"/>
            <p14:sldId id="274"/>
            <p14:sldId id="289"/>
            <p14:sldId id="261"/>
            <p14:sldId id="290"/>
            <p14:sldId id="280"/>
            <p14:sldId id="282"/>
            <p14:sldId id="259"/>
            <p14:sldId id="291"/>
            <p14:sldId id="260"/>
            <p14:sldId id="262"/>
            <p14:sldId id="288"/>
            <p14:sldId id="281"/>
            <p14:sldId id="297"/>
            <p14:sldId id="293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2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9-11T23:24:04.328" idx="4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30.01.2021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1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png"/><Relationship Id="rId3" Type="http://schemas.openxmlformats.org/officeDocument/2006/relationships/image" Target="../media/image4.png"/><Relationship Id="rId7" Type="http://schemas.openxmlformats.org/officeDocument/2006/relationships/image" Target="../media/image22.jpg"/><Relationship Id="rId12" Type="http://schemas.openxmlformats.org/officeDocument/2006/relationships/image" Target="../media/image26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oleObject" Target="../embeddings/oleObject1.bin"/><Relationship Id="rId5" Type="http://schemas.openxmlformats.org/officeDocument/2006/relationships/image" Target="../media/image6.png"/><Relationship Id="rId10" Type="http://schemas.openxmlformats.org/officeDocument/2006/relationships/image" Target="../media/image25.png"/><Relationship Id="rId4" Type="http://schemas.openxmlformats.org/officeDocument/2006/relationships/image" Target="../media/image5.png"/><Relationship Id="rId9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4.png"/><Relationship Id="rId7" Type="http://schemas.openxmlformats.org/officeDocument/2006/relationships/image" Target="../media/image30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4.png"/><Relationship Id="rId7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36.jpeg"/><Relationship Id="rId4" Type="http://schemas.openxmlformats.org/officeDocument/2006/relationships/image" Target="../media/image5.png"/><Relationship Id="rId9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4.png"/><Relationship Id="rId7" Type="http://schemas.openxmlformats.org/officeDocument/2006/relationships/image" Target="../media/image34.jpeg"/><Relationship Id="rId12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39.jpeg"/><Relationship Id="rId5" Type="http://schemas.openxmlformats.org/officeDocument/2006/relationships/image" Target="../media/image6.png"/><Relationship Id="rId10" Type="http://schemas.openxmlformats.org/officeDocument/2006/relationships/image" Target="../media/image38.jpeg"/><Relationship Id="rId4" Type="http://schemas.openxmlformats.org/officeDocument/2006/relationships/image" Target="../media/image5.png"/><Relationship Id="rId9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4.png"/><Relationship Id="rId7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comments" Target="../comments/comment1.xml"/><Relationship Id="rId4" Type="http://schemas.openxmlformats.org/officeDocument/2006/relationships/image" Target="../media/image5.png"/><Relationship Id="rId9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4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.png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50.jpeg"/><Relationship Id="rId5" Type="http://schemas.openxmlformats.org/officeDocument/2006/relationships/image" Target="../media/image6.png"/><Relationship Id="rId10" Type="http://schemas.openxmlformats.org/officeDocument/2006/relationships/image" Target="../media/image49.jpeg"/><Relationship Id="rId4" Type="http://schemas.openxmlformats.org/officeDocument/2006/relationships/image" Target="../media/image5.png"/><Relationship Id="rId9" Type="http://schemas.openxmlformats.org/officeDocument/2006/relationships/image" Target="../media/image48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.png"/><Relationship Id="rId7" Type="http://schemas.openxmlformats.org/officeDocument/2006/relationships/image" Target="../media/image5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4.png"/><Relationship Id="rId7" Type="http://schemas.openxmlformats.org/officeDocument/2006/relationships/image" Target="../media/image5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image" Target="../media/image4.png"/><Relationship Id="rId7" Type="http://schemas.openxmlformats.org/officeDocument/2006/relationships/image" Target="../media/image5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22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4.png"/><Relationship Id="rId3" Type="http://schemas.openxmlformats.org/officeDocument/2006/relationships/image" Target="../media/image4.png"/><Relationship Id="rId7" Type="http://schemas.openxmlformats.org/officeDocument/2006/relationships/image" Target="../media/image59.png"/><Relationship Id="rId12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63.png"/><Relationship Id="rId5" Type="http://schemas.openxmlformats.org/officeDocument/2006/relationships/image" Target="../media/image6.png"/><Relationship Id="rId10" Type="http://schemas.openxmlformats.org/officeDocument/2006/relationships/image" Target="../media/image62.png"/><Relationship Id="rId4" Type="http://schemas.openxmlformats.org/officeDocument/2006/relationships/image" Target="../media/image5.png"/><Relationship Id="rId9" Type="http://schemas.openxmlformats.org/officeDocument/2006/relationships/image" Target="../media/image6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8611A0A-E3FE-44CB-8AED-C261524D53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BF35D62-78C8-4BDA-A307-ABCE20B14EE2}"/>
              </a:ext>
            </a:extLst>
          </p:cNvPr>
          <p:cNvSpPr/>
          <p:nvPr/>
        </p:nvSpPr>
        <p:spPr>
          <a:xfrm>
            <a:off x="548539" y="451354"/>
            <a:ext cx="11643461" cy="6406646"/>
          </a:xfrm>
          <a:prstGeom prst="rect">
            <a:avLst/>
          </a:prstGeom>
          <a:solidFill>
            <a:schemeClr val="tx1">
              <a:lumMod val="65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807616" y="2939679"/>
            <a:ext cx="72509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Нужны ли коллажи в дизайн проекте?</a:t>
            </a:r>
            <a:endParaRPr lang="ru-RU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D16272-5D6F-4380-9FB3-62C3AEC125C5}"/>
              </a:ext>
            </a:extLst>
          </p:cNvPr>
          <p:cNvSpPr txBox="1"/>
          <p:nvPr/>
        </p:nvSpPr>
        <p:spPr>
          <a:xfrm>
            <a:off x="5236684" y="6488668"/>
            <a:ext cx="2392822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1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316822" y="1065814"/>
            <a:ext cx="3718670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595223"/>
            <a:ext cx="7064395" cy="5541217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941" y="1337553"/>
            <a:ext cx="6944139" cy="47140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​Владелица дизайнерской​ студии "POLINA CHAPLANOVA DESIGN“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786648" y="604149"/>
            <a:ext cx="3032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2621F4-7DA0-475F-93EC-6F0360160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245" y="777180"/>
            <a:ext cx="3761256" cy="50150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3067053" y="896536"/>
            <a:ext cx="2471283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4" y="925417"/>
            <a:ext cx="4837027" cy="4924539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83317" y="925418"/>
            <a:ext cx="6349668" cy="492453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3655" y="2408614"/>
            <a:ext cx="3820016" cy="2496761"/>
          </a:xfrm>
        </p:spPr>
        <p:txBody>
          <a:bodyPr>
            <a:normAutofit fontScale="40000" lnSpcReduction="20000"/>
          </a:bodyPr>
          <a:lstStyle/>
          <a:p>
            <a:pPr algn="l"/>
            <a:r>
              <a:rPr lang="ru-RU" sz="55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История коллажа</a:t>
            </a:r>
          </a:p>
          <a:p>
            <a:pPr algn="l"/>
            <a:endParaRPr lang="ru-RU" sz="55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55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Виды оформления коллажей</a:t>
            </a:r>
            <a:endParaRPr lang="en-US" sz="55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ru-RU" sz="55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55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Преимущества и недостатки</a:t>
            </a:r>
          </a:p>
          <a:p>
            <a:pPr algn="l"/>
            <a:endParaRPr lang="ru-RU" sz="55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55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 Задача коллажа</a:t>
            </a:r>
            <a:endParaRPr lang="ru-RU" sz="55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321591" y="1388727"/>
            <a:ext cx="2914849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ЧЕМ ПОГОВОРИМ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E3C1238-1A87-4E6F-8704-00002FFFA119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5956616-362A-4D09-BB17-4C0E12417810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513DBA-78C0-4CF6-9A1A-591DF87ED16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A8BAD65-20A2-40E7-A505-CCDBBCE5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E6BFA472-566F-4645-8E21-1D6DBF9A43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B01F3BF-E23B-462B-AA91-98EC7FD3E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CE3151BF-D10A-4199-8FE7-18CBA3840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77E45AA-BC39-4E32-8AA0-034B7132FE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7081" y="942312"/>
            <a:ext cx="3691602" cy="4924539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CDB26E9-8AD7-41F9-8CAD-ECCAA0B91C9D}"/>
              </a:ext>
            </a:extLst>
          </p:cNvPr>
          <p:cNvSpPr/>
          <p:nvPr/>
        </p:nvSpPr>
        <p:spPr>
          <a:xfrm>
            <a:off x="10539736" y="5305848"/>
            <a:ext cx="1260606" cy="544108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7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169639" y="428085"/>
            <a:ext cx="3540870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такое коллаж? История.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652224" y="731330"/>
            <a:ext cx="6480761" cy="146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b="1" i="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Колла́ж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(от 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фр.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ru-RU" sz="1400" b="0" i="1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collage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— приклеивание) — приём в искусстве, предполагающий соединение в одном произведении подчёркнуто разнородных элементов (различных по происхождению, материалу, контрастных по стилю и т. п.). В 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изобразительном искусстве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коллаж заключается в создании живописных или графических произведений путём наклеивания на какую-либо основу предметов и материалов, отличающихся от неё по цвету и фактуре.</a:t>
            </a:r>
            <a:endParaRPr lang="ru-RU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E103C0CC-FE37-46FD-A13F-16905CB32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78275" y="2432832"/>
            <a:ext cx="2754710" cy="2682093"/>
          </a:xfrm>
        </p:spPr>
        <p:txBody>
          <a:bodyPr>
            <a:normAutofit/>
          </a:bodyPr>
          <a:lstStyle/>
          <a:p>
            <a:pPr algn="l"/>
            <a:r>
              <a:rPr lang="ru-RU" sz="1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Коллаж использует принцип совмещения разнородных материалов. В сферу искусства он был введён как формальный эксперимент 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кубистами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 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футуристами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 и </a:t>
            </a:r>
            <a:r>
              <a:rPr lang="ru-RU" sz="1400" b="0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дадаистами</a:t>
            </a:r>
            <a:r>
              <a:rPr lang="ru-RU" sz="1400" b="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На том этапе в изобразительных целях применялись обрывки газет, фотографий, обоев, наклеивались на холст куски ткани, щепки и т. п.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CF1EEBD-8483-4C91-B85C-E8112219A6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9545" y="2012032"/>
            <a:ext cx="5149258" cy="35162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5B898D9-64B3-4777-95F3-EBAA12E363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93" y="2217526"/>
            <a:ext cx="3794381" cy="406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903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4BB1762-41EF-4BF8-BF43-910815B24FED}"/>
              </a:ext>
            </a:extLst>
          </p:cNvPr>
          <p:cNvSpPr/>
          <p:nvPr/>
        </p:nvSpPr>
        <p:spPr>
          <a:xfrm>
            <a:off x="7243979" y="1154137"/>
            <a:ext cx="4837027" cy="4924539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3991093" y="530932"/>
            <a:ext cx="4637197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Виды оформления коллажей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9" name="Подзаголовок 8">
            <a:extLst>
              <a:ext uri="{FF2B5EF4-FFF2-40B4-BE49-F238E27FC236}">
                <a16:creationId xmlns:a16="http://schemas.microsoft.com/office/drawing/2014/main" id="{E103C0CC-FE37-46FD-A13F-16905CB32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191" y="1856407"/>
            <a:ext cx="6573291" cy="2390473"/>
          </a:xfrm>
        </p:spPr>
        <p:txBody>
          <a:bodyPr>
            <a:normAutofit lnSpcReduction="10000"/>
          </a:bodyPr>
          <a:lstStyle/>
          <a:p>
            <a:pPr marL="228600" indent="-228600" algn="l">
              <a:buAutoNum type="arabicPeriod"/>
            </a:pPr>
            <a:r>
              <a:rPr lang="ru-RU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Мудборд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(от английского </a:t>
            </a:r>
            <a:r>
              <a:rPr lang="ru-RU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Moodboard</a:t>
            </a: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«доска, коллаж настроения»).</a:t>
            </a:r>
          </a:p>
          <a:p>
            <a:pPr algn="l"/>
            <a:r>
              <a:rPr lang="ru-RU" b="1" i="0" dirty="0">
                <a:solidFill>
                  <a:srgbClr val="37373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2. Общий </a:t>
            </a:r>
            <a:r>
              <a:rPr lang="ru-RU" b="0" i="0" dirty="0">
                <a:solidFill>
                  <a:srgbClr val="37373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дизайн-</a:t>
            </a:r>
            <a:r>
              <a:rPr lang="ru-RU" b="0" i="0" dirty="0" err="1">
                <a:solidFill>
                  <a:srgbClr val="37373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борд</a:t>
            </a:r>
            <a:r>
              <a:rPr lang="ru-RU" b="0" i="0" dirty="0">
                <a:solidFill>
                  <a:srgbClr val="37373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по дому. Концептуальный.</a:t>
            </a:r>
          </a:p>
          <a:p>
            <a:pPr algn="l"/>
            <a:r>
              <a:rPr lang="ru-RU" b="1" i="0" dirty="0">
                <a:solidFill>
                  <a:srgbClr val="37373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3. Подробный </a:t>
            </a:r>
            <a:r>
              <a:rPr lang="ru-RU" b="0" i="0" dirty="0">
                <a:solidFill>
                  <a:srgbClr val="37373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 каждому помещению с конкретными предметами.</a:t>
            </a:r>
            <a:endParaRPr lang="en-US" b="0" i="0" dirty="0">
              <a:solidFill>
                <a:srgbClr val="373737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b="1" dirty="0">
                <a:solidFill>
                  <a:srgbClr val="3737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ru-RU" b="1" dirty="0">
                <a:solidFill>
                  <a:srgbClr val="3737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Совмещенный </a:t>
            </a:r>
            <a:r>
              <a:rPr lang="ru-RU" dirty="0">
                <a:solidFill>
                  <a:srgbClr val="3737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коллаж + 3д/ совмещенный коллаж + ручная подача</a:t>
            </a:r>
            <a:endParaRPr lang="ru-RU" b="0" i="0" dirty="0">
              <a:solidFill>
                <a:srgbClr val="373737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1200" dirty="0">
              <a:solidFill>
                <a:srgbClr val="3737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EFFF5479-D833-43D0-8B6F-1012DD9CE785}"/>
              </a:ext>
            </a:extLst>
          </p:cNvPr>
          <p:cNvSpPr/>
          <p:nvPr/>
        </p:nvSpPr>
        <p:spPr>
          <a:xfrm>
            <a:off x="10575788" y="5490736"/>
            <a:ext cx="1260606" cy="544108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DACE1F5-7605-4280-BBD7-5C22DB55720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25"/>
          <a:stretch/>
        </p:blipFill>
        <p:spPr>
          <a:xfrm>
            <a:off x="7537647" y="530932"/>
            <a:ext cx="3668444" cy="597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153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26DFEB9-0C08-4D06-9363-859FB72A38C2}"/>
              </a:ext>
            </a:extLst>
          </p:cNvPr>
          <p:cNvGrpSpPr/>
          <p:nvPr/>
        </p:nvGrpSpPr>
        <p:grpSpPr>
          <a:xfrm>
            <a:off x="559694" y="636753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1DA0708-F537-4E63-BF45-181EF713E292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3ADA3D6-AAF8-4757-99DD-1542BFD672F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C45E0FE-66F4-46EA-837F-6675589BD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20167B6-A6A5-4D9A-8B7E-044EB9A5A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0CCE9E54-0307-41A6-85E7-635581285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C985BF09-CEDC-4439-B853-C57F015C4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132E77-F27B-4841-BCC5-CD2D64A28AE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2498" r="10851"/>
          <a:stretch/>
        </p:blipFill>
        <p:spPr>
          <a:xfrm>
            <a:off x="8547865" y="890123"/>
            <a:ext cx="3574733" cy="348656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3BC1B13-62CA-43E1-BB6B-A5DC6147CA29}"/>
              </a:ext>
            </a:extLst>
          </p:cNvPr>
          <p:cNvSpPr txBox="1"/>
          <p:nvPr/>
        </p:nvSpPr>
        <p:spPr>
          <a:xfrm>
            <a:off x="4048918" y="445684"/>
            <a:ext cx="4599782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ДОСКА НАСТРОЕНИЯ/</a:t>
            </a:r>
            <a:r>
              <a:rPr lang="en-US" sz="2400" b="1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moodboard</a:t>
            </a:r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F5FDE37-7767-4C76-B4CE-41E4D4C9AF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8860" y="2611581"/>
            <a:ext cx="7270881" cy="38162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6C61B6-2C46-49DD-A4ED-E11939A71C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9685" y="3018329"/>
            <a:ext cx="3299109" cy="326660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FC76613-9595-4B09-B849-3555151F27B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024" y="5872059"/>
            <a:ext cx="363045" cy="36304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A776055-810D-471D-B9F3-C24BFD7FA8D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9445" y="3509348"/>
            <a:ext cx="363045" cy="36304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76F03AFE-2FF3-4BA3-82C6-8319EEB9C0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120" y="2747958"/>
            <a:ext cx="363045" cy="363045"/>
          </a:xfrm>
          <a:prstGeom prst="rect">
            <a:avLst/>
          </a:prstGeom>
        </p:spPr>
      </p:pic>
      <p:sp>
        <p:nvSpPr>
          <p:cNvPr id="20" name="Подзаголовок 8">
            <a:extLst>
              <a:ext uri="{FF2B5EF4-FFF2-40B4-BE49-F238E27FC236}">
                <a16:creationId xmlns:a16="http://schemas.microsoft.com/office/drawing/2014/main" id="{49BD4F7E-E57C-46B9-AEC4-169B1C25E4D2}"/>
              </a:ext>
            </a:extLst>
          </p:cNvPr>
          <p:cNvSpPr txBox="1">
            <a:spLocks/>
          </p:cNvSpPr>
          <p:nvPr/>
        </p:nvSpPr>
        <p:spPr>
          <a:xfrm>
            <a:off x="743633" y="828694"/>
            <a:ext cx="7975453" cy="19375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400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Мудборд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(от английского </a:t>
            </a:r>
            <a:r>
              <a:rPr lang="ru-RU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Moodboard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«доска, коллаж настроения»).</a:t>
            </a:r>
          </a:p>
          <a:p>
            <a:pPr algn="l"/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Отвлеченные картинки, например, природа, еда, предметы одежды, декор, кусочки ткани, образцы материалов, аксессуары и т.д. Такой прием позволяет дизайнеру  ассоциативно передать свою идею Заказчику, а Заказчику — почувствовать настроение, и поймать те эмоции, которые заложил дизайнер.</a:t>
            </a:r>
          </a:p>
          <a:p>
            <a:pPr algn="l"/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Может быть нескольких видов: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Из реальных предметов</a:t>
            </a:r>
          </a:p>
          <a:p>
            <a:pPr algn="l"/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                 - В электронном виде/ напечатанн</a:t>
            </a:r>
            <a:r>
              <a:rPr lang="ru-RU" sz="1400" dirty="0">
                <a:solidFill>
                  <a:srgbClr val="3737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ый</a:t>
            </a:r>
          </a:p>
          <a:p>
            <a:pPr algn="l"/>
            <a:endParaRPr lang="ru-RU" sz="1200" dirty="0">
              <a:solidFill>
                <a:srgbClr val="3737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927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26DFEB9-0C08-4D06-9363-859FB72A38C2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1DA0708-F537-4E63-BF45-181EF713E292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3ADA3D6-AAF8-4757-99DD-1542BFD672F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C45E0FE-66F4-46EA-837F-6675589BD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20167B6-A6A5-4D9A-8B7E-044EB9A5A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0CCE9E54-0307-41A6-85E7-635581285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C985BF09-CEDC-4439-B853-C57F015C4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3BC1B13-62CA-43E1-BB6B-A5DC6147CA29}"/>
              </a:ext>
            </a:extLst>
          </p:cNvPr>
          <p:cNvSpPr txBox="1"/>
          <p:nvPr/>
        </p:nvSpPr>
        <p:spPr>
          <a:xfrm>
            <a:off x="5445206" y="473958"/>
            <a:ext cx="2430229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Общий коллаж.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9F1D45-B0B4-4346-A1B4-C270884BF2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7964" y="985886"/>
            <a:ext cx="7108812" cy="54484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A03F74-0C25-42C3-839B-71FE2EC4A7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7868" y="5728993"/>
            <a:ext cx="406276" cy="406276"/>
          </a:xfrm>
          <a:prstGeom prst="rect">
            <a:avLst/>
          </a:prstGeom>
        </p:spPr>
      </p:pic>
      <p:sp>
        <p:nvSpPr>
          <p:cNvPr id="17" name="Подзаголовок 8">
            <a:extLst>
              <a:ext uri="{FF2B5EF4-FFF2-40B4-BE49-F238E27FC236}">
                <a16:creationId xmlns:a16="http://schemas.microsoft.com/office/drawing/2014/main" id="{35BFDC7E-B012-44B6-B954-3D877C24965A}"/>
              </a:ext>
            </a:extLst>
          </p:cNvPr>
          <p:cNvSpPr txBox="1">
            <a:spLocks/>
          </p:cNvSpPr>
          <p:nvPr/>
        </p:nvSpPr>
        <p:spPr>
          <a:xfrm>
            <a:off x="925941" y="1746733"/>
            <a:ext cx="3766799" cy="13825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700" b="1" dirty="0">
                <a:solidFill>
                  <a:srgbClr val="3737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Общий </a:t>
            </a:r>
            <a:r>
              <a:rPr lang="ru-RU" sz="1700" dirty="0">
                <a:solidFill>
                  <a:srgbClr val="3737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дизайн-</a:t>
            </a:r>
            <a:r>
              <a:rPr lang="ru-RU" sz="1700" dirty="0" err="1">
                <a:solidFill>
                  <a:srgbClr val="3737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борд</a:t>
            </a:r>
            <a:r>
              <a:rPr lang="ru-RU" sz="1700" dirty="0">
                <a:solidFill>
                  <a:srgbClr val="3737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по дому. Концептуальный.</a:t>
            </a:r>
          </a:p>
          <a:p>
            <a:pPr algn="l"/>
            <a:r>
              <a:rPr lang="ru-RU" sz="1700" dirty="0">
                <a:solidFill>
                  <a:srgbClr val="3737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Строится не на ассоциативных изображениях, </a:t>
            </a:r>
          </a:p>
          <a:p>
            <a:pPr algn="l"/>
            <a:r>
              <a:rPr lang="ru-RU" sz="1700" dirty="0">
                <a:solidFill>
                  <a:srgbClr val="3737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на фото реальные интерьеры и предметы.</a:t>
            </a:r>
          </a:p>
          <a:p>
            <a:pPr algn="l"/>
            <a:endParaRPr lang="ru-RU" sz="1200" dirty="0">
              <a:solidFill>
                <a:srgbClr val="3737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08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26DFEB9-0C08-4D06-9363-859FB72A38C2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1DA0708-F537-4E63-BF45-181EF713E292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3ADA3D6-AAF8-4757-99DD-1542BFD672F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C45E0FE-66F4-46EA-837F-6675589BD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20167B6-A6A5-4D9A-8B7E-044EB9A5A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0CCE9E54-0307-41A6-85E7-635581285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C985BF09-CEDC-4439-B853-C57F015C4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3BC1B13-62CA-43E1-BB6B-A5DC6147CA29}"/>
              </a:ext>
            </a:extLst>
          </p:cNvPr>
          <p:cNvSpPr txBox="1"/>
          <p:nvPr/>
        </p:nvSpPr>
        <p:spPr>
          <a:xfrm>
            <a:off x="5416785" y="374772"/>
            <a:ext cx="3198168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Подробный коллаж.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FB8F37-24E4-4D51-8095-D1746ED641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67" y="840403"/>
            <a:ext cx="7767186" cy="549105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1C0DB5C-C7ED-4926-88A3-455B33A0B935}"/>
              </a:ext>
            </a:extLst>
          </p:cNvPr>
          <p:cNvSpPr/>
          <p:nvPr/>
        </p:nvSpPr>
        <p:spPr>
          <a:xfrm>
            <a:off x="5088580" y="5219919"/>
            <a:ext cx="3438525" cy="9970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D9A1BF-87CA-4F97-B23D-98C9FBD70656}"/>
              </a:ext>
            </a:extLst>
          </p:cNvPr>
          <p:cNvSpPr txBox="1"/>
          <p:nvPr/>
        </p:nvSpPr>
        <p:spPr>
          <a:xfrm>
            <a:off x="5501374" y="944124"/>
            <a:ext cx="2555417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OLGA KUSHNAREVA-LEONE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EE8C3B-8496-4423-AB75-BCA02AA178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42841" y="2912928"/>
            <a:ext cx="4164623" cy="343164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2CA0CC0-4B0D-412E-A20D-3777DA8568B4}"/>
              </a:ext>
            </a:extLst>
          </p:cNvPr>
          <p:cNvSpPr txBox="1"/>
          <p:nvPr/>
        </p:nvSpPr>
        <p:spPr>
          <a:xfrm>
            <a:off x="9046452" y="1140382"/>
            <a:ext cx="27140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1" i="0" dirty="0">
                <a:solidFill>
                  <a:srgbClr val="37373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Подробный </a:t>
            </a:r>
            <a:r>
              <a:rPr lang="ru-RU" sz="1600" b="0" i="0" dirty="0">
                <a:solidFill>
                  <a:srgbClr val="37373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 каждому </a:t>
            </a:r>
          </a:p>
          <a:p>
            <a:pPr algn="l"/>
            <a:r>
              <a:rPr lang="ru-RU" sz="1600" b="0" i="0" dirty="0">
                <a:solidFill>
                  <a:srgbClr val="37373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помещению с конкретными </a:t>
            </a:r>
          </a:p>
          <a:p>
            <a:pPr algn="l"/>
            <a:r>
              <a:rPr lang="ru-RU" sz="1600" b="0" i="0" dirty="0">
                <a:solidFill>
                  <a:srgbClr val="373737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предметами.</a:t>
            </a:r>
            <a:endParaRPr lang="en-US" sz="1600" b="0" i="0" dirty="0">
              <a:solidFill>
                <a:srgbClr val="373737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768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26DFEB9-0C08-4D06-9363-859FB72A38C2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F1DA0708-F537-4E63-BF45-181EF713E292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3ADA3D6-AAF8-4757-99DD-1542BFD672F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C45E0FE-66F4-46EA-837F-6675589BD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220167B6-A6A5-4D9A-8B7E-044EB9A5A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0CCE9E54-0307-41A6-85E7-635581285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C985BF09-CEDC-4439-B853-C57F015C44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3BC1B13-62CA-43E1-BB6B-A5DC6147CA29}"/>
              </a:ext>
            </a:extLst>
          </p:cNvPr>
          <p:cNvSpPr txBox="1"/>
          <p:nvPr/>
        </p:nvSpPr>
        <p:spPr>
          <a:xfrm>
            <a:off x="5021454" y="450221"/>
            <a:ext cx="3208146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Совмещенный коллаж.</a:t>
            </a:r>
            <a:endParaRPr lang="ru-RU" sz="2400" i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7940508-29A8-475F-B0B8-0030BD6058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2194" y="1101285"/>
            <a:ext cx="5173298" cy="380206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E22360F-0545-4170-A8D9-11486D2913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4332" y="4439128"/>
            <a:ext cx="406276" cy="40627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C7D1167-57EB-420E-AB9C-F0FA67624F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4657" y="2184813"/>
            <a:ext cx="6177413" cy="388751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5B3443D-E21F-4198-AD34-0437FFDEC102}"/>
              </a:ext>
            </a:extLst>
          </p:cNvPr>
          <p:cNvSpPr txBox="1"/>
          <p:nvPr/>
        </p:nvSpPr>
        <p:spPr>
          <a:xfrm>
            <a:off x="3432030" y="5818581"/>
            <a:ext cx="158942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2D0205C-4CB6-416D-8DD0-CC5E0AAA4A39}"/>
              </a:ext>
            </a:extLst>
          </p:cNvPr>
          <p:cNvSpPr txBox="1"/>
          <p:nvPr/>
        </p:nvSpPr>
        <p:spPr>
          <a:xfrm>
            <a:off x="766194" y="1247742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600" b="1" dirty="0">
                <a:solidFill>
                  <a:srgbClr val="3737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Совмещенный </a:t>
            </a:r>
            <a:r>
              <a:rPr lang="ru-RU" sz="1600" dirty="0">
                <a:solidFill>
                  <a:srgbClr val="3737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коллаж + 3д/ совмещенный коллаж + ручная подача</a:t>
            </a:r>
            <a:endParaRPr lang="ru-RU" sz="1600" b="0" i="0" dirty="0">
              <a:solidFill>
                <a:srgbClr val="373737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002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616303" cy="598881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200197" y="925417"/>
            <a:ext cx="4769814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05344" y="714748"/>
            <a:ext cx="6394854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Виды коллажа в зависимости от задачи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941426" y="2684840"/>
            <a:ext cx="6258771" cy="2767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solidFill>
                  <a:srgbClr val="2B2B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коллажи атмосферные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2B2B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коллажи выбор концепции/концептуальные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solidFill>
                  <a:srgbClr val="2B2B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коллажи для дизайн проекта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2B2B2B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коллажи схемы</a:t>
            </a:r>
            <a:endParaRPr lang="ru-RU" sz="1800" dirty="0">
              <a:solidFill>
                <a:srgbClr val="61616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2B2B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коллажи для визуализатора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dirty="0">
                <a:solidFill>
                  <a:srgbClr val="2B2B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коллажи для смежников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solidFill>
                  <a:srgbClr val="2B2B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коллажи отделочных материалов, тканей, обоев.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014DF6F-271C-4FBE-9B94-D956E7EF53EC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60D8DA7-C74B-49FA-94EB-B4DF406BCAF5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9B90E16-7A6D-4BB7-8AE4-11163213DE3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C5754BD-F81D-401C-8DEF-E4BCC4FA2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B7375EA-BD3C-4CF8-887A-46866BB79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2B3BB1C8-F866-4C76-8F43-358A1F354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FB8A09E1-C33D-4F53-8A9F-4A5ADECAB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300BAD6-5CDF-4C50-83F7-9329EBE2A0FE}"/>
              </a:ext>
            </a:extLst>
          </p:cNvPr>
          <p:cNvSpPr txBox="1"/>
          <p:nvPr/>
        </p:nvSpPr>
        <p:spPr>
          <a:xfrm>
            <a:off x="1026107" y="1586306"/>
            <a:ext cx="5707474" cy="70788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зависимости от задачи которая поставлена, коллажи могут быть следующего вида: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5D8BA52-D9A2-41E9-A536-613250F8A77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181"/>
          <a:stretch/>
        </p:blipFill>
        <p:spPr>
          <a:xfrm>
            <a:off x="7175793" y="714748"/>
            <a:ext cx="4262413" cy="520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404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808558" y="530276"/>
            <a:ext cx="3282076" cy="336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2B2B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коллажи атмосферные</a:t>
            </a:r>
            <a:endParaRPr lang="ru-RU" sz="1600" dirty="0">
              <a:solidFill>
                <a:srgbClr val="61616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014DF6F-271C-4FBE-9B94-D956E7EF53EC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60D8DA7-C74B-49FA-94EB-B4DF406BCAF5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9B90E16-7A6D-4BB7-8AE4-11163213DE3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C5754BD-F81D-401C-8DEF-E4BCC4FA2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B7375EA-BD3C-4CF8-887A-46866BB79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2B3BB1C8-F866-4C76-8F43-358A1F354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FB8A09E1-C33D-4F53-8A9F-4A5ADECAB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26F6A46-F153-4C61-9B66-0D0F67932A0A}"/>
              </a:ext>
            </a:extLst>
          </p:cNvPr>
          <p:cNvSpPr txBox="1"/>
          <p:nvPr/>
        </p:nvSpPr>
        <p:spPr>
          <a:xfrm>
            <a:off x="4315298" y="530275"/>
            <a:ext cx="3439264" cy="336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2B2B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коллажи для дизайн проекта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779474-C5BE-48A8-91F5-C23321E33332}"/>
              </a:ext>
            </a:extLst>
          </p:cNvPr>
          <p:cNvSpPr txBox="1"/>
          <p:nvPr/>
        </p:nvSpPr>
        <p:spPr>
          <a:xfrm>
            <a:off x="8739832" y="3488907"/>
            <a:ext cx="3308066" cy="336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2B2B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коллажи для визуализатора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6379205-0383-4495-8A25-D3119A8BB289}"/>
              </a:ext>
            </a:extLst>
          </p:cNvPr>
          <p:cNvSpPr txBox="1"/>
          <p:nvPr/>
        </p:nvSpPr>
        <p:spPr>
          <a:xfrm>
            <a:off x="760067" y="3483765"/>
            <a:ext cx="2962058" cy="342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2B2B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коллажи концептуальные</a:t>
            </a:r>
            <a:endParaRPr lang="ru-RU" sz="16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5F923B0-8928-451E-A139-F11A8FC963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941" y="1002272"/>
            <a:ext cx="2415191" cy="23504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C34F39-D5C9-463F-9A83-0468BE8015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643" y="3931103"/>
            <a:ext cx="3773157" cy="22462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F678603-8B0A-46BD-9BA2-D7894B25BE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298" y="947592"/>
            <a:ext cx="3425022" cy="231104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0069755-0347-4C18-9458-4BEC2222CFD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37973" y="3947088"/>
            <a:ext cx="3872967" cy="2265622"/>
          </a:xfrm>
          <a:prstGeom prst="rect">
            <a:avLst/>
          </a:prstGeom>
        </p:spPr>
      </p:pic>
      <p:graphicFrame>
        <p:nvGraphicFramePr>
          <p:cNvPr id="33" name="Объект 32">
            <a:extLst>
              <a:ext uri="{FF2B5EF4-FFF2-40B4-BE49-F238E27FC236}">
                <a16:creationId xmlns:a16="http://schemas.microsoft.com/office/drawing/2014/main" id="{6C0B6431-8EC2-4BFE-9CDF-AC300361D9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5431128"/>
              </p:ext>
            </p:extLst>
          </p:nvPr>
        </p:nvGraphicFramePr>
        <p:xfrm>
          <a:off x="8661971" y="3908297"/>
          <a:ext cx="3385927" cy="24902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11" imgW="11733120" imgH="8622000" progId="Photoshop.Image.13">
                  <p:embed/>
                </p:oleObj>
              </mc:Choice>
              <mc:Fallback>
                <p:oleObj name="Image" r:id="rId11" imgW="11733120" imgH="86220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661971" y="3908297"/>
                        <a:ext cx="3385927" cy="24902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7FA4D419-FA8A-4F5C-A4DF-73A07C230016}"/>
              </a:ext>
            </a:extLst>
          </p:cNvPr>
          <p:cNvSpPr txBox="1"/>
          <p:nvPr/>
        </p:nvSpPr>
        <p:spPr>
          <a:xfrm>
            <a:off x="4982176" y="3483765"/>
            <a:ext cx="2892549" cy="336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2B2B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коллажи для смежников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E36E72C-184C-4407-B2D3-2D84B4A9D20D}"/>
              </a:ext>
            </a:extLst>
          </p:cNvPr>
          <p:cNvSpPr txBox="1"/>
          <p:nvPr/>
        </p:nvSpPr>
        <p:spPr>
          <a:xfrm>
            <a:off x="8896808" y="512312"/>
            <a:ext cx="2485164" cy="336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600" dirty="0">
                <a:solidFill>
                  <a:srgbClr val="2B2B2B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коллажи схемы</a:t>
            </a: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47B396D8-04E4-4267-AA61-0F42345DB8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69300" y="947592"/>
            <a:ext cx="3537135" cy="2481408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C12220BE-19AB-43C7-93A2-7EB721E24AC9}"/>
              </a:ext>
            </a:extLst>
          </p:cNvPr>
          <p:cNvSpPr txBox="1"/>
          <p:nvPr/>
        </p:nvSpPr>
        <p:spPr>
          <a:xfrm>
            <a:off x="1564694" y="3114094"/>
            <a:ext cx="1653175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C6955FC-D453-4551-AC39-67B5AA797F8E}"/>
              </a:ext>
            </a:extLst>
          </p:cNvPr>
          <p:cNvSpPr txBox="1"/>
          <p:nvPr/>
        </p:nvSpPr>
        <p:spPr>
          <a:xfrm>
            <a:off x="5150100" y="3073235"/>
            <a:ext cx="1653175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88FCFAC-0EC8-436E-A4C9-05B0621AAA6E}"/>
              </a:ext>
            </a:extLst>
          </p:cNvPr>
          <p:cNvSpPr txBox="1"/>
          <p:nvPr/>
        </p:nvSpPr>
        <p:spPr>
          <a:xfrm>
            <a:off x="9848153" y="6133798"/>
            <a:ext cx="1653175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</p:spTree>
    <p:extLst>
      <p:ext uri="{BB962C8B-B14F-4D97-AF65-F5344CB8AC3E}">
        <p14:creationId xmlns:p14="http://schemas.microsoft.com/office/powerpoint/2010/main" val="2626933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616303" cy="598881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200197" y="925417"/>
            <a:ext cx="4769814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787098" y="2658359"/>
            <a:ext cx="4324125" cy="120032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Нужны ли коллажи </a:t>
            </a:r>
            <a:endParaRPr lang="en-US" sz="3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дизайн-проекте?</a:t>
            </a:r>
            <a:endParaRPr lang="en-US" sz="36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014DF6F-271C-4FBE-9B94-D956E7EF53EC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60D8DA7-C74B-49FA-94EB-B4DF406BCAF5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9B90E16-7A6D-4BB7-8AE4-11163213DE3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C5754BD-F81D-401C-8DEF-E4BCC4FA2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B7375EA-BD3C-4CF8-887A-46866BB79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2B3BB1C8-F866-4C76-8F43-358A1F354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FB8A09E1-C33D-4F53-8A9F-4A5ADECAB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48769E3-587C-46A2-B480-11FC114C598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" r="21074"/>
          <a:stretch/>
        </p:blipFill>
        <p:spPr>
          <a:xfrm>
            <a:off x="7764838" y="1125415"/>
            <a:ext cx="3640532" cy="472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490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616303" cy="598881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200197" y="925417"/>
            <a:ext cx="4769814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50413" y="326947"/>
            <a:ext cx="3864683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Преимущества коллажа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16446" y="868115"/>
            <a:ext cx="6351199" cy="5326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Коллаж это искусство. Это раскрытие творческого потенциала. Это и про композицию и про пропорции цветов.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Коллаж – это самый простой способ, увидеть будущий интерьер.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Коллаж – самый простой инструмент и самый короткий шаг для определения вектора направления.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  <a:r>
              <a:rPr lang="ru-RU" sz="1400" b="0" i="0" dirty="0">
                <a:solidFill>
                  <a:srgbClr val="61616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Коллаж может сделать абсолютно каждый. ( Всего лишь имею ножницы и пару журналов/фото).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5. Коллаж легче всего изменить. За пару минут можно поменять зеркало, диван, отделку.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6. Что бы начать делать 3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/рисунок нужно знать, что рисовать. Какие материалы, какая мебель, габариты. Коллаж дает такую возможность.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7.Чтобы сделать самому или заказать у профессионала хорошие и качественные эскизы и визуализации тоже нужны коллажи, которые грамотно расскажут что ему и куда ставить.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 Коллаж дает возможность убедится, что все подобрано гармонично и все предметы будут жить вместе. </a:t>
            </a: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 сути 3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D/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рисунок это финал.</a:t>
            </a: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9. Экономия бюджета, можно обойтись без 3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А можно совмещать с 3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D.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 Помогает сэкономить время на подготовке вариантов для заказчика.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014DF6F-271C-4FBE-9B94-D956E7EF53EC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60D8DA7-C74B-49FA-94EB-B4DF406BCAF5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9B90E16-7A6D-4BB7-8AE4-11163213DE3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C5754BD-F81D-401C-8DEF-E4BCC4FA2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B7375EA-BD3C-4CF8-887A-46866BB79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2B3BB1C8-F866-4C76-8F43-358A1F354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FB8A09E1-C33D-4F53-8A9F-4A5ADECAB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B922EA9-E17B-490B-9D7D-56277888367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39"/>
          <a:stretch/>
        </p:blipFill>
        <p:spPr>
          <a:xfrm>
            <a:off x="7509008" y="395897"/>
            <a:ext cx="3561827" cy="581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5983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616303" cy="598881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200197" y="925417"/>
            <a:ext cx="4769814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03174" y="481231"/>
            <a:ext cx="3177741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Идея основа основ!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014DF6F-271C-4FBE-9B94-D956E7EF53EC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60D8DA7-C74B-49FA-94EB-B4DF406BCAF5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9B90E16-7A6D-4BB7-8AE4-11163213DE3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C5754BD-F81D-401C-8DEF-E4BCC4FA2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B7375EA-BD3C-4CF8-887A-46866BB79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2B3BB1C8-F866-4C76-8F43-358A1F354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FB8A09E1-C33D-4F53-8A9F-4A5ADECAB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59B3CDD-B872-4F08-8160-F2D73A2A9CFA}"/>
              </a:ext>
            </a:extLst>
          </p:cNvPr>
          <p:cNvSpPr txBox="1"/>
          <p:nvPr/>
        </p:nvSpPr>
        <p:spPr>
          <a:xfrm>
            <a:off x="915059" y="1335566"/>
            <a:ext cx="6258771" cy="1138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YS Text Fallback"/>
              </a:rPr>
              <a:t>С чего начать? Идея основа основ. Центральная  и опорная точка, от которой пойдет развитие коллажа. И необязательно, что это должен быть какой либо интерьер, предмет мебели. Это может быть фотография или пиджак.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B7B070D8-B920-4E09-849D-4BDB775C0B4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732" y="2503252"/>
            <a:ext cx="3156884" cy="315688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AAF9C1D1-6632-4AF4-8487-C0087E94CAC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842" y="2503252"/>
            <a:ext cx="3159807" cy="3156884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12C5847E-AC9D-49DC-8E16-974D0435B874}"/>
              </a:ext>
            </a:extLst>
          </p:cNvPr>
          <p:cNvSpPr txBox="1"/>
          <p:nvPr/>
        </p:nvSpPr>
        <p:spPr>
          <a:xfrm>
            <a:off x="1443411" y="5417985"/>
            <a:ext cx="158942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D5EB15F-B258-4521-9993-B3262CD1E03B}"/>
              </a:ext>
            </a:extLst>
          </p:cNvPr>
          <p:cNvSpPr txBox="1"/>
          <p:nvPr/>
        </p:nvSpPr>
        <p:spPr>
          <a:xfrm>
            <a:off x="4844811" y="5417985"/>
            <a:ext cx="158942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6DE92C4-660D-46C9-AE7D-4E88754D327A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20"/>
          <a:stretch/>
        </p:blipFill>
        <p:spPr>
          <a:xfrm>
            <a:off x="7482517" y="427382"/>
            <a:ext cx="3548394" cy="5766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720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5B18EF2-C710-4B30-811D-27F9BF23729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AD2371B-7379-4784-AB44-5A755F589F2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C5D74A0-C4D6-4DF8-9EEF-245D66BF6518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FE08F6B-460E-45F2-802A-D0B76CF7B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8ADB9BC-7949-4B4E-95C5-12A8A118D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4FFC9ED-0DE7-4E98-8639-DCC518C35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4D81E72-A29D-4DFC-ADF7-4B39C0575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4C9AA01-AF7B-4748-8106-5C3A99F373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931" y="3413762"/>
            <a:ext cx="5025802" cy="300207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988D814-5663-4F51-AA6C-68375CD9BFD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22" b="12569"/>
          <a:stretch/>
        </p:blipFill>
        <p:spPr>
          <a:xfrm>
            <a:off x="1421648" y="4600357"/>
            <a:ext cx="4674352" cy="17813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D6C3504-419E-4816-B831-66DE9A59983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8" t="13504" r="14558" b="32084"/>
          <a:stretch/>
        </p:blipFill>
        <p:spPr>
          <a:xfrm>
            <a:off x="1710085" y="842579"/>
            <a:ext cx="2655880" cy="365012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C40F7B8-59A8-4213-83BB-27265CEED9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307" y="546729"/>
            <a:ext cx="5027279" cy="31783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AA1AB9E-8A8B-44C6-8CE2-EF6FF4B94002}"/>
              </a:ext>
            </a:extLst>
          </p:cNvPr>
          <p:cNvSpPr txBox="1"/>
          <p:nvPr/>
        </p:nvSpPr>
        <p:spPr>
          <a:xfrm>
            <a:off x="2059333" y="354391"/>
            <a:ext cx="1891882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Оазис мечты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982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C5B18EF2-C710-4B30-811D-27F9BF23729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AD2371B-7379-4784-AB44-5A755F589F2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C5D74A0-C4D6-4DF8-9EEF-245D66BF6518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FE08F6B-460E-45F2-802A-D0B76CF7B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88ADB9BC-7949-4B4E-95C5-12A8A118DA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74FFC9ED-0DE7-4E98-8639-DCC518C35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4D81E72-A29D-4DFC-ADF7-4B39C0575A8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988D814-5663-4F51-AA6C-68375CD9BFD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322" b="12569"/>
          <a:stretch/>
        </p:blipFill>
        <p:spPr>
          <a:xfrm>
            <a:off x="669021" y="4561708"/>
            <a:ext cx="4674352" cy="178134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D6C3504-419E-4816-B831-66DE9A59983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8" t="13504" r="14558" b="32084"/>
          <a:stretch/>
        </p:blipFill>
        <p:spPr>
          <a:xfrm>
            <a:off x="1670414" y="538828"/>
            <a:ext cx="2802962" cy="38522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BC43C6-64EE-48EB-BDE4-E97D85C5AC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632" y="666465"/>
            <a:ext cx="4870123" cy="3443718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C79CECDD-336F-49AA-BA63-3931333BB1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704" y="3347411"/>
            <a:ext cx="4168228" cy="294740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8124B4-32CF-403C-AB09-866DC25F99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776" y="1163762"/>
            <a:ext cx="2342203" cy="148079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51C8DAB-448F-4B51-A160-92538C95E13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2150" y="4596442"/>
            <a:ext cx="2277776" cy="136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67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BE4B1E45-A24F-4050-9A5A-9648593B754E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AFDF0AD0-6E9F-4300-8ED0-5C49A4A08D3D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530A34D-B6B7-4AE8-85DD-96B117DD70A3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865223F4-D5E5-446C-B3FA-19649AF383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B059E1-29F8-4DF2-BF2E-4F3D9F5FD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B1ED8BAB-649E-44B9-AD43-F77A2739B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673D16B9-7396-4C77-9ED2-55E4425FA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8A25C73F-3326-4DDA-9BEC-308490548A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3" y="871691"/>
            <a:ext cx="8924945" cy="511461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0ACC231-4F0D-402C-A508-E54743684591}"/>
              </a:ext>
            </a:extLst>
          </p:cNvPr>
          <p:cNvSpPr txBox="1"/>
          <p:nvPr/>
        </p:nvSpPr>
        <p:spPr>
          <a:xfrm>
            <a:off x="9290973" y="713988"/>
            <a:ext cx="2906299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Условные знаки свыше -главная идея этого проекта. Через определенные ненавязчивые символы хотелось, чтобы любовь к Богу от мамы передалась малышу. Знаков тут много. Это традиционное  небо со звездами -как символ всего небесного, чистоты и рождения Христа, люстра в виде солнца с лучами- как символ слова Божьего и лучи обнимающие нас своим теплом. Голуби в барельефах, а также на бра- </a:t>
            </a:r>
          </a:p>
          <a:p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символ чистоты, невинности, а так же, как птица, прилетевшая на Ноев ковчег, с благой вестью. Тему </a:t>
            </a:r>
            <a:r>
              <a:rPr lang="ru-RU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Ноева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Ковчега поддерживают и картины с изображением парных животных, но в нашем случае для поддержания детской комнаты это животные мама и малыш. Символ есть и на текстиле. На одной из подушек можно увидеть рыбку-ихтис, древний знак имени Иисуса Христа.</a:t>
            </a:r>
          </a:p>
          <a:p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 и конечно самый главный символ – крест, которому отведено центральное место в композиции.</a:t>
            </a:r>
          </a:p>
          <a:p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интерьере присутствует легкость, воздушность, нежность, чистота, но вместе с тем и игривое детское настроение. Цветовая палитра была взята из иллюстрации к детской библии. </a:t>
            </a:r>
          </a:p>
          <a:p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Цвета ближе к пастельным, </a:t>
            </a:r>
            <a:r>
              <a:rPr lang="ru-RU" sz="1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разбеленным</a:t>
            </a:r>
            <a:r>
              <a:rPr lang="ru-RU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но все вместе они воспринимаются достаточно живо. В комнате можно отдохнуть, переодеть и накормить малыша. Уютно покачаться вдвоем в коконе-кресле, а также укачать развеселившегося непоседу.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4612BE-57E6-44ED-8B86-57403558A9B8}"/>
              </a:ext>
            </a:extLst>
          </p:cNvPr>
          <p:cNvSpPr txBox="1"/>
          <p:nvPr/>
        </p:nvSpPr>
        <p:spPr>
          <a:xfrm>
            <a:off x="4142721" y="5743749"/>
            <a:ext cx="158942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</p:spTree>
    <p:extLst>
      <p:ext uri="{BB962C8B-B14F-4D97-AF65-F5344CB8AC3E}">
        <p14:creationId xmlns:p14="http://schemas.microsoft.com/office/powerpoint/2010/main" val="2623732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5B061C02-738E-43EE-93DE-36DD1CFFB166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E9EC9136-01D8-4E7E-B351-77AC5D116FCF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1A18BDA-EDC6-42E6-A43B-8F4286A1D92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1DEDE925-6996-4CED-87CD-9EFE184E0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07EC03B8-7E4F-4B7B-B083-20BD98B303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C5D7C62A-B68F-4D53-813F-C15CCE063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5AF1778E-06F6-4A36-A61F-8E9A69B9B32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CD58DB4-BC20-4C6F-8FE1-7B8E25E97E4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738" y="903835"/>
            <a:ext cx="8281243" cy="516805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4FBCAC8-66B6-410E-AC5A-C14C0FCD417C}"/>
              </a:ext>
            </a:extLst>
          </p:cNvPr>
          <p:cNvSpPr txBox="1"/>
          <p:nvPr/>
        </p:nvSpPr>
        <p:spPr>
          <a:xfrm>
            <a:off x="8890997" y="1166842"/>
            <a:ext cx="328187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комнате «покорми меня» прослеживается мысль о “добром пастыре”- символическом именование Иисуса Христа, который пасёт овец. Облака на небе (голубом фоне), </a:t>
            </a:r>
          </a:p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отдаленное напоминание этих животных и создание легкости бытия и как прямая ассоциация - картины на стене с изображением семейства овечек. Стены и потолок</a:t>
            </a:r>
          </a:p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покраска по трафарету.</a:t>
            </a:r>
          </a:p>
          <a:p>
            <a:endParaRPr lang="ru-RU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комнате «уложи меня» продолжается история о Ковчеге. Здесь изображена радуга на голубом небе (фоне), в цветовой гамме концепции -как символ надежды и </a:t>
            </a:r>
          </a:p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возрождения. Кроватка, по замыслу должна напоминать, сам ковчег. Картина — это иллюстрация к одноименной книге. В этой комнате можно переодеть и уложить </a:t>
            </a:r>
          </a:p>
          <a:p>
            <a:r>
              <a:rPr lang="ru-RU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малыша, и спеть колыбельную, например о животных или рассказать, почему же все-таки Ной выбрал голубя. Стены и потолок покраска по трафарету.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C1729D4-D394-4DCA-8AE2-03D5D6D0051C}"/>
              </a:ext>
            </a:extLst>
          </p:cNvPr>
          <p:cNvSpPr txBox="1"/>
          <p:nvPr/>
        </p:nvSpPr>
        <p:spPr>
          <a:xfrm>
            <a:off x="3866496" y="5810282"/>
            <a:ext cx="158942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</p:spTree>
    <p:extLst>
      <p:ext uri="{BB962C8B-B14F-4D97-AF65-F5344CB8AC3E}">
        <p14:creationId xmlns:p14="http://schemas.microsoft.com/office/powerpoint/2010/main" val="3954614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83892" y="479800"/>
            <a:ext cx="3422217" cy="592826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54FEE443-4773-4164-9677-1F09EBD9DE24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4ACBFE4-2937-4461-BC5C-33A39F694718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9B7C61F-B980-45AF-A7DA-96020DB2E5F2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9513CC16-A1DD-4624-B15A-2CB9139B5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1BB616-C31D-495C-A01F-1D7280378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7F0D3E0-72F5-4B28-B5AE-335B5A28C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33702976-C63B-4E18-A9C6-0856D0586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8F33A0-8A5C-41AC-AA52-5DD7B1C494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110" y="479800"/>
            <a:ext cx="8118387" cy="574063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1F611E-AF1B-4A0C-8AD6-9BBE5125AD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47" y="1108664"/>
            <a:ext cx="3641750" cy="208697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B21C6A7-CD53-4399-8295-3626DBDEFF0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12" y="3400278"/>
            <a:ext cx="3562563" cy="22232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99B3539-E372-4DC9-82C3-7C6F2D4B4D04}"/>
              </a:ext>
            </a:extLst>
          </p:cNvPr>
          <p:cNvSpPr txBox="1"/>
          <p:nvPr/>
        </p:nvSpPr>
        <p:spPr>
          <a:xfrm>
            <a:off x="7527766" y="5930005"/>
            <a:ext cx="1589424" cy="2616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1880C8-6542-4EBC-89D7-020C032DA75F}"/>
              </a:ext>
            </a:extLst>
          </p:cNvPr>
          <p:cNvSpPr txBox="1"/>
          <p:nvPr/>
        </p:nvSpPr>
        <p:spPr>
          <a:xfrm>
            <a:off x="1847780" y="3033649"/>
            <a:ext cx="1589424" cy="1846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600" dirty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C1E1D5-C9B8-4163-B314-12BEA8403946}"/>
              </a:ext>
            </a:extLst>
          </p:cNvPr>
          <p:cNvSpPr txBox="1"/>
          <p:nvPr/>
        </p:nvSpPr>
        <p:spPr>
          <a:xfrm>
            <a:off x="1847780" y="5455788"/>
            <a:ext cx="1589424" cy="1846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600" dirty="0">
                <a:solidFill>
                  <a:schemeClr val="tx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</p:spTree>
    <p:extLst>
      <p:ext uri="{BB962C8B-B14F-4D97-AF65-F5344CB8AC3E}">
        <p14:creationId xmlns:p14="http://schemas.microsoft.com/office/powerpoint/2010/main" val="949755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616303" cy="598881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200197" y="925417"/>
            <a:ext cx="4769814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207904" y="731966"/>
            <a:ext cx="3471491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Недостатки коллажа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583893" y="1818201"/>
            <a:ext cx="6567203" cy="2900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каждый клиент поймет по коллажу как будет выглядеть интерьер.</a:t>
            </a: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делать коллаж в перспективе как 3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D.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То это долгий процесс, быстрее делегировать и отдать визуализатору.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сложное помещение, то может и сам дизайнер до конца не понять как будет выглядеть интерьер.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Даже самой крутой коллаж 3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D,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будет выглядеть как фотография, а 3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может.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Не сразу получится у всех сделать коллаж как у профессионалов, но не факт, что это и надо.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2014DF6F-271C-4FBE-9B94-D956E7EF53EC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60D8DA7-C74B-49FA-94EB-B4DF406BCAF5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9B90E16-7A6D-4BB7-8AE4-11163213DE3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3C5754BD-F81D-401C-8DEF-E4BCC4FA2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1B7375EA-BD3C-4CF8-887A-46866BB79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2B3BB1C8-F866-4C76-8F43-358A1F354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FB8A09E1-C33D-4F53-8A9F-4A5ADECAB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58DA14-8D87-4765-B6E0-CEDF5B318E1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272"/>
          <a:stretch/>
        </p:blipFill>
        <p:spPr>
          <a:xfrm>
            <a:off x="7232107" y="-26238"/>
            <a:ext cx="3679147" cy="593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46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67C3E8E-1BBC-4077-AB25-FB1B51371EEB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0E214D36-8A06-48DF-8219-CDE8B57AFC99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7B294D1-F689-4552-952D-41DDD73235AA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9A518A91-27C9-42DC-B669-0932BDDDF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112BADF-F09F-4F7D-9A4E-166406D0FE7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67E23DF4-7B2A-43BF-BED4-6219817B5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67266DEA-4B8E-4895-8408-1B9AE2172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0FFBE4-ECBD-4DFD-982E-C1D9328EFD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86" y="868680"/>
            <a:ext cx="3319019" cy="234693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73400B1-3300-4F88-8CD6-890CEDAAB2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064" y="875924"/>
            <a:ext cx="3308775" cy="233968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C8D02D8-DBD9-442A-BB06-6C097A5BA3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07" y="3678721"/>
            <a:ext cx="3308775" cy="233968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32B51E2-4078-49CE-857A-B265F5CCFCA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244" y="3702545"/>
            <a:ext cx="3308775" cy="2339686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2C0A977A-4A20-4621-A4B0-EAFBAAAAF5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048" y="553554"/>
            <a:ext cx="4419599" cy="312516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DE3B51-F512-4AAB-9267-F1636479180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559" y="3854005"/>
            <a:ext cx="4298576" cy="24283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22F211-FF0F-4B5B-89A3-54AA7666F2C9}"/>
              </a:ext>
            </a:extLst>
          </p:cNvPr>
          <p:cNvSpPr txBox="1"/>
          <p:nvPr/>
        </p:nvSpPr>
        <p:spPr>
          <a:xfrm>
            <a:off x="9481411" y="3431590"/>
            <a:ext cx="1589424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3CEE349-EFBB-41EF-9AAC-B4333E52E2EF}"/>
              </a:ext>
            </a:extLst>
          </p:cNvPr>
          <p:cNvSpPr txBox="1"/>
          <p:nvPr/>
        </p:nvSpPr>
        <p:spPr>
          <a:xfrm>
            <a:off x="5466426" y="2991676"/>
            <a:ext cx="1589424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293E6CC-B37E-40ED-80E0-44157015E365}"/>
              </a:ext>
            </a:extLst>
          </p:cNvPr>
          <p:cNvSpPr txBox="1"/>
          <p:nvPr/>
        </p:nvSpPr>
        <p:spPr>
          <a:xfrm>
            <a:off x="1734896" y="2969355"/>
            <a:ext cx="1589424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E8C3122-010C-48A7-9FC5-04921FB6F6D5}"/>
              </a:ext>
            </a:extLst>
          </p:cNvPr>
          <p:cNvSpPr txBox="1"/>
          <p:nvPr/>
        </p:nvSpPr>
        <p:spPr>
          <a:xfrm>
            <a:off x="1814535" y="5789265"/>
            <a:ext cx="1589424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DFDA426-FF63-4119-BFD4-37D1BD1ADFCD}"/>
              </a:ext>
            </a:extLst>
          </p:cNvPr>
          <p:cNvSpPr txBox="1"/>
          <p:nvPr/>
        </p:nvSpPr>
        <p:spPr>
          <a:xfrm>
            <a:off x="5350183" y="5838056"/>
            <a:ext cx="1589424" cy="20005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7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</p:spTree>
    <p:extLst>
      <p:ext uri="{BB962C8B-B14F-4D97-AF65-F5344CB8AC3E}">
        <p14:creationId xmlns:p14="http://schemas.microsoft.com/office/powerpoint/2010/main" val="25550893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15F8D625-2A4D-46BE-92BB-9967C436D34C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63AC15F-4239-4481-ABD9-BDEB4A9E05B1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B19FDF7-4C09-4281-89F1-1523D3D8139B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A0B08892-6477-41BA-824B-CD82EED14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5C6B3DF7-73D8-4F08-B89C-B6B267361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D4BB7A03-7438-4A6D-864D-D86D66674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F7C052A3-80ED-4FCA-8C94-2CCF12BD5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7934249-CCE2-4BE7-B032-7041165721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66407" y="671000"/>
            <a:ext cx="3165584" cy="38663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D22D7C4-1B6A-4329-BDCD-695EB5018AA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6407" y="2991676"/>
            <a:ext cx="3165584" cy="3209962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BDFAA6A-8BBF-49EC-A0CA-A766A4CA57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5690" y="458262"/>
            <a:ext cx="7715250" cy="593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7703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15F8D625-2A4D-46BE-92BB-9967C436D34C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63AC15F-4239-4481-ABD9-BDEB4A9E05B1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B19FDF7-4C09-4281-89F1-1523D3D8139B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A0B08892-6477-41BA-824B-CD82EED14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5C6B3DF7-73D8-4F08-B89C-B6B267361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D4BB7A03-7438-4A6D-864D-D86D66674B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F7C052A3-80ED-4FCA-8C94-2CCF12BD5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E41963-B2EB-495B-82CE-60E120F664F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74" b="2840"/>
          <a:stretch/>
        </p:blipFill>
        <p:spPr>
          <a:xfrm>
            <a:off x="583893" y="638175"/>
            <a:ext cx="7806529" cy="557212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1380517-01B1-4C28-AADC-3CCAD911AA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419" y="740802"/>
            <a:ext cx="3565215" cy="5353050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599239B-3948-449F-AFC5-5F0425CAB55F}"/>
              </a:ext>
            </a:extLst>
          </p:cNvPr>
          <p:cNvSpPr/>
          <p:nvPr/>
        </p:nvSpPr>
        <p:spPr>
          <a:xfrm>
            <a:off x="4825207" y="4974916"/>
            <a:ext cx="3471068" cy="104560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6A33C9-CE72-40AE-A69B-EDD08420AB9C}"/>
              </a:ext>
            </a:extLst>
          </p:cNvPr>
          <p:cNvSpPr txBox="1"/>
          <p:nvPr/>
        </p:nvSpPr>
        <p:spPr>
          <a:xfrm>
            <a:off x="3540583" y="1024065"/>
            <a:ext cx="2555417" cy="30777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OLGA KUSHNAREVA-LEONE</a:t>
            </a:r>
          </a:p>
        </p:txBody>
      </p:sp>
    </p:spTree>
    <p:extLst>
      <p:ext uri="{BB962C8B-B14F-4D97-AF65-F5344CB8AC3E}">
        <p14:creationId xmlns:p14="http://schemas.microsoft.com/office/powerpoint/2010/main" val="476758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55EC623-B5EA-413C-833A-F9623B60FF38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D18D93DD-AB34-4223-A456-C23E8AE8690D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3A35DE-E9A6-47B0-A6BB-61BE53F43988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919AEF7-BA41-4629-83BD-C8608E029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389A5D7D-FE1E-4B05-AA0C-2957575DD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D7615FAC-1962-4CA7-B6F8-C9A433BFA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59A0CA3-123E-4662-B291-B94021862E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48CD31-AE84-40F7-A3DB-D4BD2494D6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43" y="422816"/>
            <a:ext cx="6102657" cy="431528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B76B06F-3FCC-4740-BB09-8C2078415EF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9806" y="3807294"/>
            <a:ext cx="4650812" cy="25848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25D08B-53E8-4A75-8EBB-F236BA3301A8}"/>
              </a:ext>
            </a:extLst>
          </p:cNvPr>
          <p:cNvSpPr txBox="1"/>
          <p:nvPr/>
        </p:nvSpPr>
        <p:spPr>
          <a:xfrm>
            <a:off x="2975925" y="4478070"/>
            <a:ext cx="1589424" cy="2462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4C21C13D-7825-4E9C-B87F-DB7EBE7220E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4434" y="441865"/>
            <a:ext cx="3721778" cy="362193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F9C707B5-A3E4-482E-9CBD-EE3C7F9BAA21}"/>
              </a:ext>
            </a:extLst>
          </p:cNvPr>
          <p:cNvSpPr txBox="1"/>
          <p:nvPr/>
        </p:nvSpPr>
        <p:spPr>
          <a:xfrm>
            <a:off x="9005616" y="3862278"/>
            <a:ext cx="1589424" cy="21544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 CHAPLANOVA</a:t>
            </a:r>
          </a:p>
        </p:txBody>
      </p:sp>
    </p:spTree>
    <p:extLst>
      <p:ext uri="{BB962C8B-B14F-4D97-AF65-F5344CB8AC3E}">
        <p14:creationId xmlns:p14="http://schemas.microsoft.com/office/powerpoint/2010/main" val="5150663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55EC623-B5EA-413C-833A-F9623B60FF38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D18D93DD-AB34-4223-A456-C23E8AE8690D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3A35DE-E9A6-47B0-A6BB-61BE53F43988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919AEF7-BA41-4629-83BD-C8608E029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389A5D7D-FE1E-4B05-AA0C-2957575DD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D7615FAC-1962-4CA7-B6F8-C9A433BFA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59A0CA3-123E-4662-B291-B94021862E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D856D9A9-1105-48F2-812E-8A17451F291B}"/>
              </a:ext>
            </a:extLst>
          </p:cNvPr>
          <p:cNvSpPr txBox="1"/>
          <p:nvPr/>
        </p:nvSpPr>
        <p:spPr>
          <a:xfrm>
            <a:off x="3235059" y="611440"/>
            <a:ext cx="6388201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необходимо для создания коллажа?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3E51EB4-A512-4575-B173-F27252FB5AA0}"/>
              </a:ext>
            </a:extLst>
          </p:cNvPr>
          <p:cNvSpPr txBox="1"/>
          <p:nvPr/>
        </p:nvSpPr>
        <p:spPr>
          <a:xfrm>
            <a:off x="1387715" y="1450548"/>
            <a:ext cx="1919907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Желание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0DE818-3606-4A20-82E6-979CA5285CC6}"/>
              </a:ext>
            </a:extLst>
          </p:cNvPr>
          <p:cNvSpPr txBox="1"/>
          <p:nvPr/>
        </p:nvSpPr>
        <p:spPr>
          <a:xfrm>
            <a:off x="4926907" y="1450548"/>
            <a:ext cx="233818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Материалы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204A75-87F4-4536-B610-B3BEAE7EA43C}"/>
              </a:ext>
            </a:extLst>
          </p:cNvPr>
          <p:cNvSpPr txBox="1"/>
          <p:nvPr/>
        </p:nvSpPr>
        <p:spPr>
          <a:xfrm>
            <a:off x="8884378" y="1533766"/>
            <a:ext cx="2606634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Инструменты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963DF17-BB4C-49F2-B264-8818B3E70E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9694" y="3045680"/>
            <a:ext cx="704466" cy="68324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445E0C8-2968-4CF3-8B15-17BD3B8F1D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31326" y="3903824"/>
            <a:ext cx="645674" cy="64156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F482BAC-8CAC-49A1-B742-7476A1017E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5553" y="5556624"/>
            <a:ext cx="707707" cy="69355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ABB351E7-E86A-4A16-AAB2-F15E57AC333E}"/>
              </a:ext>
            </a:extLst>
          </p:cNvPr>
          <p:cNvSpPr txBox="1"/>
          <p:nvPr/>
        </p:nvSpPr>
        <p:spPr>
          <a:xfrm>
            <a:off x="9836406" y="3195410"/>
            <a:ext cx="1678672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Adobe</a:t>
            </a:r>
            <a:r>
              <a:rPr lang="ru-RU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Photoshop</a:t>
            </a:r>
            <a:endParaRPr lang="ru-RU" sz="16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86A4C18-62B8-460F-B2D9-0399E368B6A3}"/>
              </a:ext>
            </a:extLst>
          </p:cNvPr>
          <p:cNvSpPr txBox="1"/>
          <p:nvPr/>
        </p:nvSpPr>
        <p:spPr>
          <a:xfrm>
            <a:off x="9953852" y="4074670"/>
            <a:ext cx="123442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sz="1600" b="0" i="0" dirty="0">
                <a:solidFill>
                  <a:srgbClr val="000000"/>
                </a:solidFill>
                <a:effectLst/>
                <a:latin typeface="-apple-system"/>
              </a:rPr>
              <a:t>Procreate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FAD84DA8-2497-49D2-89F0-732BDAD1A15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36219" y="4698480"/>
            <a:ext cx="666377" cy="68324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C345088B-EDF2-435C-A819-869B1CA6CB46}"/>
              </a:ext>
            </a:extLst>
          </p:cNvPr>
          <p:cNvSpPr txBox="1"/>
          <p:nvPr/>
        </p:nvSpPr>
        <p:spPr>
          <a:xfrm>
            <a:off x="9947070" y="4857005"/>
            <a:ext cx="1420013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 fontAlgn="base"/>
            <a:r>
              <a:rPr lang="en-US" sz="1600" dirty="0">
                <a:solidFill>
                  <a:srgbClr val="000000"/>
                </a:solidFill>
                <a:latin typeface="-apple-system"/>
              </a:rPr>
              <a:t>Infinite</a:t>
            </a:r>
            <a:r>
              <a:rPr lang="en-US" sz="1600" b="1" i="0" dirty="0">
                <a:solidFill>
                  <a:srgbClr val="383838"/>
                </a:solidFill>
                <a:effectLst/>
                <a:latin typeface="BlinkMacSystemFont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-apple-system"/>
              </a:rPr>
              <a:t>Painter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EC25777-583F-4466-BB12-610EF98EF8CF}"/>
              </a:ext>
            </a:extLst>
          </p:cNvPr>
          <p:cNvSpPr txBox="1"/>
          <p:nvPr/>
        </p:nvSpPr>
        <p:spPr>
          <a:xfrm>
            <a:off x="9947070" y="5765604"/>
            <a:ext cx="1420013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 fontAlgn="base"/>
            <a:r>
              <a:rPr lang="en-US" sz="1600" dirty="0">
                <a:solidFill>
                  <a:srgbClr val="000000"/>
                </a:solidFill>
                <a:latin typeface="-apple-system"/>
              </a:rPr>
              <a:t>Corel</a:t>
            </a:r>
            <a:r>
              <a:rPr lang="ru-RU" sz="1600" dirty="0">
                <a:solidFill>
                  <a:srgbClr val="000000"/>
                </a:solidFill>
                <a:latin typeface="-apple-system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-apple-system"/>
              </a:rPr>
              <a:t>draw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59EFD2-887E-4583-9A54-8CFCC6CB41FE}"/>
              </a:ext>
            </a:extLst>
          </p:cNvPr>
          <p:cNvSpPr txBox="1"/>
          <p:nvPr/>
        </p:nvSpPr>
        <p:spPr>
          <a:xfrm>
            <a:off x="9810059" y="2316150"/>
            <a:ext cx="1557024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Бумага и клей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2D7982A7-7E95-4DE2-9335-8311022688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90787" y="2152998"/>
            <a:ext cx="711809" cy="716285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8FC0F662-B9E1-42AE-8083-F64F9E970B6B}"/>
              </a:ext>
            </a:extLst>
          </p:cNvPr>
          <p:cNvSpPr txBox="1"/>
          <p:nvPr/>
        </p:nvSpPr>
        <p:spPr>
          <a:xfrm>
            <a:off x="5529393" y="3221097"/>
            <a:ext cx="1018730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Журналы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59036C-7B6F-483D-97E3-9EA696732C6A}"/>
              </a:ext>
            </a:extLst>
          </p:cNvPr>
          <p:cNvSpPr txBox="1"/>
          <p:nvPr/>
        </p:nvSpPr>
        <p:spPr>
          <a:xfrm>
            <a:off x="5166675" y="4177726"/>
            <a:ext cx="2183416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Сайты поставщиков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095D4BF-5B7D-48D5-9D72-97D966D19EC6}"/>
              </a:ext>
            </a:extLst>
          </p:cNvPr>
          <p:cNvSpPr txBox="1"/>
          <p:nvPr/>
        </p:nvSpPr>
        <p:spPr>
          <a:xfrm>
            <a:off x="5720623" y="4691177"/>
            <a:ext cx="1389212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600" b="0" i="0" dirty="0" err="1">
                <a:solidFill>
                  <a:srgbClr val="000000"/>
                </a:solidFill>
                <a:effectLst/>
                <a:latin typeface="Linux Libertine"/>
              </a:rPr>
              <a:t>Pinterest</a:t>
            </a:r>
            <a:endParaRPr lang="ru-RU" sz="1600" b="0" i="0" dirty="0">
              <a:solidFill>
                <a:srgbClr val="000000"/>
              </a:solidFill>
              <a:effectLst/>
              <a:latin typeface="Linux Libertine"/>
            </a:endParaRPr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9EDED7DF-2552-44F2-9CEC-209B70B4088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2096" y="4669914"/>
            <a:ext cx="406276" cy="40627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97A19FF4-C4BA-4AE5-8C05-ED69BA92F947}"/>
              </a:ext>
            </a:extLst>
          </p:cNvPr>
          <p:cNvSpPr txBox="1"/>
          <p:nvPr/>
        </p:nvSpPr>
        <p:spPr>
          <a:xfrm>
            <a:off x="5166675" y="2303175"/>
            <a:ext cx="1955068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Все что вдохновляет</a:t>
            </a:r>
            <a:endParaRPr lang="ru-RU" sz="16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54F60B5-8859-4916-AB35-579176F40FC0}"/>
              </a:ext>
            </a:extLst>
          </p:cNvPr>
          <p:cNvSpPr txBox="1"/>
          <p:nvPr/>
        </p:nvSpPr>
        <p:spPr>
          <a:xfrm>
            <a:off x="5435234" y="2766082"/>
            <a:ext cx="1321531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Фотографии </a:t>
            </a:r>
            <a:endParaRPr lang="ru-RU" sz="16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5A38080-917D-4722-A770-CCF587122442}"/>
              </a:ext>
            </a:extLst>
          </p:cNvPr>
          <p:cNvSpPr txBox="1"/>
          <p:nvPr/>
        </p:nvSpPr>
        <p:spPr>
          <a:xfrm>
            <a:off x="5529393" y="3695128"/>
            <a:ext cx="1014323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16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Интернет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E0AB339-9216-4B3A-9ECF-6E7741223259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88"/>
          <a:stretch/>
        </p:blipFill>
        <p:spPr>
          <a:xfrm flipH="1">
            <a:off x="1372705" y="1588334"/>
            <a:ext cx="2837937" cy="451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4864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B5665B3-6CEE-420D-A6DA-2C6CE8C33FF4}"/>
              </a:ext>
            </a:extLst>
          </p:cNvPr>
          <p:cNvSpPr/>
          <p:nvPr/>
        </p:nvSpPr>
        <p:spPr>
          <a:xfrm>
            <a:off x="583894" y="427382"/>
            <a:ext cx="6616303" cy="598881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4E00E7-4147-42A2-BD59-0BEA50E123B3}"/>
              </a:ext>
            </a:extLst>
          </p:cNvPr>
          <p:cNvSpPr/>
          <p:nvPr/>
        </p:nvSpPr>
        <p:spPr>
          <a:xfrm>
            <a:off x="1023458" y="2381326"/>
            <a:ext cx="5696124" cy="2584957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B973BD93-2B9A-48DB-9FAC-C70C1EC537EC}"/>
              </a:ext>
            </a:extLst>
          </p:cNvPr>
          <p:cNvSpPr/>
          <p:nvPr/>
        </p:nvSpPr>
        <p:spPr>
          <a:xfrm>
            <a:off x="7200197" y="925417"/>
            <a:ext cx="4769814" cy="4924539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F55EC623-B5EA-413C-833A-F9623B60FF38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D18D93DD-AB34-4223-A456-C23E8AE8690D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83A35DE-E9A6-47B0-A6BB-61BE53F43988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919AEF7-BA41-4629-83BD-C8608E029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389A5D7D-FE1E-4B05-AA0C-2957575DD7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D7615FAC-1962-4CA7-B6F8-C9A433BFA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159A0CA3-123E-4662-B291-B94021862E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E96BE77-829C-4E47-BF33-7A439BEEBA49}"/>
              </a:ext>
            </a:extLst>
          </p:cNvPr>
          <p:cNvSpPr txBox="1"/>
          <p:nvPr/>
        </p:nvSpPr>
        <p:spPr>
          <a:xfrm>
            <a:off x="3169298" y="1039454"/>
            <a:ext cx="1355377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Вывод: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34B4F2-1059-4A7B-91F9-E00E0103B820}"/>
              </a:ext>
            </a:extLst>
          </p:cNvPr>
          <p:cNvSpPr txBox="1"/>
          <p:nvPr/>
        </p:nvSpPr>
        <p:spPr>
          <a:xfrm>
            <a:off x="1121165" y="2530703"/>
            <a:ext cx="5451645" cy="2694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Нужны ли коллажи в дизайн проекте, решать ДИЗАЙНЕРУ.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Н</a:t>
            </a:r>
            <a:r>
              <a:rPr lang="ru-RU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о если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КОЛЛАЖИ</a:t>
            </a:r>
            <a:r>
              <a:rPr lang="ru-RU" sz="18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понятны и доносят ту идею, которая была заложена, тогда они станут настоящими помощниками в работе над созданием дома мечты Заказчика!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C988336-2988-4FD9-8911-11F5355E16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077" y="919379"/>
            <a:ext cx="3696129" cy="4930577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EC2C5A0-3F84-498B-8C84-90AB7C4C3428}"/>
              </a:ext>
            </a:extLst>
          </p:cNvPr>
          <p:cNvSpPr/>
          <p:nvPr/>
        </p:nvSpPr>
        <p:spPr>
          <a:xfrm>
            <a:off x="10635012" y="5225672"/>
            <a:ext cx="1180091" cy="585418"/>
          </a:xfrm>
          <a:prstGeom prst="rect">
            <a:avLst/>
          </a:prstGeom>
          <a:solidFill>
            <a:schemeClr val="tx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254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121165" y="1439903"/>
            <a:ext cx="3837084" cy="495863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744884" y="555074"/>
            <a:ext cx="377046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7245414" y="2650526"/>
            <a:ext cx="5012681" cy="30433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Для связи:</a:t>
            </a:r>
            <a:endParaRPr lang="ru-RU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@polina_chaplanova_design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517" y="3286938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875" y="4053132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8589" y="4635534"/>
            <a:ext cx="793651" cy="438095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1507A4B-9467-4872-B515-1838AD9B10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611" y="5262730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430935" y="1246472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5B5B5A-1867-4599-9278-AF1A354978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78" y="1158823"/>
            <a:ext cx="3718974" cy="495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3277</TotalTime>
  <Words>1833</Words>
  <Application>Microsoft Office PowerPoint</Application>
  <PresentationFormat>Широкоэкранный</PresentationFormat>
  <Paragraphs>202</Paragraphs>
  <Slides>27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7" baseType="lpstr">
      <vt:lpstr>-apple-system</vt:lpstr>
      <vt:lpstr>Arial</vt:lpstr>
      <vt:lpstr>BlinkMacSystemFont</vt:lpstr>
      <vt:lpstr>Calibri</vt:lpstr>
      <vt:lpstr>Linux Libertine</vt:lpstr>
      <vt:lpstr>Symbol</vt:lpstr>
      <vt:lpstr>Trebuchet MS</vt:lpstr>
      <vt:lpstr>YS Text Fallback</vt:lpstr>
      <vt:lpstr>Берлин</vt:lpstr>
      <vt:lpstr>Image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Дмитрий Бабкин</cp:lastModifiedBy>
  <cp:revision>126</cp:revision>
  <dcterms:created xsi:type="dcterms:W3CDTF">2020-09-07T19:51:05Z</dcterms:created>
  <dcterms:modified xsi:type="dcterms:W3CDTF">2021-01-30T07:35:00Z</dcterms:modified>
</cp:coreProperties>
</file>