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76" r:id="rId2"/>
    <p:sldId id="275" r:id="rId3"/>
    <p:sldId id="302" r:id="rId4"/>
    <p:sldId id="320" r:id="rId5"/>
    <p:sldId id="303" r:id="rId6"/>
    <p:sldId id="304" r:id="rId7"/>
    <p:sldId id="327" r:id="rId8"/>
    <p:sldId id="306" r:id="rId9"/>
    <p:sldId id="328" r:id="rId10"/>
    <p:sldId id="305" r:id="rId11"/>
    <p:sldId id="329" r:id="rId12"/>
    <p:sldId id="307" r:id="rId13"/>
    <p:sldId id="325" r:id="rId14"/>
    <p:sldId id="308" r:id="rId15"/>
    <p:sldId id="309" r:id="rId16"/>
    <p:sldId id="310" r:id="rId17"/>
    <p:sldId id="311" r:id="rId18"/>
    <p:sldId id="317" r:id="rId19"/>
    <p:sldId id="313" r:id="rId20"/>
    <p:sldId id="314" r:id="rId21"/>
    <p:sldId id="315" r:id="rId22"/>
    <p:sldId id="316" r:id="rId23"/>
    <p:sldId id="321" r:id="rId24"/>
    <p:sldId id="319" r:id="rId25"/>
    <p:sldId id="322" r:id="rId26"/>
    <p:sldId id="324" r:id="rId27"/>
    <p:sldId id="326" r:id="rId28"/>
    <p:sldId id="323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75"/>
            <p14:sldId id="302"/>
            <p14:sldId id="320"/>
            <p14:sldId id="303"/>
            <p14:sldId id="304"/>
            <p14:sldId id="327"/>
            <p14:sldId id="306"/>
            <p14:sldId id="328"/>
            <p14:sldId id="305"/>
            <p14:sldId id="329"/>
            <p14:sldId id="307"/>
            <p14:sldId id="325"/>
            <p14:sldId id="308"/>
            <p14:sldId id="309"/>
            <p14:sldId id="310"/>
            <p14:sldId id="311"/>
            <p14:sldId id="317"/>
            <p14:sldId id="313"/>
            <p14:sldId id="314"/>
            <p14:sldId id="315"/>
            <p14:sldId id="316"/>
            <p14:sldId id="321"/>
            <p14:sldId id="319"/>
            <p14:sldId id="322"/>
            <p14:sldId id="324"/>
            <p14:sldId id="326"/>
          </p14:sldIdLst>
        </p14:section>
        <p14:section name="Раздел без заголовка" id="{7DD297BF-26AC-4EB2-A072-C81BB3AE8B7A}">
          <p14:sldIdLst>
            <p14:sldId id="32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03.04.2021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.png"/><Relationship Id="rId7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.png"/><Relationship Id="rId7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.png"/><Relationship Id="rId7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.png"/><Relationship Id="rId7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.png"/><Relationship Id="rId7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.png"/><Relationship Id="rId7" Type="http://schemas.openxmlformats.org/officeDocument/2006/relationships/image" Target="../media/image4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3.png"/><Relationship Id="rId7" Type="http://schemas.openxmlformats.org/officeDocument/2006/relationships/image" Target="../media/image4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47.png"/><Relationship Id="rId4" Type="http://schemas.openxmlformats.org/officeDocument/2006/relationships/image" Target="../media/image4.png"/><Relationship Id="rId9" Type="http://schemas.openxmlformats.org/officeDocument/2006/relationships/image" Target="../media/image46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3.png"/><Relationship Id="rId7" Type="http://schemas.openxmlformats.org/officeDocument/2006/relationships/image" Target="../media/image4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51.png"/><Relationship Id="rId4" Type="http://schemas.openxmlformats.org/officeDocument/2006/relationships/image" Target="../media/image4.png"/><Relationship Id="rId9" Type="http://schemas.openxmlformats.org/officeDocument/2006/relationships/image" Target="../media/image50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6.png"/><Relationship Id="rId7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5.png"/><Relationship Id="rId9" Type="http://schemas.openxmlformats.org/officeDocument/2006/relationships/image" Target="../media/image5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821417" y="915893"/>
            <a:ext cx="4855484" cy="4924538"/>
          </a:xfrm>
          <a:custGeom>
            <a:avLst/>
            <a:gdLst>
              <a:gd name="connsiteX0" fmla="*/ 0 w 5617484"/>
              <a:gd name="connsiteY0" fmla="*/ 0 h 4924538"/>
              <a:gd name="connsiteX1" fmla="*/ 5617484 w 5617484"/>
              <a:gd name="connsiteY1" fmla="*/ 0 h 4924538"/>
              <a:gd name="connsiteX2" fmla="*/ 5617484 w 5617484"/>
              <a:gd name="connsiteY2" fmla="*/ 4924538 h 4924538"/>
              <a:gd name="connsiteX3" fmla="*/ 0 w 5617484"/>
              <a:gd name="connsiteY3" fmla="*/ 4924538 h 4924538"/>
              <a:gd name="connsiteX4" fmla="*/ 0 w 5617484"/>
              <a:gd name="connsiteY4" fmla="*/ 0 h 4924538"/>
              <a:gd name="connsiteX0" fmla="*/ 0 w 5617484"/>
              <a:gd name="connsiteY0" fmla="*/ 0 h 4924538"/>
              <a:gd name="connsiteX1" fmla="*/ 5617484 w 5617484"/>
              <a:gd name="connsiteY1" fmla="*/ 0 h 4924538"/>
              <a:gd name="connsiteX2" fmla="*/ 3607709 w 5617484"/>
              <a:gd name="connsiteY2" fmla="*/ 4924538 h 4924538"/>
              <a:gd name="connsiteX3" fmla="*/ 0 w 5617484"/>
              <a:gd name="connsiteY3" fmla="*/ 4924538 h 4924538"/>
              <a:gd name="connsiteX4" fmla="*/ 0 w 5617484"/>
              <a:gd name="connsiteY4" fmla="*/ 0 h 4924538"/>
              <a:gd name="connsiteX0" fmla="*/ 0 w 5617484"/>
              <a:gd name="connsiteY0" fmla="*/ 0 h 4924538"/>
              <a:gd name="connsiteX1" fmla="*/ 5617484 w 5617484"/>
              <a:gd name="connsiteY1" fmla="*/ 0 h 4924538"/>
              <a:gd name="connsiteX2" fmla="*/ 3607709 w 5617484"/>
              <a:gd name="connsiteY2" fmla="*/ 4924538 h 4924538"/>
              <a:gd name="connsiteX3" fmla="*/ 0 w 5617484"/>
              <a:gd name="connsiteY3" fmla="*/ 4924538 h 4924538"/>
              <a:gd name="connsiteX4" fmla="*/ 0 w 5617484"/>
              <a:gd name="connsiteY4" fmla="*/ 0 h 4924538"/>
              <a:gd name="connsiteX0" fmla="*/ 0 w 5885393"/>
              <a:gd name="connsiteY0" fmla="*/ 0 h 4924538"/>
              <a:gd name="connsiteX1" fmla="*/ 5617484 w 5885393"/>
              <a:gd name="connsiteY1" fmla="*/ 0 h 4924538"/>
              <a:gd name="connsiteX2" fmla="*/ 4845959 w 5885393"/>
              <a:gd name="connsiteY2" fmla="*/ 1884457 h 4924538"/>
              <a:gd name="connsiteX3" fmla="*/ 3607709 w 5885393"/>
              <a:gd name="connsiteY3" fmla="*/ 4924538 h 4924538"/>
              <a:gd name="connsiteX4" fmla="*/ 0 w 5885393"/>
              <a:gd name="connsiteY4" fmla="*/ 4924538 h 4924538"/>
              <a:gd name="connsiteX5" fmla="*/ 0 w 5885393"/>
              <a:gd name="connsiteY5" fmla="*/ 0 h 4924538"/>
              <a:gd name="connsiteX0" fmla="*/ 0 w 5885393"/>
              <a:gd name="connsiteY0" fmla="*/ 0 h 4924538"/>
              <a:gd name="connsiteX1" fmla="*/ 5617484 w 5885393"/>
              <a:gd name="connsiteY1" fmla="*/ 0 h 4924538"/>
              <a:gd name="connsiteX2" fmla="*/ 4845959 w 5885393"/>
              <a:gd name="connsiteY2" fmla="*/ 1884457 h 4924538"/>
              <a:gd name="connsiteX3" fmla="*/ 3607709 w 5885393"/>
              <a:gd name="connsiteY3" fmla="*/ 4924538 h 4924538"/>
              <a:gd name="connsiteX4" fmla="*/ 0 w 5885393"/>
              <a:gd name="connsiteY4" fmla="*/ 4924538 h 4924538"/>
              <a:gd name="connsiteX5" fmla="*/ 0 w 5885393"/>
              <a:gd name="connsiteY5" fmla="*/ 0 h 4924538"/>
              <a:gd name="connsiteX0" fmla="*/ 0 w 5778176"/>
              <a:gd name="connsiteY0" fmla="*/ 0 h 4924538"/>
              <a:gd name="connsiteX1" fmla="*/ 5617484 w 5778176"/>
              <a:gd name="connsiteY1" fmla="*/ 0 h 4924538"/>
              <a:gd name="connsiteX2" fmla="*/ 3607709 w 5778176"/>
              <a:gd name="connsiteY2" fmla="*/ 789082 h 4924538"/>
              <a:gd name="connsiteX3" fmla="*/ 3607709 w 5778176"/>
              <a:gd name="connsiteY3" fmla="*/ 4924538 h 4924538"/>
              <a:gd name="connsiteX4" fmla="*/ 0 w 5778176"/>
              <a:gd name="connsiteY4" fmla="*/ 4924538 h 4924538"/>
              <a:gd name="connsiteX5" fmla="*/ 0 w 5778176"/>
              <a:gd name="connsiteY5" fmla="*/ 0 h 4924538"/>
              <a:gd name="connsiteX0" fmla="*/ 0 w 5778176"/>
              <a:gd name="connsiteY0" fmla="*/ 0 h 4924538"/>
              <a:gd name="connsiteX1" fmla="*/ 5617484 w 5778176"/>
              <a:gd name="connsiteY1" fmla="*/ 0 h 4924538"/>
              <a:gd name="connsiteX2" fmla="*/ 3607709 w 5778176"/>
              <a:gd name="connsiteY2" fmla="*/ 789082 h 4924538"/>
              <a:gd name="connsiteX3" fmla="*/ 3607709 w 5778176"/>
              <a:gd name="connsiteY3" fmla="*/ 4924538 h 4924538"/>
              <a:gd name="connsiteX4" fmla="*/ 0 w 5778176"/>
              <a:gd name="connsiteY4" fmla="*/ 4924538 h 4924538"/>
              <a:gd name="connsiteX5" fmla="*/ 0 w 5778176"/>
              <a:gd name="connsiteY5" fmla="*/ 0 h 4924538"/>
              <a:gd name="connsiteX0" fmla="*/ 0 w 5841333"/>
              <a:gd name="connsiteY0" fmla="*/ 0 h 4924538"/>
              <a:gd name="connsiteX1" fmla="*/ 5617484 w 5841333"/>
              <a:gd name="connsiteY1" fmla="*/ 0 h 4924538"/>
              <a:gd name="connsiteX2" fmla="*/ 4617359 w 5841333"/>
              <a:gd name="connsiteY2" fmla="*/ 255682 h 4924538"/>
              <a:gd name="connsiteX3" fmla="*/ 3607709 w 5841333"/>
              <a:gd name="connsiteY3" fmla="*/ 789082 h 4924538"/>
              <a:gd name="connsiteX4" fmla="*/ 3607709 w 5841333"/>
              <a:gd name="connsiteY4" fmla="*/ 4924538 h 4924538"/>
              <a:gd name="connsiteX5" fmla="*/ 0 w 5841333"/>
              <a:gd name="connsiteY5" fmla="*/ 4924538 h 4924538"/>
              <a:gd name="connsiteX6" fmla="*/ 0 w 5841333"/>
              <a:gd name="connsiteY6" fmla="*/ 0 h 4924538"/>
              <a:gd name="connsiteX0" fmla="*/ 0 w 5869650"/>
              <a:gd name="connsiteY0" fmla="*/ 0 h 4924538"/>
              <a:gd name="connsiteX1" fmla="*/ 5617484 w 5869650"/>
              <a:gd name="connsiteY1" fmla="*/ 0 h 4924538"/>
              <a:gd name="connsiteX2" fmla="*/ 4845959 w 5869650"/>
              <a:gd name="connsiteY2" fmla="*/ 770032 h 4924538"/>
              <a:gd name="connsiteX3" fmla="*/ 3607709 w 5869650"/>
              <a:gd name="connsiteY3" fmla="*/ 789082 h 4924538"/>
              <a:gd name="connsiteX4" fmla="*/ 3607709 w 5869650"/>
              <a:gd name="connsiteY4" fmla="*/ 4924538 h 4924538"/>
              <a:gd name="connsiteX5" fmla="*/ 0 w 5869650"/>
              <a:gd name="connsiteY5" fmla="*/ 4924538 h 4924538"/>
              <a:gd name="connsiteX6" fmla="*/ 0 w 5869650"/>
              <a:gd name="connsiteY6" fmla="*/ 0 h 4924538"/>
              <a:gd name="connsiteX0" fmla="*/ 0 w 5869650"/>
              <a:gd name="connsiteY0" fmla="*/ 0 h 4924538"/>
              <a:gd name="connsiteX1" fmla="*/ 5617484 w 5869650"/>
              <a:gd name="connsiteY1" fmla="*/ 0 h 4924538"/>
              <a:gd name="connsiteX2" fmla="*/ 4845959 w 5869650"/>
              <a:gd name="connsiteY2" fmla="*/ 770032 h 4924538"/>
              <a:gd name="connsiteX3" fmla="*/ 3607709 w 5869650"/>
              <a:gd name="connsiteY3" fmla="*/ 789082 h 4924538"/>
              <a:gd name="connsiteX4" fmla="*/ 3607709 w 5869650"/>
              <a:gd name="connsiteY4" fmla="*/ 4924538 h 4924538"/>
              <a:gd name="connsiteX5" fmla="*/ 0 w 5869650"/>
              <a:gd name="connsiteY5" fmla="*/ 4924538 h 4924538"/>
              <a:gd name="connsiteX6" fmla="*/ 0 w 5869650"/>
              <a:gd name="connsiteY6" fmla="*/ 0 h 4924538"/>
              <a:gd name="connsiteX0" fmla="*/ 0 w 5617484"/>
              <a:gd name="connsiteY0" fmla="*/ 0 h 4924538"/>
              <a:gd name="connsiteX1" fmla="*/ 5617484 w 5617484"/>
              <a:gd name="connsiteY1" fmla="*/ 0 h 4924538"/>
              <a:gd name="connsiteX2" fmla="*/ 4845959 w 5617484"/>
              <a:gd name="connsiteY2" fmla="*/ 770032 h 4924538"/>
              <a:gd name="connsiteX3" fmla="*/ 3607709 w 5617484"/>
              <a:gd name="connsiteY3" fmla="*/ 789082 h 4924538"/>
              <a:gd name="connsiteX4" fmla="*/ 3607709 w 5617484"/>
              <a:gd name="connsiteY4" fmla="*/ 4924538 h 4924538"/>
              <a:gd name="connsiteX5" fmla="*/ 0 w 5617484"/>
              <a:gd name="connsiteY5" fmla="*/ 4924538 h 4924538"/>
              <a:gd name="connsiteX6" fmla="*/ 0 w 5617484"/>
              <a:gd name="connsiteY6" fmla="*/ 0 h 4924538"/>
              <a:gd name="connsiteX0" fmla="*/ 0 w 4855484"/>
              <a:gd name="connsiteY0" fmla="*/ 0 h 4924538"/>
              <a:gd name="connsiteX1" fmla="*/ 4855484 w 4855484"/>
              <a:gd name="connsiteY1" fmla="*/ 9525 h 4924538"/>
              <a:gd name="connsiteX2" fmla="*/ 4845959 w 4855484"/>
              <a:gd name="connsiteY2" fmla="*/ 770032 h 4924538"/>
              <a:gd name="connsiteX3" fmla="*/ 3607709 w 4855484"/>
              <a:gd name="connsiteY3" fmla="*/ 789082 h 4924538"/>
              <a:gd name="connsiteX4" fmla="*/ 3607709 w 4855484"/>
              <a:gd name="connsiteY4" fmla="*/ 4924538 h 4924538"/>
              <a:gd name="connsiteX5" fmla="*/ 0 w 4855484"/>
              <a:gd name="connsiteY5" fmla="*/ 4924538 h 4924538"/>
              <a:gd name="connsiteX6" fmla="*/ 0 w 4855484"/>
              <a:gd name="connsiteY6" fmla="*/ 0 h 4924538"/>
              <a:gd name="connsiteX0" fmla="*/ 0 w 4855484"/>
              <a:gd name="connsiteY0" fmla="*/ 0 h 4924538"/>
              <a:gd name="connsiteX1" fmla="*/ 4855484 w 4855484"/>
              <a:gd name="connsiteY1" fmla="*/ 9525 h 4924538"/>
              <a:gd name="connsiteX2" fmla="*/ 4845959 w 4855484"/>
              <a:gd name="connsiteY2" fmla="*/ 770032 h 4924538"/>
              <a:gd name="connsiteX3" fmla="*/ 3607709 w 4855484"/>
              <a:gd name="connsiteY3" fmla="*/ 798607 h 4924538"/>
              <a:gd name="connsiteX4" fmla="*/ 3607709 w 4855484"/>
              <a:gd name="connsiteY4" fmla="*/ 4924538 h 4924538"/>
              <a:gd name="connsiteX5" fmla="*/ 0 w 4855484"/>
              <a:gd name="connsiteY5" fmla="*/ 4924538 h 4924538"/>
              <a:gd name="connsiteX6" fmla="*/ 0 w 4855484"/>
              <a:gd name="connsiteY6" fmla="*/ 0 h 492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55484" h="4924538">
                <a:moveTo>
                  <a:pt x="0" y="0"/>
                </a:moveTo>
                <a:lnTo>
                  <a:pt x="4855484" y="9525"/>
                </a:lnTo>
                <a:lnTo>
                  <a:pt x="4845959" y="770032"/>
                </a:lnTo>
                <a:lnTo>
                  <a:pt x="3607709" y="798607"/>
                </a:lnTo>
                <a:lnTo>
                  <a:pt x="3607709" y="4924538"/>
                </a:lnTo>
                <a:lnTo>
                  <a:pt x="0" y="4924538"/>
                </a:lnTo>
                <a:lnTo>
                  <a:pt x="0" y="0"/>
                </a:lnTo>
                <a:close/>
              </a:path>
            </a:pathLst>
          </a:cu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4420349" y="1699514"/>
            <a:ext cx="7485901" cy="472986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21416" y="2852045"/>
            <a:ext cx="110848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Универсальный базовый ремонт </a:t>
            </a:r>
          </a:p>
          <a:p>
            <a:pPr algn="ctr"/>
            <a:r>
              <a:rPr lang="ru-RU" sz="4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 секреты дизайнера!</a:t>
            </a:r>
          </a:p>
        </p:txBody>
      </p:sp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8316822" y="1065814"/>
            <a:ext cx="3718670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757685" y="595223"/>
            <a:ext cx="7064395" cy="5541217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7941" y="1337553"/>
            <a:ext cx="6944139" cy="4714059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-​ ​Владелица дизайнерской​ студии "POLINA CHAPLANOVA DESIGN“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Боле 15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Спикер образовательных программ.</a:t>
            </a: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Считаю, что ГЛАВНАЯ ЗАДАЧА дизайнера​ сделать так, что бы человек был счастлив у себя дома. Испытывал те эмоции, которые он хочет испытывать.</a:t>
            </a:r>
            <a:b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А так же считаю важным делать проект ​ максимально похожим ​ на идею и что бы это реально было реализовать.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786648" y="604149"/>
            <a:ext cx="3032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72621F4-7DA0-475F-93EC-6F0360160B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245" y="777180"/>
            <a:ext cx="3761256" cy="50150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3067053" y="896536"/>
            <a:ext cx="2471283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интерьера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05834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453975"/>
            <a:ext cx="11632305" cy="5988459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F14E56-ADA8-4827-BE39-2A70C4C04BB8}"/>
              </a:ext>
            </a:extLst>
          </p:cNvPr>
          <p:cNvSpPr txBox="1">
            <a:spLocks/>
          </p:cNvSpPr>
          <p:nvPr/>
        </p:nvSpPr>
        <p:spPr>
          <a:xfrm>
            <a:off x="3075199" y="521167"/>
            <a:ext cx="6942327" cy="9102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такое базовый ремонт</a:t>
            </a:r>
            <a:r>
              <a:rPr lang="ru-RU" sz="44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ru-RU" sz="4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6A7FD01-00D0-454F-85CE-D07CECBBC6FD}"/>
              </a:ext>
            </a:extLst>
          </p:cNvPr>
          <p:cNvSpPr txBox="1"/>
          <p:nvPr/>
        </p:nvSpPr>
        <p:spPr>
          <a:xfrm>
            <a:off x="1006291" y="1245252"/>
            <a:ext cx="11227419" cy="267765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/>
            <a:r>
              <a:rPr lang="ru-RU" sz="2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 вашем шкафу, наверняка, есть то, что стилисты называют «базовый гардероб» - нейтральные вещи хорошего качества, которые вы носите уже не один сезон. Добавляя к ним </a:t>
            </a:r>
            <a:r>
              <a:rPr lang="ru-RU" sz="2800" b="1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модные аксессуары и </a:t>
            </a:r>
            <a:r>
              <a:rPr lang="ru-RU" sz="2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цвета, вы выглядите актуально и стильно.</a:t>
            </a:r>
            <a:b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</a:t>
            </a:r>
            <a:r>
              <a:rPr lang="ru-RU" sz="2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ежду гардеробом и декорированием пространства общего больше, чем может показаться на первый взгляд!</a:t>
            </a:r>
            <a:endParaRPr lang="ru-RU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D48116C-C905-4895-AD4F-17E5064F9DD1}"/>
              </a:ext>
            </a:extLst>
          </p:cNvPr>
          <p:cNvSpPr txBox="1"/>
          <p:nvPr/>
        </p:nvSpPr>
        <p:spPr>
          <a:xfrm>
            <a:off x="878349" y="4370647"/>
            <a:ext cx="11157143" cy="212365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/>
            <a:r>
              <a:rPr lang="ru-RU" sz="2800" b="0" i="0" dirty="0">
                <a:solidFill>
                  <a:srgbClr val="333333"/>
                </a:solidFill>
                <a:effectLst/>
                <a:latin typeface="MediatorSerif"/>
              </a:rPr>
              <a:t>И если в гардеробе это классические джинсы, чёрные брюки, лодочки, юбки-карандаши, белые рубашки и футболки. То в интерьере - </a:t>
            </a:r>
            <a:r>
              <a:rPr lang="ru-RU" sz="2800" b="1" i="0" dirty="0">
                <a:solidFill>
                  <a:srgbClr val="333333"/>
                </a:solidFill>
                <a:effectLst/>
                <a:latin typeface="MediatorSerif"/>
              </a:rPr>
              <a:t>это полы, двери, окна, встроенная мебель, кухня.</a:t>
            </a:r>
            <a:br>
              <a:rPr lang="ru-RU" sz="2800" b="1" i="0" dirty="0">
                <a:solidFill>
                  <a:srgbClr val="333333"/>
                </a:solidFill>
                <a:effectLst/>
                <a:latin typeface="MediatorSerif"/>
              </a:rPr>
            </a:br>
            <a:endParaRPr lang="ru-RU" sz="2800" b="0" i="0" u="none" strike="noStrike" baseline="0" dirty="0">
              <a:solidFill>
                <a:srgbClr val="9A4C38"/>
              </a:solidFill>
              <a:latin typeface="ClearSans"/>
            </a:endParaRPr>
          </a:p>
          <a:p>
            <a:pPr algn="l"/>
            <a:endParaRPr lang="ru-RU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117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453975"/>
            <a:ext cx="11632305" cy="5988459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F14E56-ADA8-4827-BE39-2A70C4C04BB8}"/>
              </a:ext>
            </a:extLst>
          </p:cNvPr>
          <p:cNvSpPr txBox="1">
            <a:spLocks/>
          </p:cNvSpPr>
          <p:nvPr/>
        </p:nvSpPr>
        <p:spPr>
          <a:xfrm>
            <a:off x="963399" y="1053556"/>
            <a:ext cx="4093183" cy="23408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44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чего нужен</a:t>
            </a:r>
          </a:p>
          <a:p>
            <a:pPr algn="l"/>
            <a:r>
              <a:rPr lang="ru-RU" sz="44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базовый</a:t>
            </a:r>
          </a:p>
          <a:p>
            <a:pPr algn="l"/>
            <a:r>
              <a:rPr lang="ru-RU" sz="44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ремонт?</a:t>
            </a:r>
            <a:endParaRPr lang="ru-RU" sz="4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44E870-012D-4080-B97D-991DDDFAEF99}"/>
              </a:ext>
            </a:extLst>
          </p:cNvPr>
          <p:cNvSpPr txBox="1"/>
          <p:nvPr/>
        </p:nvSpPr>
        <p:spPr>
          <a:xfrm>
            <a:off x="6224090" y="640913"/>
            <a:ext cx="6156756" cy="62170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/>
            <a:r>
              <a:rPr lang="ru-RU" sz="2400" b="1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 НИКОГДА НЕ ВЫЙДЕТ ИЗ МОДЫ</a:t>
            </a:r>
          </a:p>
          <a:p>
            <a:pPr algn="l"/>
            <a:r>
              <a:rPr lang="ru-RU" sz="24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 вложение, которое никогда не</a:t>
            </a:r>
          </a:p>
          <a:p>
            <a:pPr algn="l"/>
            <a:r>
              <a:rPr lang="ru-RU" sz="24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принесет вам разочарование. и</a:t>
            </a:r>
          </a:p>
          <a:p>
            <a:pPr algn="l"/>
            <a:r>
              <a:rPr lang="ru-RU" sz="24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поверьте, при качественном</a:t>
            </a:r>
          </a:p>
          <a:p>
            <a:pPr algn="l"/>
            <a:r>
              <a:rPr lang="ru-RU" sz="24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исполнении работы переделывать</a:t>
            </a:r>
          </a:p>
          <a:p>
            <a:pPr algn="l"/>
            <a:r>
              <a:rPr lang="ru-RU" sz="24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ремонт придется ой как не скоро!</a:t>
            </a:r>
          </a:p>
          <a:p>
            <a:pPr algn="l"/>
            <a:endParaRPr lang="ru-RU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2400" b="1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 НЕГО НЕ УСТАЕШЬ</a:t>
            </a:r>
          </a:p>
          <a:p>
            <a:pPr algn="l"/>
            <a:r>
              <a:rPr lang="ru-RU" sz="24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отличие от яркого ремонта в</a:t>
            </a:r>
          </a:p>
          <a:p>
            <a:pPr algn="l"/>
            <a:r>
              <a:rPr lang="ru-RU" sz="24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стиле "вырви-глаз" базовый</a:t>
            </a:r>
          </a:p>
          <a:p>
            <a:pPr algn="l"/>
            <a:r>
              <a:rPr lang="ru-RU" sz="24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ремонт с нейтральным цветом</a:t>
            </a:r>
          </a:p>
          <a:p>
            <a:pPr algn="l"/>
            <a:r>
              <a:rPr lang="ru-RU" sz="24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стен, симпатичным ламинатом и</a:t>
            </a:r>
          </a:p>
          <a:p>
            <a:pPr algn="l"/>
            <a:r>
              <a:rPr lang="ru-RU" sz="24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правильно подобранной мебелью</a:t>
            </a:r>
          </a:p>
          <a:p>
            <a:pPr algn="l"/>
            <a:r>
              <a:rPr lang="ru-RU" sz="24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будет радовать вас и ваши глаза</a:t>
            </a:r>
          </a:p>
          <a:p>
            <a:pPr algn="l"/>
            <a:r>
              <a:rPr lang="ru-RU" sz="24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протяжении долгого времени.</a:t>
            </a:r>
          </a:p>
          <a:p>
            <a:pPr algn="l"/>
            <a:endParaRPr lang="ru-RU" sz="1800" b="0" i="0" u="none" strike="noStrike" baseline="0" dirty="0">
              <a:solidFill>
                <a:srgbClr val="9A4C38"/>
              </a:solidFill>
              <a:latin typeface="ClearSans"/>
            </a:endParaRPr>
          </a:p>
          <a:p>
            <a:pPr algn="l"/>
            <a:endParaRPr lang="ru-RU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6A7FD01-00D0-454F-85CE-D07CECBBC6FD}"/>
              </a:ext>
            </a:extLst>
          </p:cNvPr>
          <p:cNvSpPr txBox="1"/>
          <p:nvPr/>
        </p:nvSpPr>
        <p:spPr>
          <a:xfrm>
            <a:off x="808073" y="3845556"/>
            <a:ext cx="4832263" cy="230832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/>
            <a:r>
              <a:rPr lang="ru-RU" sz="2400" b="1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ЕГО ЛЕГКО ПРЕОБРАЗИТЬ</a:t>
            </a:r>
          </a:p>
          <a:p>
            <a:pPr algn="l"/>
            <a:r>
              <a:rPr lang="ru-RU" sz="24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Разбавляя и добавляя в базовый</a:t>
            </a:r>
          </a:p>
          <a:p>
            <a:pPr algn="l"/>
            <a:r>
              <a:rPr lang="ru-RU" sz="24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ремонт различные детали,</a:t>
            </a:r>
          </a:p>
          <a:p>
            <a:pPr algn="l"/>
            <a:r>
              <a:rPr lang="ru-RU" sz="24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предметы искусства и декор, ему</a:t>
            </a:r>
          </a:p>
          <a:p>
            <a:pPr algn="l"/>
            <a:r>
              <a:rPr lang="ru-RU" sz="24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легко можно придать совершенно</a:t>
            </a:r>
          </a:p>
          <a:p>
            <a:pPr algn="l"/>
            <a:r>
              <a:rPr lang="ru-RU" sz="24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разное настроение.</a:t>
            </a:r>
            <a:endParaRPr lang="ru-RU" sz="2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187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453975"/>
            <a:ext cx="11632305" cy="5988459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2868BB98-9CFA-4B71-9C94-FDED75C19AD7}"/>
              </a:ext>
            </a:extLst>
          </p:cNvPr>
          <p:cNvSpPr txBox="1"/>
          <p:nvPr/>
        </p:nvSpPr>
        <p:spPr>
          <a:xfrm>
            <a:off x="655446" y="740991"/>
            <a:ext cx="8019242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пола я советую выбрать ламинат/</a:t>
            </a:r>
          </a:p>
          <a:p>
            <a:r>
              <a:rPr lang="ru-RU" sz="22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паркет среднего оттенка с фаской.</a:t>
            </a:r>
          </a:p>
          <a:p>
            <a:endParaRPr lang="ru-RU" sz="2200" b="0" i="0" u="none" strike="noStrike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Фаска — скошенная поверхность на кромке доски. </a:t>
            </a:r>
          </a:p>
          <a:p>
            <a:r>
              <a:rPr lang="ru-RU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Она делает пол похожим на «классический» деревянный настил, где между досками заметны небольшие зазоры.</a:t>
            </a:r>
          </a:p>
          <a:p>
            <a:r>
              <a:rPr lang="ru-RU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Это выглядит более естественно и красиво, чем монолитная поверхность. Ламинат с фаской смотрится дороже и эстетичнее обычного.</a:t>
            </a:r>
          </a:p>
          <a:p>
            <a:endParaRPr lang="ru-RU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2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Ламинат должна быть не сильно широкой.</a:t>
            </a:r>
          </a:p>
          <a:p>
            <a:r>
              <a:rPr lang="ru-RU" sz="22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Выбирайте доску, в которой присутствует минимальный</a:t>
            </a:r>
          </a:p>
          <a:p>
            <a:r>
              <a:rPr lang="ru-RU" sz="22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ru-RU" sz="2200" b="0" i="0" u="none" strike="noStrike" baseline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браш</a:t>
            </a:r>
            <a:r>
              <a:rPr lang="ru-RU" sz="22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 для того чтобы фактура этой доски чувствовалась</a:t>
            </a:r>
          </a:p>
          <a:p>
            <a:r>
              <a:rPr lang="ru-RU" sz="22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тактильно. </a:t>
            </a:r>
          </a:p>
          <a:p>
            <a:r>
              <a:rPr lang="ru-RU" sz="22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</a:t>
            </a:r>
            <a:r>
              <a:rPr lang="ru-RU" sz="2200" b="0" i="0" u="none" strike="noStrike" baseline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исунокна</a:t>
            </a:r>
            <a:r>
              <a:rPr lang="ru-RU" sz="22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доске не должен повторятся часто. </a:t>
            </a:r>
          </a:p>
          <a:p>
            <a:r>
              <a:rPr lang="ru-RU" sz="22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хорошем ламинате количество досок в упаковке от </a:t>
            </a:r>
          </a:p>
          <a:p>
            <a:r>
              <a:rPr lang="ru-RU" sz="22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до 16!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10A25D69-A171-45A1-A839-FCD5DB276532}"/>
              </a:ext>
            </a:extLst>
          </p:cNvPr>
          <p:cNvSpPr txBox="1">
            <a:spLocks/>
          </p:cNvSpPr>
          <p:nvPr/>
        </p:nvSpPr>
        <p:spPr>
          <a:xfrm>
            <a:off x="4065588" y="365375"/>
            <a:ext cx="4939784" cy="539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6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КАКОЙ ВЫБРАТЬ ПОЛ?</a:t>
            </a:r>
            <a:endParaRPr lang="ru-RU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6E58DEA-D3BD-4C25-962A-58B6DB22F6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1731" y="1129163"/>
            <a:ext cx="3801822" cy="463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18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453975"/>
            <a:ext cx="11632305" cy="5988459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2868BB98-9CFA-4B71-9C94-FDED75C19AD7}"/>
              </a:ext>
            </a:extLst>
          </p:cNvPr>
          <p:cNvSpPr txBox="1"/>
          <p:nvPr/>
        </p:nvSpPr>
        <p:spPr>
          <a:xfrm>
            <a:off x="583893" y="1891650"/>
            <a:ext cx="467746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4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 выборе ламината обратите</a:t>
            </a:r>
          </a:p>
          <a:p>
            <a:pPr algn="l"/>
            <a:r>
              <a:rPr lang="ru-RU" sz="24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внимание на его категорию.</a:t>
            </a:r>
          </a:p>
          <a:p>
            <a:pPr algn="l"/>
            <a:r>
              <a:rPr lang="ru-RU" sz="24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Лучше всего брать 33 или 34!</a:t>
            </a:r>
          </a:p>
          <a:p>
            <a:pPr algn="l"/>
            <a:endParaRPr lang="ru-RU" sz="2400" b="0" i="0" u="none" strike="noStrike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24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 если вы не уверенны в</a:t>
            </a:r>
          </a:p>
          <a:p>
            <a:pPr algn="l"/>
            <a:r>
              <a:rPr lang="ru-RU" sz="24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мокрых зонах, то для ламината</a:t>
            </a:r>
          </a:p>
          <a:p>
            <a:pPr algn="l"/>
            <a:r>
              <a:rPr lang="ru-RU" sz="24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есть отличная альтернатива -</a:t>
            </a:r>
          </a:p>
          <a:p>
            <a:pPr algn="l"/>
            <a:r>
              <a:rPr lang="ru-RU" sz="24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виниловая плитка с рисунком</a:t>
            </a:r>
          </a:p>
          <a:p>
            <a:pPr algn="l"/>
            <a:r>
              <a:rPr lang="ru-RU" sz="24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"под ламинат"</a:t>
            </a:r>
            <a:endParaRPr lang="ru-RU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10A25D69-A171-45A1-A839-FCD5DB276532}"/>
              </a:ext>
            </a:extLst>
          </p:cNvPr>
          <p:cNvSpPr txBox="1">
            <a:spLocks/>
          </p:cNvSpPr>
          <p:nvPr/>
        </p:nvSpPr>
        <p:spPr>
          <a:xfrm>
            <a:off x="4058937" y="476442"/>
            <a:ext cx="4939784" cy="539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6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КАКОЙ ВЫБРАТЬ ПОЛ?</a:t>
            </a:r>
            <a:endParaRPr lang="ru-RU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E74691B-51EA-433C-B4A6-D3E8F03DC9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5223211" y="1057703"/>
            <a:ext cx="3503466" cy="531688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F896CEE-3633-4330-98AF-6160A1456B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10940" y="1957508"/>
            <a:ext cx="3505285" cy="3517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184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453975"/>
            <a:ext cx="11632305" cy="5988459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62989E-526F-4550-B599-F0CA4AECEF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1160" y="736374"/>
            <a:ext cx="4436823" cy="550847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3811806-6F71-4760-A44F-C2E8E9F7F1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5250" y="832760"/>
            <a:ext cx="5045366" cy="5449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62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453975"/>
            <a:ext cx="11632305" cy="5988459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10A25D69-A171-45A1-A839-FCD5DB276532}"/>
              </a:ext>
            </a:extLst>
          </p:cNvPr>
          <p:cNvSpPr txBox="1">
            <a:spLocks/>
          </p:cNvSpPr>
          <p:nvPr/>
        </p:nvSpPr>
        <p:spPr>
          <a:xfrm>
            <a:off x="2021747" y="583522"/>
            <a:ext cx="7956420" cy="539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6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МОКРЫХ ЗОН И ЗОНЫ ПРИХОЖЕЙ</a:t>
            </a:r>
            <a:endParaRPr lang="ru-RU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9150B7C-BA45-484C-BCC7-E57F237889DB}"/>
              </a:ext>
            </a:extLst>
          </p:cNvPr>
          <p:cNvSpPr txBox="1"/>
          <p:nvPr/>
        </p:nvSpPr>
        <p:spPr>
          <a:xfrm>
            <a:off x="772740" y="1987403"/>
            <a:ext cx="5488398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Самым идеальным и современным</a:t>
            </a:r>
          </a:p>
          <a:p>
            <a:pPr algn="l"/>
            <a:r>
              <a:rPr lang="ru-RU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вариантом, конечно же, будет</a:t>
            </a:r>
          </a:p>
          <a:p>
            <a:pPr algn="l"/>
            <a:r>
              <a:rPr lang="ru-RU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крупноформатный керамогранит </a:t>
            </a:r>
            <a:r>
              <a:rPr lang="ru-RU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понятной текстурой камня. Такой</a:t>
            </a:r>
          </a:p>
          <a:p>
            <a:pPr algn="l"/>
            <a:r>
              <a:rPr lang="ru-RU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вариант будет универсальным и</a:t>
            </a:r>
          </a:p>
          <a:p>
            <a:pPr algn="l"/>
            <a:r>
              <a:rPr lang="ru-RU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стильным.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EA13778-52F3-42F7-91D5-D5797FDBEF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10940" y="1252357"/>
            <a:ext cx="3399661" cy="310854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E8760ED-8424-48F4-9792-C63758131A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9984" y="1152617"/>
            <a:ext cx="3000781" cy="5149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95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453975"/>
            <a:ext cx="11632305" cy="5988459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C65A05E-B00A-49D8-BC6A-8D793020E1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542" y="618592"/>
            <a:ext cx="4533900" cy="55626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EC6569B-FE81-481C-8E68-3D6F6FC9A4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4871" y="544591"/>
            <a:ext cx="4762311" cy="5636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786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453975"/>
            <a:ext cx="11632305" cy="5988459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10A25D69-A171-45A1-A839-FCD5DB276532}"/>
              </a:ext>
            </a:extLst>
          </p:cNvPr>
          <p:cNvSpPr txBox="1">
            <a:spLocks/>
          </p:cNvSpPr>
          <p:nvPr/>
        </p:nvSpPr>
        <p:spPr>
          <a:xfrm>
            <a:off x="2397636" y="517841"/>
            <a:ext cx="7956420" cy="539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6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МОКРЫХ ЗОН И ЗОНЫ ПРИХОЖЕЙ</a:t>
            </a:r>
            <a:endParaRPr lang="ru-RU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9150B7C-BA45-484C-BCC7-E57F237889DB}"/>
              </a:ext>
            </a:extLst>
          </p:cNvPr>
          <p:cNvSpPr txBox="1"/>
          <p:nvPr/>
        </p:nvSpPr>
        <p:spPr>
          <a:xfrm>
            <a:off x="680187" y="2321624"/>
            <a:ext cx="548839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8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мокрых зонах</a:t>
            </a:r>
          </a:p>
          <a:p>
            <a:pPr algn="l"/>
            <a:r>
              <a:rPr lang="ru-RU" sz="28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можно использовать и краску и молдинги!</a:t>
            </a:r>
          </a:p>
          <a:p>
            <a:pPr algn="l"/>
            <a:endParaRPr lang="ru-RU" sz="2800" b="0" i="0" u="none" strike="noStrike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28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Главное, для мокрых зон выбирать</a:t>
            </a:r>
          </a:p>
          <a:p>
            <a:pPr algn="l"/>
            <a:r>
              <a:rPr lang="ru-RU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водостойкую</a:t>
            </a:r>
            <a:r>
              <a:rPr lang="ru-RU" sz="28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краску, которая будет себя </a:t>
            </a:r>
            <a:r>
              <a:rPr lang="ru-RU" sz="2800" b="0" i="0" u="none" strike="noStrike" baseline="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прекарасно</a:t>
            </a:r>
            <a:r>
              <a:rPr lang="ru-RU" sz="28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чувствовать в ванной.</a:t>
            </a:r>
            <a:endParaRPr lang="ru-RU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3097522-EBF9-4F8F-AFFB-481452BC27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1201" y="1387343"/>
            <a:ext cx="3669040" cy="470533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E14F70-E510-43A3-9A42-53ADDC282E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19213" y="1046829"/>
            <a:ext cx="4450282" cy="171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411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453975"/>
            <a:ext cx="11632305" cy="5988459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A8B6EBF-0D26-4AD9-B1AA-92A9104CB4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2575" y="453975"/>
            <a:ext cx="4235698" cy="580447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31A72E2-3D43-48FC-9A5F-A21379871E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28107" y="542813"/>
            <a:ext cx="4857139" cy="578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080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453975"/>
            <a:ext cx="11632305" cy="5988459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10A25D69-A171-45A1-A839-FCD5DB276532}"/>
              </a:ext>
            </a:extLst>
          </p:cNvPr>
          <p:cNvSpPr txBox="1">
            <a:spLocks/>
          </p:cNvSpPr>
          <p:nvPr/>
        </p:nvSpPr>
        <p:spPr>
          <a:xfrm>
            <a:off x="2397636" y="517841"/>
            <a:ext cx="9271450" cy="539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6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КАКОГО ЦВЕТА ДОЛЖНЫ БЫТЬ СТЕНЫ?</a:t>
            </a:r>
            <a:endParaRPr lang="ru-RU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DFE0B90-DA17-49A2-978B-248892E487BE}"/>
              </a:ext>
            </a:extLst>
          </p:cNvPr>
          <p:cNvSpPr txBox="1"/>
          <p:nvPr/>
        </p:nvSpPr>
        <p:spPr>
          <a:xfrm>
            <a:off x="1035499" y="1971386"/>
            <a:ext cx="622977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8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 тем, как вы приступите к покраске, обязательно</a:t>
            </a:r>
          </a:p>
          <a:p>
            <a:pPr algn="l"/>
            <a:r>
              <a:rPr lang="ru-RU" sz="28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подготовьте стены должным образом! Даже самая дорогая краска на плохо подготовленных стенах будет</a:t>
            </a:r>
          </a:p>
          <a:p>
            <a:pPr algn="l"/>
            <a:r>
              <a:rPr lang="ru-RU" sz="28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смотреться очень дешево! Обязательно нужно соблюсти</a:t>
            </a:r>
          </a:p>
          <a:p>
            <a:pPr algn="l"/>
            <a:r>
              <a:rPr lang="ru-RU" sz="28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ВСЮ технологию покраски!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A4090BB-25AB-41A4-9DE0-AC84CB5B72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6879" y="1208723"/>
            <a:ext cx="3781583" cy="5064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859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453975"/>
            <a:ext cx="11632305" cy="5988459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10A25D69-A171-45A1-A839-FCD5DB276532}"/>
              </a:ext>
            </a:extLst>
          </p:cNvPr>
          <p:cNvSpPr txBox="1">
            <a:spLocks/>
          </p:cNvSpPr>
          <p:nvPr/>
        </p:nvSpPr>
        <p:spPr>
          <a:xfrm>
            <a:off x="2397636" y="517841"/>
            <a:ext cx="9271450" cy="539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6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КАКОГО ЦВЕТА ДОЛЖНЫ БЫТЬ СТЕНЫ?</a:t>
            </a:r>
            <a:endParaRPr lang="ru-RU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DFE0B90-DA17-49A2-978B-248892E487BE}"/>
              </a:ext>
            </a:extLst>
          </p:cNvPr>
          <p:cNvSpPr txBox="1"/>
          <p:nvPr/>
        </p:nvSpPr>
        <p:spPr>
          <a:xfrm>
            <a:off x="1111855" y="2813161"/>
            <a:ext cx="335108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ТАКОЙ КАКОЙ ВАМ </a:t>
            </a:r>
          </a:p>
          <a:p>
            <a:pPr algn="l"/>
            <a:r>
              <a:rPr lang="ru-RU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ИДЕТ!</a:t>
            </a:r>
            <a:endParaRPr lang="ru-RU" sz="2800" b="0" i="0" u="none" strike="noStrike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F9BA48B-B079-4A25-AD20-7058950ED9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8239" y="1162972"/>
            <a:ext cx="6649957" cy="5044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881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453975"/>
            <a:ext cx="11632305" cy="5988459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10A25D69-A171-45A1-A839-FCD5DB276532}"/>
              </a:ext>
            </a:extLst>
          </p:cNvPr>
          <p:cNvSpPr txBox="1">
            <a:spLocks/>
          </p:cNvSpPr>
          <p:nvPr/>
        </p:nvSpPr>
        <p:spPr>
          <a:xfrm>
            <a:off x="4780379" y="476982"/>
            <a:ext cx="3759883" cy="539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6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 ПОТОЛКИ!</a:t>
            </a:r>
            <a:endParaRPr lang="ru-RU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DFE0B90-DA17-49A2-978B-248892E487BE}"/>
              </a:ext>
            </a:extLst>
          </p:cNvPr>
          <p:cNvSpPr txBox="1"/>
          <p:nvPr/>
        </p:nvSpPr>
        <p:spPr>
          <a:xfrm>
            <a:off x="876108" y="1407643"/>
            <a:ext cx="4417345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32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Выбирайте ровные,</a:t>
            </a:r>
          </a:p>
          <a:p>
            <a:pPr algn="l"/>
            <a:r>
              <a:rPr lang="ru-RU" sz="32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белые, матовые</a:t>
            </a:r>
          </a:p>
          <a:p>
            <a:pPr algn="l"/>
            <a:r>
              <a:rPr lang="ru-RU" sz="32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потолки</a:t>
            </a:r>
          </a:p>
          <a:p>
            <a:pPr algn="l"/>
            <a:r>
              <a:rPr lang="ru-RU" sz="32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 ГКЛ с хорошими</a:t>
            </a:r>
          </a:p>
          <a:p>
            <a:pPr algn="l"/>
            <a:r>
              <a:rPr lang="ru-RU" sz="32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карнизами.</a:t>
            </a:r>
          </a:p>
          <a:p>
            <a:pPr algn="l"/>
            <a:endParaRPr lang="ru-RU" sz="3200" b="0" i="0" u="none" strike="noStrike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2800" b="0" i="0" u="none" strike="noStrike" baseline="0" dirty="0">
                <a:solidFill>
                  <a:srgbClr val="3B38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 боимся использовать высокие карнизы , от 12 см при высоте потолка 2,5м)</a:t>
            </a:r>
            <a:endParaRPr lang="ru-RU" sz="2800" b="0" i="0" u="none" strike="noStrike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74DE012-59D3-460F-90AE-3A1ADCA5D8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6701" y="1208896"/>
            <a:ext cx="4699451" cy="502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9769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453975"/>
            <a:ext cx="11632305" cy="5988459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10A25D69-A171-45A1-A839-FCD5DB276532}"/>
              </a:ext>
            </a:extLst>
          </p:cNvPr>
          <p:cNvSpPr txBox="1">
            <a:spLocks/>
          </p:cNvSpPr>
          <p:nvPr/>
        </p:nvSpPr>
        <p:spPr>
          <a:xfrm>
            <a:off x="3656254" y="542924"/>
            <a:ext cx="6427313" cy="539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6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МЕЖКОМНАТНЫЕ</a:t>
            </a:r>
            <a:r>
              <a:rPr lang="ru-RU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6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ДВЕРИ</a:t>
            </a:r>
            <a:endParaRPr lang="ru-RU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DFE0B90-DA17-49A2-978B-248892E487BE}"/>
              </a:ext>
            </a:extLst>
          </p:cNvPr>
          <p:cNvSpPr txBox="1"/>
          <p:nvPr/>
        </p:nvSpPr>
        <p:spPr>
          <a:xfrm>
            <a:off x="1035499" y="2011651"/>
            <a:ext cx="4417345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8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базового ремонта самый</a:t>
            </a:r>
          </a:p>
          <a:p>
            <a:pPr algn="l"/>
            <a:r>
              <a:rPr lang="ru-RU" sz="28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универсальный вариант - белые</a:t>
            </a:r>
          </a:p>
          <a:p>
            <a:pPr algn="l"/>
            <a:r>
              <a:rPr lang="ru-RU" sz="28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классические двери.</a:t>
            </a:r>
          </a:p>
          <a:p>
            <a:pPr algn="l"/>
            <a:r>
              <a:rPr lang="ru-RU" sz="28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Обязательно выбирайте полотно</a:t>
            </a:r>
          </a:p>
          <a:p>
            <a:pPr algn="l"/>
            <a:r>
              <a:rPr lang="ru-RU" sz="28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двери от 210мм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959F1C-FDC2-40DF-A41D-C6F76DBF9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7673" y="1171161"/>
            <a:ext cx="4522457" cy="507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770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453975"/>
            <a:ext cx="11632305" cy="5988459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10A25D69-A171-45A1-A839-FCD5DB276532}"/>
              </a:ext>
            </a:extLst>
          </p:cNvPr>
          <p:cNvSpPr txBox="1">
            <a:spLocks/>
          </p:cNvSpPr>
          <p:nvPr/>
        </p:nvSpPr>
        <p:spPr>
          <a:xfrm>
            <a:off x="3656254" y="542924"/>
            <a:ext cx="6427313" cy="539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6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СТЕНЫ И МОЛДИНГИ</a:t>
            </a:r>
            <a:endParaRPr lang="ru-RU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DFE0B90-DA17-49A2-978B-248892E487BE}"/>
              </a:ext>
            </a:extLst>
          </p:cNvPr>
          <p:cNvSpPr txBox="1"/>
          <p:nvPr/>
        </p:nvSpPr>
        <p:spPr>
          <a:xfrm>
            <a:off x="1035499" y="2011651"/>
            <a:ext cx="4417345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8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ПЛИНТУСА, КАРНИЗЫ И</a:t>
            </a:r>
          </a:p>
          <a:p>
            <a:pPr algn="l"/>
            <a:r>
              <a:rPr lang="ru-RU" sz="28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МОЛДИНГИ ВЫБИРАЙТЕ</a:t>
            </a:r>
          </a:p>
          <a:p>
            <a:pPr algn="l"/>
            <a:r>
              <a:rPr lang="ru-RU" sz="28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 ПОЛИУРЕТАНА И</a:t>
            </a:r>
          </a:p>
          <a:p>
            <a:pPr algn="l"/>
            <a:r>
              <a:rPr lang="ru-RU" sz="28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ДЮРОПОЛИМЕРА, МДФ! НИ В КОЕМ СЛУЧАЕ НЕ</a:t>
            </a:r>
          </a:p>
          <a:p>
            <a:pPr algn="l"/>
            <a:r>
              <a:rPr lang="ru-RU" sz="28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ПОКУПАЙТЕ ИХ ИЗ</a:t>
            </a:r>
          </a:p>
          <a:p>
            <a:pPr algn="l"/>
            <a:r>
              <a:rPr lang="ru-RU" sz="28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ДЕШЁВОГО ПЛАСТИКА</a:t>
            </a:r>
          </a:p>
          <a:p>
            <a:pPr algn="l"/>
            <a:r>
              <a:rPr lang="ru-RU" sz="28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 ПЕНОПЛАСТА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E9C50A6-C2AA-40F6-B2CE-52E93E3D56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50184" y="801033"/>
            <a:ext cx="2355901" cy="285603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5281B49-24F8-474C-A41F-08A6809CEA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77043" y="1171161"/>
            <a:ext cx="3177340" cy="512723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D08D3CF-EE25-42D1-A8B7-2376BA0341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13784" y="3817780"/>
            <a:ext cx="1850384" cy="2397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4832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453975"/>
            <a:ext cx="11632305" cy="5988459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10A25D69-A171-45A1-A839-FCD5DB276532}"/>
              </a:ext>
            </a:extLst>
          </p:cNvPr>
          <p:cNvSpPr txBox="1">
            <a:spLocks/>
          </p:cNvSpPr>
          <p:nvPr/>
        </p:nvSpPr>
        <p:spPr>
          <a:xfrm>
            <a:off x="5071651" y="502737"/>
            <a:ext cx="3177340" cy="539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ОСВЕЩЕНИЕ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DFE0B90-DA17-49A2-978B-248892E487BE}"/>
              </a:ext>
            </a:extLst>
          </p:cNvPr>
          <p:cNvSpPr txBox="1"/>
          <p:nvPr/>
        </p:nvSpPr>
        <p:spPr>
          <a:xfrm>
            <a:off x="1413582" y="2092481"/>
            <a:ext cx="4417345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8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Выбирайте температуру для ваших люстр</a:t>
            </a:r>
          </a:p>
          <a:p>
            <a:pPr algn="l"/>
            <a:r>
              <a:rPr lang="ru-RU" sz="28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 любых других средств освещения от</a:t>
            </a:r>
          </a:p>
          <a:p>
            <a:pPr algn="l"/>
            <a:r>
              <a:rPr lang="ru-RU" sz="28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3.600 до 4.500 К. И не забывайте про</a:t>
            </a:r>
          </a:p>
          <a:p>
            <a:pPr algn="l"/>
            <a:r>
              <a:rPr lang="ru-RU" sz="28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разные сценарии освещения..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F2BE2C-56B3-4890-AFE3-A9C9821755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1768" y="1083998"/>
            <a:ext cx="4261866" cy="525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9779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453975"/>
            <a:ext cx="11632305" cy="5988459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D3DB81-3B9F-4D77-BA79-CFF2AD8B917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4261" b="10569"/>
          <a:stretch/>
        </p:blipFill>
        <p:spPr>
          <a:xfrm>
            <a:off x="730764" y="3439589"/>
            <a:ext cx="5505450" cy="290593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81FF1EC-F289-4261-9FA3-6BBB9CF6B6A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2820" b="8640"/>
          <a:stretch/>
        </p:blipFill>
        <p:spPr>
          <a:xfrm>
            <a:off x="6452566" y="3259351"/>
            <a:ext cx="5467350" cy="3119497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F9FCB52-F203-48DD-8280-9B4C48B19A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62035" y="493136"/>
            <a:ext cx="4892127" cy="2873412"/>
          </a:xfrm>
          <a:prstGeom prst="rect">
            <a:avLst/>
          </a:prstGeom>
        </p:spPr>
      </p:pic>
      <p:sp>
        <p:nvSpPr>
          <p:cNvPr id="28" name="Подзаголовок 2">
            <a:extLst>
              <a:ext uri="{FF2B5EF4-FFF2-40B4-BE49-F238E27FC236}">
                <a16:creationId xmlns:a16="http://schemas.microsoft.com/office/drawing/2014/main" id="{BF1F92C0-D42F-42C7-9626-2E722B0F8535}"/>
              </a:ext>
            </a:extLst>
          </p:cNvPr>
          <p:cNvSpPr txBox="1">
            <a:spLocks/>
          </p:cNvSpPr>
          <p:nvPr/>
        </p:nvSpPr>
        <p:spPr>
          <a:xfrm>
            <a:off x="8858152" y="1587019"/>
            <a:ext cx="3177340" cy="539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Подзаголовок 2">
            <a:extLst>
              <a:ext uri="{FF2B5EF4-FFF2-40B4-BE49-F238E27FC236}">
                <a16:creationId xmlns:a16="http://schemas.microsoft.com/office/drawing/2014/main" id="{27DFB416-3DBC-4404-86F4-992210D0344E}"/>
              </a:ext>
            </a:extLst>
          </p:cNvPr>
          <p:cNvSpPr txBox="1">
            <a:spLocks/>
          </p:cNvSpPr>
          <p:nvPr/>
        </p:nvSpPr>
        <p:spPr>
          <a:xfrm>
            <a:off x="8827991" y="1594887"/>
            <a:ext cx="2958541" cy="539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РАБОТА С ЦВЕТОМ</a:t>
            </a:r>
          </a:p>
        </p:txBody>
      </p:sp>
      <p:sp>
        <p:nvSpPr>
          <p:cNvPr id="30" name="Подзаголовок 2">
            <a:extLst>
              <a:ext uri="{FF2B5EF4-FFF2-40B4-BE49-F238E27FC236}">
                <a16:creationId xmlns:a16="http://schemas.microsoft.com/office/drawing/2014/main" id="{DD24B8A2-0A42-4196-9B1F-EF90BACAF6E6}"/>
              </a:ext>
            </a:extLst>
          </p:cNvPr>
          <p:cNvSpPr txBox="1">
            <a:spLocks/>
          </p:cNvSpPr>
          <p:nvPr/>
        </p:nvSpPr>
        <p:spPr>
          <a:xfrm>
            <a:off x="1363606" y="1667879"/>
            <a:ext cx="2119883" cy="539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СЕКРЕТЫ</a:t>
            </a:r>
          </a:p>
        </p:txBody>
      </p:sp>
    </p:spTree>
    <p:extLst>
      <p:ext uri="{BB962C8B-B14F-4D97-AF65-F5344CB8AC3E}">
        <p14:creationId xmlns:p14="http://schemas.microsoft.com/office/powerpoint/2010/main" val="3579844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453975"/>
            <a:ext cx="11632305" cy="5988459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D6381BD-371E-4352-B66D-2EAF6C0AED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2191" y="782993"/>
            <a:ext cx="5273655" cy="541509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6A00F0-ECD5-4FDF-A6F7-1F787FFB48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51777" y="791774"/>
            <a:ext cx="4363840" cy="552375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EB0E1F7-EAD9-46CD-9AC2-F61B119F1A39}"/>
              </a:ext>
            </a:extLst>
          </p:cNvPr>
          <p:cNvSpPr txBox="1"/>
          <p:nvPr/>
        </p:nvSpPr>
        <p:spPr>
          <a:xfrm>
            <a:off x="1919647" y="387180"/>
            <a:ext cx="38518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800" b="0" i="0" u="none" strike="noStrike" baseline="0" dirty="0">
                <a:solidFill>
                  <a:srgbClr val="3B3838"/>
                </a:solidFill>
                <a:latin typeface="Calibri" panose="020F0502020204030204" pitchFamily="34" charset="0"/>
              </a:rPr>
              <a:t>Единый цвет </a:t>
            </a:r>
            <a:r>
              <a:rPr lang="ru-RU" sz="1800" b="0" i="0" u="none" strike="noStrike" baseline="0" dirty="0" err="1">
                <a:solidFill>
                  <a:srgbClr val="3B3838"/>
                </a:solidFill>
                <a:latin typeface="Calibri" panose="020F0502020204030204" pitchFamily="34" charset="0"/>
              </a:rPr>
              <a:t>плинтус</a:t>
            </a:r>
            <a:r>
              <a:rPr lang="ru-RU" sz="1800" b="0" i="0" u="none" strike="noStrike" baseline="0" dirty="0" err="1">
                <a:solidFill>
                  <a:srgbClr val="3B3838"/>
                </a:solidFill>
                <a:latin typeface="NewsGoth BT"/>
              </a:rPr>
              <a:t>+</a:t>
            </a:r>
            <a:r>
              <a:rPr lang="ru-RU" sz="1800" b="0" i="0" u="none" strike="noStrike" baseline="0" dirty="0" err="1">
                <a:solidFill>
                  <a:srgbClr val="3B3838"/>
                </a:solidFill>
                <a:latin typeface="Calibri" panose="020F0502020204030204" pitchFamily="34" charset="0"/>
              </a:rPr>
              <a:t>стена</a:t>
            </a:r>
            <a:r>
              <a:rPr lang="ru-RU" sz="1800" b="0" i="0" u="none" strike="noStrike" baseline="0" dirty="0" err="1">
                <a:solidFill>
                  <a:srgbClr val="3B3838"/>
                </a:solidFill>
                <a:latin typeface="NewsGoth BT"/>
              </a:rPr>
              <a:t>+</a:t>
            </a:r>
            <a:r>
              <a:rPr lang="ru-RU" sz="1800" b="0" i="0" u="none" strike="noStrike" baseline="0" dirty="0" err="1">
                <a:solidFill>
                  <a:srgbClr val="3B3838"/>
                </a:solidFill>
                <a:latin typeface="Calibri" panose="020F0502020204030204" pitchFamily="34" charset="0"/>
              </a:rPr>
              <a:t>карниз</a:t>
            </a:r>
            <a:endParaRPr lang="ru-RU" sz="1800" b="0" i="0" u="none" strike="noStrike" baseline="0" dirty="0">
              <a:solidFill>
                <a:srgbClr val="3B3838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789F60B-7018-4721-84DD-1F5DE0B0DCEA}"/>
              </a:ext>
            </a:extLst>
          </p:cNvPr>
          <p:cNvSpPr txBox="1"/>
          <p:nvPr/>
        </p:nvSpPr>
        <p:spPr>
          <a:xfrm>
            <a:off x="7320180" y="380469"/>
            <a:ext cx="38518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800" b="0" i="0" u="none" strike="noStrike" baseline="0" dirty="0">
                <a:solidFill>
                  <a:srgbClr val="3B3838"/>
                </a:solidFill>
                <a:latin typeface="Calibri" panose="020F0502020204030204" pitchFamily="34" charset="0"/>
              </a:rPr>
              <a:t>поднимаем все шкафы под потолок</a:t>
            </a:r>
          </a:p>
        </p:txBody>
      </p:sp>
      <p:sp>
        <p:nvSpPr>
          <p:cNvPr id="31" name="Подзаголовок 2">
            <a:extLst>
              <a:ext uri="{FF2B5EF4-FFF2-40B4-BE49-F238E27FC236}">
                <a16:creationId xmlns:a16="http://schemas.microsoft.com/office/drawing/2014/main" id="{A59BD2B2-A94F-4862-B724-C549235B0A73}"/>
              </a:ext>
            </a:extLst>
          </p:cNvPr>
          <p:cNvSpPr txBox="1">
            <a:spLocks/>
          </p:cNvSpPr>
          <p:nvPr/>
        </p:nvSpPr>
        <p:spPr>
          <a:xfrm>
            <a:off x="3397541" y="1311516"/>
            <a:ext cx="6280387" cy="539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УВЕЛИЧИВАЕМ ВЫСОТУ ПОТОЛКА</a:t>
            </a:r>
          </a:p>
        </p:txBody>
      </p:sp>
    </p:spTree>
    <p:extLst>
      <p:ext uri="{BB962C8B-B14F-4D97-AF65-F5344CB8AC3E}">
        <p14:creationId xmlns:p14="http://schemas.microsoft.com/office/powerpoint/2010/main" val="29108634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453975"/>
            <a:ext cx="11632305" cy="5988459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5EB0E1F7-EAD9-46CD-9AC2-F61B119F1A39}"/>
              </a:ext>
            </a:extLst>
          </p:cNvPr>
          <p:cNvSpPr txBox="1"/>
          <p:nvPr/>
        </p:nvSpPr>
        <p:spPr>
          <a:xfrm>
            <a:off x="1677121" y="428857"/>
            <a:ext cx="101158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800" b="0" i="0" u="none" strike="noStrike" baseline="0" dirty="0">
                <a:solidFill>
                  <a:srgbClr val="3B3838"/>
                </a:solidFill>
                <a:latin typeface="Calibri" panose="020F0502020204030204" pitchFamily="34" charset="0"/>
              </a:rPr>
              <a:t>высокие полотна дверей</a:t>
            </a:r>
            <a:r>
              <a:rPr lang="ru-RU" sz="1800" b="0" i="0" u="none" strike="noStrike" baseline="0" dirty="0">
                <a:solidFill>
                  <a:srgbClr val="3B3838"/>
                </a:solidFill>
                <a:latin typeface="NewsGoth BT"/>
              </a:rPr>
              <a:t>, </a:t>
            </a:r>
            <a:r>
              <a:rPr lang="ru-RU" sz="1800" b="0" i="0" u="none" strike="noStrike" baseline="0" dirty="0">
                <a:solidFill>
                  <a:srgbClr val="3B3838"/>
                </a:solidFill>
                <a:latin typeface="Calibri" panose="020F0502020204030204" pitchFamily="34" charset="0"/>
              </a:rPr>
              <a:t>выше </a:t>
            </a:r>
            <a:r>
              <a:rPr lang="ru-RU" sz="1800" b="0" i="0" u="none" strike="noStrike" baseline="0" dirty="0">
                <a:solidFill>
                  <a:srgbClr val="3B3838"/>
                </a:solidFill>
                <a:latin typeface="NewsGoth BT"/>
              </a:rPr>
              <a:t>2100</a:t>
            </a:r>
            <a:r>
              <a:rPr lang="ru-RU" sz="1800" b="0" i="0" u="none" strike="noStrike" baseline="0" dirty="0">
                <a:solidFill>
                  <a:srgbClr val="3B3838"/>
                </a:solidFill>
                <a:latin typeface="Calibri" panose="020F0502020204030204" pitchFamily="34" charset="0"/>
              </a:rPr>
              <a:t>мм </a:t>
            </a:r>
            <a:r>
              <a:rPr lang="ru-RU" sz="1800" b="0" i="0" u="none" strike="noStrike" baseline="0" dirty="0">
                <a:solidFill>
                  <a:srgbClr val="3B3838"/>
                </a:solidFill>
                <a:latin typeface="NewsGoth BT"/>
              </a:rPr>
              <a:t>, </a:t>
            </a:r>
            <a:r>
              <a:rPr lang="ru-RU" sz="1800" b="0" i="0" u="none" strike="noStrike" baseline="0" dirty="0">
                <a:solidFill>
                  <a:srgbClr val="3B3838"/>
                </a:solidFill>
                <a:latin typeface="Calibri" panose="020F0502020204030204" pitchFamily="34" charset="0"/>
              </a:rPr>
              <a:t>двери в потолок</a:t>
            </a:r>
            <a:r>
              <a:rPr lang="ru-RU" sz="1800" b="0" i="0" u="none" strike="noStrike" baseline="0" dirty="0">
                <a:solidFill>
                  <a:srgbClr val="3B3838"/>
                </a:solidFill>
                <a:latin typeface="NewsGoth BT"/>
              </a:rPr>
              <a:t>, </a:t>
            </a:r>
            <a:r>
              <a:rPr lang="ru-RU" sz="1800" b="0" i="0" u="none" strike="noStrike" baseline="0" dirty="0">
                <a:solidFill>
                  <a:srgbClr val="3B3838"/>
                </a:solidFill>
                <a:latin typeface="Calibri" panose="020F0502020204030204" pitchFamily="34" charset="0"/>
              </a:rPr>
              <a:t>двери с панелями</a:t>
            </a:r>
            <a:r>
              <a:rPr lang="ru-RU" sz="1800" b="0" i="0" u="none" strike="noStrike" baseline="0" dirty="0">
                <a:solidFill>
                  <a:srgbClr val="3B3838"/>
                </a:solidFill>
                <a:latin typeface="NewsGoth BT"/>
              </a:rPr>
              <a:t>, </a:t>
            </a:r>
            <a:r>
              <a:rPr lang="ru-RU" sz="1800" b="0" i="0" u="none" strike="noStrike" baseline="0" dirty="0">
                <a:solidFill>
                  <a:srgbClr val="3B3838"/>
                </a:solidFill>
                <a:latin typeface="Calibri" panose="020F0502020204030204" pitchFamily="34" charset="0"/>
              </a:rPr>
              <a:t>двери с фрамугами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7A0EB3-4531-46A9-B4C2-5F3C1CFD3B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7368" y="871284"/>
            <a:ext cx="3617854" cy="523320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FEEE119-AE97-4A2B-8ACF-7F67950560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46515" y="958481"/>
            <a:ext cx="5308514" cy="5146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5051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453975"/>
            <a:ext cx="11632305" cy="5988459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F55CB86-DD55-4F64-9564-64B7799A34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04969" y="793656"/>
            <a:ext cx="8847066" cy="557255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C3BF0AC-E6F3-4B8E-BE7B-94E6C324DEAE}"/>
              </a:ext>
            </a:extLst>
          </p:cNvPr>
          <p:cNvSpPr txBox="1"/>
          <p:nvPr/>
        </p:nvSpPr>
        <p:spPr>
          <a:xfrm>
            <a:off x="4471259" y="393304"/>
            <a:ext cx="39144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800" b="0" i="0" u="none" strike="noStrike" baseline="0" dirty="0">
                <a:solidFill>
                  <a:srgbClr val="3B3838"/>
                </a:solidFill>
                <a:latin typeface="Calibri" panose="020F0502020204030204" pitchFamily="34" charset="0"/>
              </a:rPr>
              <a:t>высокие линии в интерьере (шторы)</a:t>
            </a:r>
          </a:p>
        </p:txBody>
      </p:sp>
    </p:spTree>
    <p:extLst>
      <p:ext uri="{BB962C8B-B14F-4D97-AF65-F5344CB8AC3E}">
        <p14:creationId xmlns:p14="http://schemas.microsoft.com/office/powerpoint/2010/main" val="8991627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453975"/>
            <a:ext cx="11632305" cy="5988459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C3BF0AC-E6F3-4B8E-BE7B-94E6C324DEAE}"/>
              </a:ext>
            </a:extLst>
          </p:cNvPr>
          <p:cNvSpPr txBox="1"/>
          <p:nvPr/>
        </p:nvSpPr>
        <p:spPr>
          <a:xfrm>
            <a:off x="5253697" y="412002"/>
            <a:ext cx="22442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800" b="0" i="0" u="none" strike="noStrike" baseline="0" dirty="0">
                <a:solidFill>
                  <a:srgbClr val="3B3838"/>
                </a:solidFill>
                <a:latin typeface="Calibri" panose="020F0502020204030204" pitchFamily="34" charset="0"/>
              </a:rPr>
              <a:t>Потолок в цвет стен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A6A2332-3893-4F8B-9DC7-04B57BA145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851" y="964095"/>
            <a:ext cx="4035804" cy="526409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C52C518-F988-4E42-AEAE-9DB56CCE0C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8907" y="925287"/>
            <a:ext cx="3542827" cy="530061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E4F54ED-101B-4719-BB6F-C46E55CEE60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13986" y="925287"/>
            <a:ext cx="3542827" cy="545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7311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453975"/>
            <a:ext cx="11632305" cy="5988459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B47C30A-72AF-43E4-ABB5-FE3DB107C200}"/>
              </a:ext>
            </a:extLst>
          </p:cNvPr>
          <p:cNvSpPr txBox="1"/>
          <p:nvPr/>
        </p:nvSpPr>
        <p:spPr>
          <a:xfrm>
            <a:off x="1073761" y="1389001"/>
            <a:ext cx="3657599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Чем больше цветового контраста на стенах, тем помещение выглядит более </a:t>
            </a:r>
            <a:r>
              <a:rPr lang="ru-RU" sz="2800" b="1" i="0" dirty="0" err="1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раздробленнм</a:t>
            </a:r>
            <a:r>
              <a:rPr lang="ru-RU" sz="2800" b="1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r>
              <a:rPr lang="ru-RU" sz="2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Теряется цельность его восприятия и, соответственно, визуально оно уменьшается</a:t>
            </a:r>
            <a:endParaRPr lang="ru-R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F3BE588-4A89-43B8-9000-D579B727DF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427" y="1710109"/>
            <a:ext cx="7307065" cy="4101084"/>
          </a:xfrm>
          <a:prstGeom prst="rect">
            <a:avLst/>
          </a:prstGeom>
        </p:spPr>
      </p:pic>
      <p:sp>
        <p:nvSpPr>
          <p:cNvPr id="23" name="Подзаголовок 2">
            <a:extLst>
              <a:ext uri="{FF2B5EF4-FFF2-40B4-BE49-F238E27FC236}">
                <a16:creationId xmlns:a16="http://schemas.microsoft.com/office/drawing/2014/main" id="{F051A640-E856-47C8-A4CA-DCF78330ACD1}"/>
              </a:ext>
            </a:extLst>
          </p:cNvPr>
          <p:cNvSpPr txBox="1">
            <a:spLocks/>
          </p:cNvSpPr>
          <p:nvPr/>
        </p:nvSpPr>
        <p:spPr>
          <a:xfrm>
            <a:off x="4476033" y="626294"/>
            <a:ext cx="4626022" cy="539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МЕБЕЛЬ В ЦВЕТ СТЕН</a:t>
            </a:r>
          </a:p>
        </p:txBody>
      </p:sp>
    </p:spTree>
    <p:extLst>
      <p:ext uri="{BB962C8B-B14F-4D97-AF65-F5344CB8AC3E}">
        <p14:creationId xmlns:p14="http://schemas.microsoft.com/office/powerpoint/2010/main" val="20543814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453975"/>
            <a:ext cx="11632305" cy="5988459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8" name="Подзаголовок 2">
            <a:extLst>
              <a:ext uri="{FF2B5EF4-FFF2-40B4-BE49-F238E27FC236}">
                <a16:creationId xmlns:a16="http://schemas.microsoft.com/office/drawing/2014/main" id="{BF1F92C0-D42F-42C7-9626-2E722B0F8535}"/>
              </a:ext>
            </a:extLst>
          </p:cNvPr>
          <p:cNvSpPr txBox="1">
            <a:spLocks/>
          </p:cNvSpPr>
          <p:nvPr/>
        </p:nvSpPr>
        <p:spPr>
          <a:xfrm>
            <a:off x="8858152" y="1587019"/>
            <a:ext cx="3177340" cy="539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C6AE84-A480-4010-9677-1219036409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5071" y="1200923"/>
            <a:ext cx="3419475" cy="485775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AE383B2-5A32-451F-8BB3-375411B9DC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9504" y="1010091"/>
            <a:ext cx="2701591" cy="485775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E4DB747-6DE1-47F4-A41C-CA606A2510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52093" y="968118"/>
            <a:ext cx="2081829" cy="4355090"/>
          </a:xfrm>
          <a:prstGeom prst="rect">
            <a:avLst/>
          </a:prstGeom>
        </p:spPr>
      </p:pic>
      <p:sp>
        <p:nvSpPr>
          <p:cNvPr id="31" name="Подзаголовок 2">
            <a:extLst>
              <a:ext uri="{FF2B5EF4-FFF2-40B4-BE49-F238E27FC236}">
                <a16:creationId xmlns:a16="http://schemas.microsoft.com/office/drawing/2014/main" id="{B89DA58A-89E0-492E-A3FB-047DBAA78697}"/>
              </a:ext>
            </a:extLst>
          </p:cNvPr>
          <p:cNvSpPr txBox="1">
            <a:spLocks/>
          </p:cNvSpPr>
          <p:nvPr/>
        </p:nvSpPr>
        <p:spPr>
          <a:xfrm>
            <a:off x="1355083" y="488905"/>
            <a:ext cx="3002830" cy="539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СВЕТ В ОКНЕ</a:t>
            </a:r>
          </a:p>
        </p:txBody>
      </p:sp>
    </p:spTree>
    <p:extLst>
      <p:ext uri="{BB962C8B-B14F-4D97-AF65-F5344CB8AC3E}">
        <p14:creationId xmlns:p14="http://schemas.microsoft.com/office/powerpoint/2010/main" val="4011308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453975"/>
            <a:ext cx="11632305" cy="5988459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8" name="Подзаголовок 2">
            <a:extLst>
              <a:ext uri="{FF2B5EF4-FFF2-40B4-BE49-F238E27FC236}">
                <a16:creationId xmlns:a16="http://schemas.microsoft.com/office/drawing/2014/main" id="{BF1F92C0-D42F-42C7-9626-2E722B0F8535}"/>
              </a:ext>
            </a:extLst>
          </p:cNvPr>
          <p:cNvSpPr txBox="1">
            <a:spLocks/>
          </p:cNvSpPr>
          <p:nvPr/>
        </p:nvSpPr>
        <p:spPr>
          <a:xfrm>
            <a:off x="8858152" y="1587019"/>
            <a:ext cx="3177340" cy="539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Подзаголовок 2">
            <a:extLst>
              <a:ext uri="{FF2B5EF4-FFF2-40B4-BE49-F238E27FC236}">
                <a16:creationId xmlns:a16="http://schemas.microsoft.com/office/drawing/2014/main" id="{B89DA58A-89E0-492E-A3FB-047DBAA78697}"/>
              </a:ext>
            </a:extLst>
          </p:cNvPr>
          <p:cNvSpPr txBox="1">
            <a:spLocks/>
          </p:cNvSpPr>
          <p:nvPr/>
        </p:nvSpPr>
        <p:spPr>
          <a:xfrm>
            <a:off x="1355083" y="488905"/>
            <a:ext cx="3002830" cy="539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СВЕТ В ОКНЕ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1C2863-4C38-4BC7-B1DD-D3A13D56692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92"/>
          <a:stretch/>
        </p:blipFill>
        <p:spPr>
          <a:xfrm>
            <a:off x="658844" y="1045553"/>
            <a:ext cx="8265623" cy="526571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718510C-0947-41CF-8584-8C00FC8C6244}"/>
              </a:ext>
            </a:extLst>
          </p:cNvPr>
          <p:cNvSpPr txBox="1"/>
          <p:nvPr/>
        </p:nvSpPr>
        <p:spPr>
          <a:xfrm>
            <a:off x="9154435" y="808035"/>
            <a:ext cx="2881057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rgbClr val="262626"/>
                </a:solidFill>
                <a:effectLst/>
                <a:latin typeface="-apple-system"/>
              </a:rPr>
              <a:t>Интерьер по принципу ахроматических цветов.</a:t>
            </a:r>
          </a:p>
          <a:p>
            <a:r>
              <a:rPr lang="ru-RU" sz="2800" b="0" i="0" dirty="0">
                <a:solidFill>
                  <a:srgbClr val="262626"/>
                </a:solidFill>
                <a:effectLst/>
                <a:latin typeface="-apple-system"/>
              </a:rPr>
              <a:t>Строгий, </a:t>
            </a:r>
            <a:r>
              <a:rPr lang="ru-RU" sz="2800" b="0" i="0" dirty="0" err="1">
                <a:solidFill>
                  <a:srgbClr val="262626"/>
                </a:solidFill>
                <a:effectLst/>
                <a:latin typeface="-apple-system"/>
              </a:rPr>
              <a:t>графичный</a:t>
            </a:r>
            <a:r>
              <a:rPr lang="ru-RU" sz="2800" b="0" i="0" dirty="0">
                <a:solidFill>
                  <a:srgbClr val="262626"/>
                </a:solidFill>
                <a:effectLst/>
                <a:latin typeface="-apple-system"/>
              </a:rPr>
              <a:t> и одновременно нежный.</a:t>
            </a:r>
            <a:endParaRPr lang="en-US" sz="2800" b="0" i="0" dirty="0">
              <a:solidFill>
                <a:srgbClr val="262626"/>
              </a:solidFill>
              <a:effectLst/>
              <a:latin typeface="-apple-system"/>
            </a:endParaRPr>
          </a:p>
          <a:p>
            <a:r>
              <a:rPr lang="ru-RU" sz="2800" dirty="0">
                <a:solidFill>
                  <a:srgbClr val="262626"/>
                </a:solidFill>
                <a:latin typeface="-apple-system"/>
                <a:cs typeface="Calibri" panose="020F0502020204030204" pitchFamily="34" charset="0"/>
              </a:rPr>
              <a:t>РИТМ</a:t>
            </a:r>
          </a:p>
          <a:p>
            <a:r>
              <a:rPr lang="ru-RU" sz="2800" dirty="0">
                <a:solidFill>
                  <a:srgbClr val="262626"/>
                </a:solidFill>
                <a:latin typeface="-apple-system"/>
                <a:cs typeface="Calibri" panose="020F0502020204030204" pitchFamily="34" charset="0"/>
              </a:rPr>
              <a:t>ГРАФИКА</a:t>
            </a:r>
          </a:p>
          <a:p>
            <a:r>
              <a:rPr lang="ru-RU" sz="2800" dirty="0">
                <a:solidFill>
                  <a:srgbClr val="262626"/>
                </a:solidFill>
                <a:latin typeface="-apple-system"/>
                <a:cs typeface="Calibri" panose="020F0502020204030204" pitchFamily="34" charset="0"/>
              </a:rPr>
              <a:t>ПРИНТЫ</a:t>
            </a:r>
          </a:p>
          <a:p>
            <a:r>
              <a:rPr lang="ru-RU" sz="2800" dirty="0">
                <a:solidFill>
                  <a:srgbClr val="262626"/>
                </a:solidFill>
                <a:latin typeface="-apple-system"/>
                <a:cs typeface="Calibri" panose="020F0502020204030204" pitchFamily="34" charset="0"/>
              </a:rPr>
              <a:t>АКЦЕНТЫ</a:t>
            </a:r>
            <a:endParaRPr lang="ru-R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8234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453975"/>
            <a:ext cx="11632305" cy="5988459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8" name="Подзаголовок 2">
            <a:extLst>
              <a:ext uri="{FF2B5EF4-FFF2-40B4-BE49-F238E27FC236}">
                <a16:creationId xmlns:a16="http://schemas.microsoft.com/office/drawing/2014/main" id="{BF1F92C0-D42F-42C7-9626-2E722B0F8535}"/>
              </a:ext>
            </a:extLst>
          </p:cNvPr>
          <p:cNvSpPr txBox="1">
            <a:spLocks/>
          </p:cNvSpPr>
          <p:nvPr/>
        </p:nvSpPr>
        <p:spPr>
          <a:xfrm>
            <a:off x="8858152" y="1587019"/>
            <a:ext cx="3177340" cy="539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D427D6E-9E99-4013-82F4-92EADA382B5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8" t="13504" r="14558" b="32084"/>
          <a:stretch/>
        </p:blipFill>
        <p:spPr>
          <a:xfrm>
            <a:off x="921520" y="500559"/>
            <a:ext cx="2655880" cy="365012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04CE28D-A4B0-447E-8F8A-E993DB8DCE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887" y="559614"/>
            <a:ext cx="7335284" cy="463752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508BDDB-DEDB-46B1-9475-95B93E6C7C7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22" b="12569"/>
          <a:stretch/>
        </p:blipFill>
        <p:spPr>
          <a:xfrm>
            <a:off x="918903" y="4291654"/>
            <a:ext cx="5316993" cy="202624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072C0D8-DDA1-4D25-BFBC-68B481CB9D5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95751" y="2804428"/>
            <a:ext cx="3415305" cy="1529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6517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453975"/>
            <a:ext cx="11632305" cy="5988459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8" name="Подзаголовок 2">
            <a:extLst>
              <a:ext uri="{FF2B5EF4-FFF2-40B4-BE49-F238E27FC236}">
                <a16:creationId xmlns:a16="http://schemas.microsoft.com/office/drawing/2014/main" id="{BF1F92C0-D42F-42C7-9626-2E722B0F8535}"/>
              </a:ext>
            </a:extLst>
          </p:cNvPr>
          <p:cNvSpPr txBox="1">
            <a:spLocks/>
          </p:cNvSpPr>
          <p:nvPr/>
        </p:nvSpPr>
        <p:spPr>
          <a:xfrm>
            <a:off x="8858152" y="1587019"/>
            <a:ext cx="3177340" cy="539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FA89283-6042-411D-8786-3CAB80A73B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42" y="503418"/>
            <a:ext cx="3915737" cy="3810695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068DE476-8BED-4779-9340-050E38E4DFC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724" y="473008"/>
            <a:ext cx="6102657" cy="4315283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C9E20B3F-EA8C-4BAE-8A33-14E19855A67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678" y="3398067"/>
            <a:ext cx="4786028" cy="265996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2BAE42-0800-4D32-8A24-8544D39934A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1519687" y="3869471"/>
            <a:ext cx="1404876" cy="300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703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121165" y="1439903"/>
            <a:ext cx="3837084" cy="495863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622162" y="459466"/>
            <a:ext cx="6549091" cy="6398534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744884" y="555074"/>
            <a:ext cx="3770465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ВНИМАНИЕ!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6436241" y="2369446"/>
            <a:ext cx="5012681" cy="304333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Для связи:</a:t>
            </a:r>
            <a:endParaRPr lang="ru-RU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olinachaplanova.com</a:t>
            </a:r>
            <a:endParaRPr lang="ru-RU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@bk.ru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@polina_chaplanova_design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0A1CF10-8155-4794-9503-B3D1874F2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344" y="3005858"/>
            <a:ext cx="793651" cy="48888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5FB0324-1638-43F1-A4FC-CE05D27A48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702" y="3772052"/>
            <a:ext cx="793651" cy="36825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8EA651C-012F-444D-A9D1-6D8D0A8226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416" y="4354454"/>
            <a:ext cx="793651" cy="43809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1507A4B-9467-4872-B515-1838AD9B10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438" y="4981650"/>
            <a:ext cx="793651" cy="43809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D671636-ADE0-44C7-9D50-B342CC021D2F}"/>
              </a:ext>
            </a:extLst>
          </p:cNvPr>
          <p:cNvSpPr txBox="1"/>
          <p:nvPr/>
        </p:nvSpPr>
        <p:spPr>
          <a:xfrm>
            <a:off x="7430935" y="1509870"/>
            <a:ext cx="3495674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endParaRPr lang="en-US" sz="2000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342258A-ED90-4F4A-B79B-2DA94800FCC8}"/>
              </a:ext>
            </a:extLst>
          </p:cNvPr>
          <p:cNvSpPr txBox="1"/>
          <p:nvPr/>
        </p:nvSpPr>
        <p:spPr>
          <a:xfrm>
            <a:off x="7430935" y="1083779"/>
            <a:ext cx="3913688" cy="9047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ПОЛИНА ЧАПЛАНОВА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дизайнер интерьера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465B5B5A-1867-4599-9278-AF1A354978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78" y="1158823"/>
            <a:ext cx="3718974" cy="4958631"/>
          </a:xfrm>
          <a:prstGeom prst="rect">
            <a:avLst/>
          </a:prstGeom>
        </p:spPr>
      </p:pic>
      <p:graphicFrame>
        <p:nvGraphicFramePr>
          <p:cNvPr id="18" name="Объект 17">
            <a:extLst>
              <a:ext uri="{FF2B5EF4-FFF2-40B4-BE49-F238E27FC236}">
                <a16:creationId xmlns:a16="http://schemas.microsoft.com/office/drawing/2014/main" id="{A1136F32-42DA-4082-8855-D2DA1C0EBA4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48395" y="2826898"/>
          <a:ext cx="2234877" cy="2128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8" imgW="6933240" imgH="6603120" progId="Photoshop.Image.13">
                  <p:embed/>
                </p:oleObj>
              </mc:Choice>
              <mc:Fallback>
                <p:oleObj name="Image" r:id="rId8" imgW="6933240" imgH="6603120" progId="Photoshop.Image.13">
                  <p:embed/>
                  <p:pic>
                    <p:nvPicPr>
                      <p:cNvPr id="18" name="Объект 17">
                        <a:extLst>
                          <a:ext uri="{FF2B5EF4-FFF2-40B4-BE49-F238E27FC236}">
                            <a16:creationId xmlns:a16="http://schemas.microsoft.com/office/drawing/2014/main" id="{A1136F32-42DA-4082-8855-D2DA1C0EBA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448395" y="2826898"/>
                        <a:ext cx="2234877" cy="2128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8246955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4037</TotalTime>
  <Words>1331</Words>
  <Application>Microsoft Office PowerPoint</Application>
  <PresentationFormat>Широкоэкранный</PresentationFormat>
  <Paragraphs>203</Paragraphs>
  <Slides>28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7" baseType="lpstr">
      <vt:lpstr>-apple-system</vt:lpstr>
      <vt:lpstr>Arial</vt:lpstr>
      <vt:lpstr>Calibri</vt:lpstr>
      <vt:lpstr>ClearSans</vt:lpstr>
      <vt:lpstr>MediatorSerif</vt:lpstr>
      <vt:lpstr>NewsGoth BT</vt:lpstr>
      <vt:lpstr>Trebuchet MS</vt:lpstr>
      <vt:lpstr>Берлин</vt:lpstr>
      <vt:lpstr>Image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167</cp:revision>
  <dcterms:created xsi:type="dcterms:W3CDTF">2020-09-07T19:51:05Z</dcterms:created>
  <dcterms:modified xsi:type="dcterms:W3CDTF">2021-04-03T15:18:53Z</dcterms:modified>
</cp:coreProperties>
</file>