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26"/>
  </p:notesMasterIdLst>
  <p:sldIdLst>
    <p:sldId id="276" r:id="rId2"/>
    <p:sldId id="275" r:id="rId3"/>
    <p:sldId id="283" r:id="rId4"/>
    <p:sldId id="298" r:id="rId5"/>
    <p:sldId id="285" r:id="rId6"/>
    <p:sldId id="288" r:id="rId7"/>
    <p:sldId id="284" r:id="rId8"/>
    <p:sldId id="289" r:id="rId9"/>
    <p:sldId id="299" r:id="rId10"/>
    <p:sldId id="286" r:id="rId11"/>
    <p:sldId id="294" r:id="rId12"/>
    <p:sldId id="295" r:id="rId13"/>
    <p:sldId id="296" r:id="rId14"/>
    <p:sldId id="297" r:id="rId15"/>
    <p:sldId id="291" r:id="rId16"/>
    <p:sldId id="304" r:id="rId17"/>
    <p:sldId id="305" r:id="rId18"/>
    <p:sldId id="292" r:id="rId19"/>
    <p:sldId id="293" r:id="rId20"/>
    <p:sldId id="300" r:id="rId21"/>
    <p:sldId id="302" r:id="rId22"/>
    <p:sldId id="301" r:id="rId23"/>
    <p:sldId id="287" r:id="rId24"/>
    <p:sldId id="30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83"/>
            <p14:sldId id="298"/>
            <p14:sldId id="285"/>
            <p14:sldId id="288"/>
            <p14:sldId id="284"/>
            <p14:sldId id="289"/>
            <p14:sldId id="299"/>
            <p14:sldId id="286"/>
            <p14:sldId id="294"/>
            <p14:sldId id="295"/>
            <p14:sldId id="296"/>
            <p14:sldId id="297"/>
            <p14:sldId id="291"/>
            <p14:sldId id="304"/>
            <p14:sldId id="305"/>
            <p14:sldId id="292"/>
            <p14:sldId id="293"/>
            <p14:sldId id="300"/>
            <p14:sldId id="302"/>
            <p14:sldId id="301"/>
            <p14:sldId id="287"/>
            <p14:sldId id="3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2982" autoAdjust="0"/>
  </p:normalViewPr>
  <p:slideViewPr>
    <p:cSldViewPr snapToGrid="0">
      <p:cViewPr varScale="1">
        <p:scale>
          <a:sx n="106" d="100"/>
          <a:sy n="106" d="100"/>
        </p:scale>
        <p:origin x="618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61110-578E-40C5-A3C6-7A0E4750F29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9D014-92DC-483B-B758-429ADE402E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86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167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417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902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268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006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262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842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9822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898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9920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94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627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9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475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751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332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8406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175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743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9127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312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4167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04208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9D014-92DC-483B-B758-429ADE402E1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4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3.wmf"/><Relationship Id="rId4" Type="http://schemas.openxmlformats.org/officeDocument/2006/relationships/image" Target="../media/image4.JPG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1.wmf"/><Relationship Id="rId4" Type="http://schemas.openxmlformats.org/officeDocument/2006/relationships/image" Target="../media/image12.jpg"/><Relationship Id="rId9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png"/><Relationship Id="rId11" Type="http://schemas.openxmlformats.org/officeDocument/2006/relationships/image" Target="../media/image17.wmf"/><Relationship Id="rId5" Type="http://schemas.openxmlformats.org/officeDocument/2006/relationships/image" Target="../media/image5.png"/><Relationship Id="rId10" Type="http://schemas.openxmlformats.org/officeDocument/2006/relationships/oleObject" Target="../embeddings/oleObject3.bin"/><Relationship Id="rId4" Type="http://schemas.openxmlformats.org/officeDocument/2006/relationships/image" Target="../media/image18.JP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24.png"/><Relationship Id="rId5" Type="http://schemas.openxmlformats.org/officeDocument/2006/relationships/image" Target="../media/image6.png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8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30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32.JPG"/><Relationship Id="rId21" Type="http://schemas.openxmlformats.org/officeDocument/2006/relationships/image" Target="../media/image46.png"/><Relationship Id="rId7" Type="http://schemas.openxmlformats.org/officeDocument/2006/relationships/image" Target="../media/image8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6.png"/><Relationship Id="rId5" Type="http://schemas.openxmlformats.org/officeDocument/2006/relationships/image" Target="../media/image6.png"/><Relationship Id="rId15" Type="http://schemas.openxmlformats.org/officeDocument/2006/relationships/image" Target="../media/image40.png"/><Relationship Id="rId23" Type="http://schemas.openxmlformats.org/officeDocument/2006/relationships/image" Target="../media/image48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5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9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53.JPG"/><Relationship Id="rId7" Type="http://schemas.openxmlformats.org/officeDocument/2006/relationships/image" Target="../media/image8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7.png"/><Relationship Id="rId5" Type="http://schemas.openxmlformats.org/officeDocument/2006/relationships/image" Target="../media/image6.png"/><Relationship Id="rId10" Type="http://schemas.openxmlformats.org/officeDocument/2006/relationships/image" Target="../media/image56.png"/><Relationship Id="rId4" Type="http://schemas.openxmlformats.org/officeDocument/2006/relationships/image" Target="../media/image5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3" Type="http://schemas.openxmlformats.org/officeDocument/2006/relationships/image" Target="../media/image65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71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7.png"/><Relationship Id="rId12" Type="http://schemas.openxmlformats.org/officeDocument/2006/relationships/image" Target="../media/image7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png"/><Relationship Id="rId11" Type="http://schemas.openxmlformats.org/officeDocument/2006/relationships/image" Target="../media/image69.png"/><Relationship Id="rId5" Type="http://schemas.openxmlformats.org/officeDocument/2006/relationships/image" Target="../media/image5.png"/><Relationship Id="rId10" Type="http://schemas.openxmlformats.org/officeDocument/2006/relationships/image" Target="../media/image67.wmf"/><Relationship Id="rId4" Type="http://schemas.openxmlformats.org/officeDocument/2006/relationships/image" Target="../media/image68.JPG"/><Relationship Id="rId9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3.wmf"/><Relationship Id="rId4" Type="http://schemas.openxmlformats.org/officeDocument/2006/relationships/image" Target="../media/image4.JPG"/><Relationship Id="rId9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AF85EA-85F9-4792-9297-CADEFF2205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76" b="-14373"/>
          <a:stretch/>
        </p:blipFill>
        <p:spPr>
          <a:xfrm>
            <a:off x="0" y="1"/>
            <a:ext cx="12192000" cy="78687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3DB756-FB31-4CCC-B88E-62781222DFCF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693142" y="2416972"/>
            <a:ext cx="72509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мебели</a:t>
            </a:r>
            <a:r>
              <a:rPr lang="en-US" sz="40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</a:t>
            </a:r>
            <a:r>
              <a:rPr lang="ru-RU" sz="40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в ПРЕМИАЛЬНОМ</a:t>
            </a:r>
          </a:p>
          <a:p>
            <a:pPr algn="ctr"/>
            <a:r>
              <a:rPr lang="ru-RU" sz="40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сегменте.</a:t>
            </a:r>
            <a:endParaRPr lang="ru-RU" sz="40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18CA5A4-3E98-4657-8D8C-6DF5CC6762CF}"/>
              </a:ext>
            </a:extLst>
          </p:cNvPr>
          <p:cNvCxnSpPr/>
          <p:nvPr/>
        </p:nvCxnSpPr>
        <p:spPr>
          <a:xfrm>
            <a:off x="2807616" y="800100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BB54811-F73C-4054-A299-5D7901854FD7}"/>
              </a:ext>
            </a:extLst>
          </p:cNvPr>
          <p:cNvCxnSpPr/>
          <p:nvPr/>
        </p:nvCxnSpPr>
        <p:spPr>
          <a:xfrm>
            <a:off x="2980341" y="5972835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4F7F9B3-0FF3-4070-AB57-E5D8CBEE55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522" y="5890838"/>
            <a:ext cx="3006102" cy="110298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344B0EB-4EA6-4691-B806-E4FE21EE4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49" y="-135823"/>
            <a:ext cx="3006102" cy="110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7747BD-4D8B-481A-AD73-FD1C12B541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6109" r="282" b="166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564412-C388-4000-B2C7-FF8A47C0C254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</a:b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</a:b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833962" y="187814"/>
            <a:ext cx="4531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ookman Old Style" panose="02050604050505020204" pitchFamily="18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490947" y="728393"/>
            <a:ext cx="283246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52BA3A-0257-44E3-831E-473D07F3E306}"/>
              </a:ext>
            </a:extLst>
          </p:cNvPr>
          <p:cNvSpPr txBox="1"/>
          <p:nvPr/>
        </p:nvSpPr>
        <p:spPr>
          <a:xfrm>
            <a:off x="163262" y="6366234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D568C93-A1D6-4B6C-929C-6BC1E9577E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040" y="6362614"/>
            <a:ext cx="798366" cy="40982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73397A5-28C5-4C87-83D7-68A0B38B58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671" y="6301966"/>
            <a:ext cx="798366" cy="44069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DA20D54-C038-4D49-9F90-D4A3BAE2C2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272" y="6310093"/>
            <a:ext cx="1009235" cy="4682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C06B40C-2717-417A-A2DA-AC5F4AFFEC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67" y="6275838"/>
            <a:ext cx="798366" cy="491794"/>
          </a:xfrm>
          <a:prstGeom prst="rect">
            <a:avLst/>
          </a:prstGeom>
        </p:spPr>
      </p:pic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6778723-EE2B-4648-B130-60655FC00C68}"/>
              </a:ext>
            </a:extLst>
          </p:cNvPr>
          <p:cNvCxnSpPr/>
          <p:nvPr/>
        </p:nvCxnSpPr>
        <p:spPr>
          <a:xfrm>
            <a:off x="2876672" y="6292733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D4B7F3A-89A8-4C7C-B358-D66AFED14A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524671"/>
              </p:ext>
            </p:extLst>
          </p:nvPr>
        </p:nvGraphicFramePr>
        <p:xfrm>
          <a:off x="8113758" y="652811"/>
          <a:ext cx="3798796" cy="506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Image" r:id="rId9" imgW="9142560" imgH="12190320" progId="Photoshop.Image.13">
                  <p:embed/>
                </p:oleObj>
              </mc:Choice>
              <mc:Fallback>
                <p:oleObj name="Image" r:id="rId9" imgW="9142560" imgH="121903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13758" y="652811"/>
                        <a:ext cx="3798796" cy="506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60494E-F303-4BE5-AF8C-98CC40121B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54"/>
          <a:stretch/>
        </p:blipFill>
        <p:spPr>
          <a:xfrm>
            <a:off x="-1" y="-7439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60499" y="2116367"/>
            <a:ext cx="8255620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ПРЕМИАЛЬНЫЙ сегмент?</a:t>
            </a:r>
          </a:p>
          <a:p>
            <a:pPr marL="342900" indent="-342900" algn="l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 мебели.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мебели в ПРЕМИАЛЬНОМ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сегменте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Tx/>
              <a:buChar char="-"/>
            </a:pPr>
            <a:endParaRPr lang="ru-RU" sz="2000" b="0" i="0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 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ПРЕМИУМ сегмент выбирает  Мебель Америки?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1DED1BC-1EEF-45EE-A62D-710BC7EB9AFC}"/>
              </a:ext>
            </a:extLst>
          </p:cNvPr>
          <p:cNvSpPr txBox="1"/>
          <p:nvPr/>
        </p:nvSpPr>
        <p:spPr>
          <a:xfrm>
            <a:off x="4543868" y="639490"/>
            <a:ext cx="3409064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чем поговорим:</a:t>
            </a:r>
          </a:p>
          <a:p>
            <a:pPr algn="l"/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0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F18657-A864-4D1E-9F72-1C88406D20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6" t="-12684" b="12684"/>
          <a:stretch/>
        </p:blipFill>
        <p:spPr>
          <a:xfrm>
            <a:off x="-53130" y="-996260"/>
            <a:ext cx="12245130" cy="785425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920067" y="527446"/>
            <a:ext cx="713648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ПРЕМИАЛЬНЫЙ сегмент?</a:t>
            </a:r>
            <a:endParaRPr lang="en-US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07A8D7C-C1C2-4BBE-9D5B-CB5F87C73F92}"/>
              </a:ext>
            </a:extLst>
          </p:cNvPr>
          <p:cNvSpPr txBox="1"/>
          <p:nvPr/>
        </p:nvSpPr>
        <p:spPr>
          <a:xfrm>
            <a:off x="4323023" y="1923864"/>
            <a:ext cx="3545954" cy="1631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эконом-класса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среднего 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премиум-класса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класса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люкс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класса де люкс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B0D8A8-1CD6-4C43-8A0C-23879D163DEC}"/>
              </a:ext>
            </a:extLst>
          </p:cNvPr>
          <p:cNvSpPr txBox="1"/>
          <p:nvPr/>
        </p:nvSpPr>
        <p:spPr>
          <a:xfrm>
            <a:off x="0" y="3731811"/>
            <a:ext cx="12192000" cy="2585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 Мебель класса премиум надежна, комфорта, долговечна. Для ее создания не скупятся ни на материалы, ни на расчет наиболее эргономичных форм. А внешнему виду она обязана профессиональным дизайнерам.</a:t>
            </a:r>
          </a:p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Именно в сегменте премиум открывается широкая возможность внесения корректив: подобрать ткань, древесину и обработку для нее. Благодаря этому мебель премиум-класса получается созданной под индивидуального заказчика, комфортной и стильной. Ценовая политика может разнится очень сильно: все зависит от раскрученности бренда и используемых материалов. Которые могут быть как привычными, так и очень редкими, вроде древесины тропических деревьев.</a:t>
            </a:r>
          </a:p>
          <a:p>
            <a:pPr algn="r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Магазин 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К</a:t>
            </a:r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р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асивый Дом.</a:t>
            </a:r>
            <a:endParaRPr lang="ru-RU" b="0" i="0" dirty="0"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FA8922-269F-43EE-A399-23298DAD81F5}"/>
              </a:ext>
            </a:extLst>
          </p:cNvPr>
          <p:cNvSpPr txBox="1"/>
          <p:nvPr/>
        </p:nvSpPr>
        <p:spPr>
          <a:xfrm>
            <a:off x="3475025" y="1408713"/>
            <a:ext cx="5188819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Какие сегменты мебели существуют:</a:t>
            </a:r>
          </a:p>
        </p:txBody>
      </p:sp>
    </p:spTree>
    <p:extLst>
      <p:ext uri="{BB962C8B-B14F-4D97-AF65-F5344CB8AC3E}">
        <p14:creationId xmlns:p14="http://schemas.microsoft.com/office/powerpoint/2010/main" val="4162358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F3AC51-CE3D-49F0-BC35-C5AF3AFAE0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" b="12074"/>
          <a:stretch/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566881" y="387297"/>
            <a:ext cx="354487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 мебели</a:t>
            </a:r>
            <a:endParaRPr lang="en-US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6ED6761E-DFCF-4162-B4F0-E81A7FD65F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401291"/>
              </p:ext>
            </p:extLst>
          </p:nvPr>
        </p:nvGraphicFramePr>
        <p:xfrm>
          <a:off x="7227309" y="1587693"/>
          <a:ext cx="4449014" cy="4269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Image" r:id="rId9" imgW="7491960" imgH="7187040" progId="Photoshop.Image.13">
                  <p:embed/>
                </p:oleObj>
              </mc:Choice>
              <mc:Fallback>
                <p:oleObj name="Image" r:id="rId9" imgW="7491960" imgH="71870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27309" y="1587693"/>
                        <a:ext cx="4449014" cy="4269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3F0D72-9649-4D9A-801B-5DC98EFCD6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7" y="1545881"/>
            <a:ext cx="6850317" cy="46282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8B474C-71D7-4DDC-A865-773AFE914253}"/>
              </a:ext>
            </a:extLst>
          </p:cNvPr>
          <p:cNvSpPr txBox="1"/>
          <p:nvPr/>
        </p:nvSpPr>
        <p:spPr>
          <a:xfrm>
            <a:off x="568685" y="2775677"/>
            <a:ext cx="88892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США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67F937-8994-47AC-B9D0-7D8E79E66755}"/>
              </a:ext>
            </a:extLst>
          </p:cNvPr>
          <p:cNvSpPr txBox="1"/>
          <p:nvPr/>
        </p:nvSpPr>
        <p:spPr>
          <a:xfrm>
            <a:off x="2869727" y="2663685"/>
            <a:ext cx="2535191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Великобритания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Италия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62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3FCF5A-C08A-4BF7-887C-233A0D59F0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9"/>
          <a:stretch/>
        </p:blipFill>
        <p:spPr>
          <a:xfrm>
            <a:off x="-15627" y="17006"/>
            <a:ext cx="12191999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-10048" y="10048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55582" y="387297"/>
            <a:ext cx="558563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мебели в 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ПРЕМИАЛЬНОМ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сегменте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DED8831-CF30-4EA3-98FC-7D21648BA137}"/>
              </a:ext>
            </a:extLst>
          </p:cNvPr>
          <p:cNvSpPr txBox="1"/>
          <p:nvPr/>
        </p:nvSpPr>
        <p:spPr>
          <a:xfrm>
            <a:off x="2592645" y="2008256"/>
            <a:ext cx="7071597" cy="35548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2500" dirty="0" err="1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Насмотренность</a:t>
            </a: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en-US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Стилистика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Бюджет</a:t>
            </a:r>
            <a:endParaRPr lang="en-US" sz="25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Срок производства/поставка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Приоритетность зон</a:t>
            </a:r>
          </a:p>
          <a:p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Известность и узнаваемость бренда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Качество</a:t>
            </a:r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ru-RU" sz="25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Приоритет Заказчика </a:t>
            </a:r>
          </a:p>
          <a:p>
            <a:r>
              <a:rPr lang="ru-RU" sz="25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Удобство выбора</a:t>
            </a:r>
            <a:endParaRPr lang="ru-RU" sz="2500" b="0" i="0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39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544A4-AFB2-4185-833D-1280457BCF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478134" y="1054160"/>
            <a:ext cx="9030872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0" i="0" cap="all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ТОП-5 КРУПНЕЙШИХ ЗАРУБЕЖНЫХ ИНТЕРЬЕРНЫХ ВЫСТАВОК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4010E10-D439-41B3-ABB6-9FE8E8868E70}"/>
              </a:ext>
            </a:extLst>
          </p:cNvPr>
          <p:cNvSpPr txBox="1"/>
          <p:nvPr/>
        </p:nvSpPr>
        <p:spPr>
          <a:xfrm>
            <a:off x="2787644" y="1634164"/>
            <a:ext cx="6856626" cy="31700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Salone del Mobile,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Милан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(апрель)</a:t>
            </a:r>
          </a:p>
          <a:p>
            <a:pPr algn="l"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High Point Market,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Хай-Пойнт 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(октябрь, апрель)</a:t>
            </a:r>
          </a:p>
          <a:p>
            <a:pPr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Maison &amp;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Objet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Париж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(сентябрь, январь)</a:t>
            </a:r>
          </a:p>
          <a:p>
            <a:pPr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Imm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Cologne,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Кельн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(январь)</a:t>
            </a:r>
          </a:p>
          <a:p>
            <a:pPr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CIFF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 Гуанчжоу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(март, сентябрь)</a:t>
            </a:r>
          </a:p>
          <a:p>
            <a:pPr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731655-39C8-4610-AB2A-E643CDB0B5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90271" y="4892535"/>
            <a:ext cx="6606599" cy="1333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BCF53-9946-46C0-92FB-4A72EBFA1C5A}"/>
              </a:ext>
            </a:extLst>
          </p:cNvPr>
          <p:cNvSpPr txBox="1"/>
          <p:nvPr/>
        </p:nvSpPr>
        <p:spPr>
          <a:xfrm>
            <a:off x="4245294" y="413889"/>
            <a:ext cx="394132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НАСМОТРЕННОСТЬ</a:t>
            </a:r>
          </a:p>
        </p:txBody>
      </p:sp>
    </p:spTree>
    <p:extLst>
      <p:ext uri="{BB962C8B-B14F-4D97-AF65-F5344CB8AC3E}">
        <p14:creationId xmlns:p14="http://schemas.microsoft.com/office/powerpoint/2010/main" val="42600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98C96C-263D-4CB7-A500-B4C3AEDD78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9" r="17262"/>
          <a:stretch/>
        </p:blipFill>
        <p:spPr>
          <a:xfrm>
            <a:off x="0" y="17131"/>
            <a:ext cx="12192000" cy="686661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18437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FAB8872-CEA9-4541-8502-0571A1CAA2DC}"/>
              </a:ext>
            </a:extLst>
          </p:cNvPr>
          <p:cNvSpPr txBox="1"/>
          <p:nvPr/>
        </p:nvSpPr>
        <p:spPr>
          <a:xfrm>
            <a:off x="4277737" y="404918"/>
            <a:ext cx="394132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НАСМОТРЕННОСТЬ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5BCD9C-5F4E-4F24-9316-6E212443BE47}"/>
              </a:ext>
            </a:extLst>
          </p:cNvPr>
          <p:cNvSpPr txBox="1"/>
          <p:nvPr/>
        </p:nvSpPr>
        <p:spPr>
          <a:xfrm>
            <a:off x="2234693" y="1163699"/>
            <a:ext cx="4086088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Выставки в Москве</a:t>
            </a:r>
          </a:p>
          <a:p>
            <a:pPr marL="457200" indent="-457200" algn="l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Мебельные салоны</a:t>
            </a:r>
          </a:p>
          <a:p>
            <a:pPr marL="457200" indent="-457200" algn="l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Каталоги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0D83CB-B444-4752-99BE-0CC6871D1C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002" y="3654865"/>
            <a:ext cx="5568307" cy="2593458"/>
          </a:xfrm>
          <a:prstGeom prst="rect">
            <a:avLst/>
          </a:prstGeom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A4F7E5C-0266-463E-87C9-FB120CE3A5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927171"/>
              </p:ext>
            </p:extLst>
          </p:nvPr>
        </p:nvGraphicFramePr>
        <p:xfrm>
          <a:off x="7250746" y="1057406"/>
          <a:ext cx="4473498" cy="5205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Image" r:id="rId10" imgW="26107920" imgH="30374280" progId="Photoshop.Image.13">
                  <p:embed/>
                </p:oleObj>
              </mc:Choice>
              <mc:Fallback>
                <p:oleObj name="Image" r:id="rId10" imgW="26107920" imgH="30374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250746" y="1057406"/>
                        <a:ext cx="4473498" cy="5205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5491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A5C537-C21A-4D99-86F9-8F55781B07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692" b="7558"/>
          <a:stretch/>
        </p:blipFill>
        <p:spPr>
          <a:xfrm>
            <a:off x="-41045" y="0"/>
            <a:ext cx="12189497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363128" y="555416"/>
            <a:ext cx="2977239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СТИЛИСТИКА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4925A9-86AF-47EE-BC45-85DF04B3F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742" y="560862"/>
            <a:ext cx="3805733" cy="28626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3D64F2-5A01-42C7-8311-BD33E892B5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16" y="1640414"/>
            <a:ext cx="2624517" cy="39324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88EFA5-4BF4-4A67-B805-9EFC0E871F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742" y="3556541"/>
            <a:ext cx="3772419" cy="27678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AE0DE6-6033-466F-A224-CACFDBCE4A7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4509" y="570719"/>
            <a:ext cx="4235749" cy="29008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8F6639C-7B82-4251-ACB0-D88282CEDB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08263" y="3777304"/>
            <a:ext cx="4286983" cy="250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63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20E9DC-D948-43CA-891A-8B62B2DDF6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7" b="8277"/>
          <a:stretch/>
        </p:blipFill>
        <p:spPr>
          <a:xfrm>
            <a:off x="0" y="0"/>
            <a:ext cx="12198874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874883" y="1145064"/>
            <a:ext cx="4029041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Мебель Америка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B43145-71FD-4079-A976-79B50384673C}"/>
              </a:ext>
            </a:extLst>
          </p:cNvPr>
          <p:cNvSpPr txBox="1"/>
          <p:nvPr/>
        </p:nvSpPr>
        <p:spPr>
          <a:xfrm>
            <a:off x="3085870" y="1878957"/>
            <a:ext cx="583986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ЛИДЕРЫ ПРЕМИУМ СЕГМЕНТА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B57E6-6DF8-4E97-96C7-C41497BF9A84}"/>
              </a:ext>
            </a:extLst>
          </p:cNvPr>
          <p:cNvSpPr txBox="1"/>
          <p:nvPr/>
        </p:nvSpPr>
        <p:spPr>
          <a:xfrm>
            <a:off x="1753074" y="2594438"/>
            <a:ext cx="3219920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Marge Carson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Centure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furniture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Hickory Chair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John Richard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Theodore Alexander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Hickory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White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Sherill Occasional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A2D7-883A-48A9-9D9C-0763AA1504C1}"/>
              </a:ext>
            </a:extLst>
          </p:cNvPr>
          <p:cNvSpPr txBox="1"/>
          <p:nvPr/>
        </p:nvSpPr>
        <p:spPr>
          <a:xfrm>
            <a:off x="5060192" y="531448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03B349-061C-47C8-8A19-E64506659063}"/>
              </a:ext>
            </a:extLst>
          </p:cNvPr>
          <p:cNvSpPr txBox="1"/>
          <p:nvPr/>
        </p:nvSpPr>
        <p:spPr>
          <a:xfrm>
            <a:off x="7349905" y="2663685"/>
            <a:ext cx="3219921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Christopher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Peacock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Ralph Lauren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Maitland Smith</a:t>
            </a: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Chaddock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Baker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Jonathan Adler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Vanguard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1032EF-836C-4ED9-8EAF-BCB6D1922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6144" y="1166595"/>
            <a:ext cx="829592" cy="52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50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BAA211-50A7-4F65-AAD7-8954E765D9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1"/>
          <a:stretch/>
        </p:blipFill>
        <p:spPr>
          <a:xfrm>
            <a:off x="17842" y="17006"/>
            <a:ext cx="12174158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9053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753634" y="1204629"/>
            <a:ext cx="498953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Мебель Великобритания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B43145-71FD-4079-A976-79B50384673C}"/>
              </a:ext>
            </a:extLst>
          </p:cNvPr>
          <p:cNvSpPr txBox="1"/>
          <p:nvPr/>
        </p:nvSpPr>
        <p:spPr>
          <a:xfrm>
            <a:off x="3226697" y="1875597"/>
            <a:ext cx="5738605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ЛИДЕРЫ ПРЕМИУМ СЕГМЕНТА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194607-CECB-41B9-85DD-2EACAEE4F4AC}"/>
              </a:ext>
            </a:extLst>
          </p:cNvPr>
          <p:cNvSpPr txBox="1"/>
          <p:nvPr/>
        </p:nvSpPr>
        <p:spPr>
          <a:xfrm>
            <a:off x="7394362" y="2654251"/>
            <a:ext cx="3755649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VAUGHAN</a:t>
            </a: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Nina Campbell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Porta Romana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And So To Bed</a:t>
            </a: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Arthur Brett</a:t>
            </a:r>
          </a:p>
          <a:p>
            <a:pPr marL="342900" indent="-342900" fontAlgn="base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Leporello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6A9AAB-57B2-4C6A-A11C-387A340352B4}"/>
              </a:ext>
            </a:extLst>
          </p:cNvPr>
          <p:cNvSpPr txBox="1"/>
          <p:nvPr/>
        </p:nvSpPr>
        <p:spPr>
          <a:xfrm>
            <a:off x="5060192" y="531448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887708-0A86-4868-B3A0-7AEBF7911943}"/>
              </a:ext>
            </a:extLst>
          </p:cNvPr>
          <p:cNvSpPr txBox="1"/>
          <p:nvPr/>
        </p:nvSpPr>
        <p:spPr>
          <a:xfrm>
            <a:off x="1733998" y="2663685"/>
            <a:ext cx="3755649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fontAlgn="base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Smallbone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of Devizes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Titchmarsh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&amp; Goodwin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Bevan Funnel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Julian Chichester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Beaumont &amp; Fletcher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Tudor Oak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BB3912-B76E-4832-8B4E-45AF9C0A37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10940" y="1147423"/>
            <a:ext cx="761247" cy="54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65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A17C74-F1F8-4AC0-86D2-8059CC7966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1"/>
          <a:stretch/>
        </p:blipFill>
        <p:spPr>
          <a:xfrm>
            <a:off x="-1" y="20102"/>
            <a:ext cx="12192001" cy="685490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751424" y="1126688"/>
            <a:ext cx="451493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Мебель Италия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B43145-71FD-4079-A976-79B50384673C}"/>
              </a:ext>
            </a:extLst>
          </p:cNvPr>
          <p:cNvSpPr txBox="1"/>
          <p:nvPr/>
        </p:nvSpPr>
        <p:spPr>
          <a:xfrm>
            <a:off x="3070089" y="1765750"/>
            <a:ext cx="5840034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ЛИДЕРЫ ПРЕМИУМ СЕГМЕНТА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B57E6-6DF8-4E97-96C7-C41497BF9A84}"/>
              </a:ext>
            </a:extLst>
          </p:cNvPr>
          <p:cNvSpPr txBox="1"/>
          <p:nvPr/>
        </p:nvSpPr>
        <p:spPr>
          <a:xfrm>
            <a:off x="2057826" y="2198318"/>
            <a:ext cx="3839539" cy="4093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Baldi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ОАК</a:t>
            </a: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Provasi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Belloni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Ceppi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Style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Colombo Stile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Francesco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Molon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Visionnaire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Ipe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Cavalli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Jumbo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Ezio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bellotti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Rugiano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Smania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Savio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Firmino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A2D7-883A-48A9-9D9C-0763AA1504C1}"/>
              </a:ext>
            </a:extLst>
          </p:cNvPr>
          <p:cNvSpPr txBox="1"/>
          <p:nvPr/>
        </p:nvSpPr>
        <p:spPr>
          <a:xfrm>
            <a:off x="5060191" y="493996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9E9BA-B6E7-407F-9324-FCE15C12744D}"/>
              </a:ext>
            </a:extLst>
          </p:cNvPr>
          <p:cNvSpPr txBox="1"/>
          <p:nvPr/>
        </p:nvSpPr>
        <p:spPr>
          <a:xfrm>
            <a:off x="7307842" y="2198318"/>
            <a:ext cx="3839539" cy="4093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Turri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Zanaboni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Bruno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Zampa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Cappellini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Fendi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Cassina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Porada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Morelato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Giorgetti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Alchymia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Minotti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Kartell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Roberto Cavalli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E60760-5D93-40F8-882A-AE3E42FFA2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3288" y="1135920"/>
            <a:ext cx="946149" cy="53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11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345C755-EAA7-43B7-A7E4-8AEFBB6958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7"/>
          <a:stretch/>
        </p:blipFill>
        <p:spPr>
          <a:xfrm>
            <a:off x="-20277" y="-26281"/>
            <a:ext cx="12212278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-10048" y="-59520"/>
            <a:ext cx="12192000" cy="692756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37228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B0A2D7-883A-48A9-9D9C-0763AA1504C1}"/>
              </a:ext>
            </a:extLst>
          </p:cNvPr>
          <p:cNvSpPr txBox="1"/>
          <p:nvPr/>
        </p:nvSpPr>
        <p:spPr>
          <a:xfrm>
            <a:off x="5060192" y="452671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AADA30-1095-459E-BEE8-7802D6A283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2181" y="1254651"/>
            <a:ext cx="1342893" cy="9875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D253108-395B-4033-8F42-6AEF3D14722D}"/>
              </a:ext>
            </a:extLst>
          </p:cNvPr>
          <p:cNvSpPr txBox="1"/>
          <p:nvPr/>
        </p:nvSpPr>
        <p:spPr>
          <a:xfrm>
            <a:off x="1709630" y="1691026"/>
            <a:ext cx="1103870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781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089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руб.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4A6A0D-C63F-40AE-B6E1-634FFD5531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310" y="2665425"/>
            <a:ext cx="1382633" cy="89845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B25486-9716-4B18-981F-900ABD72984B}"/>
              </a:ext>
            </a:extLst>
          </p:cNvPr>
          <p:cNvSpPr txBox="1"/>
          <p:nvPr/>
        </p:nvSpPr>
        <p:spPr>
          <a:xfrm>
            <a:off x="1709630" y="2950290"/>
            <a:ext cx="1103870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930 784 руб.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323DCF-DD84-475A-AE84-999E5A7CDEA7}"/>
              </a:ext>
            </a:extLst>
          </p:cNvPr>
          <p:cNvSpPr txBox="1"/>
          <p:nvPr/>
        </p:nvSpPr>
        <p:spPr>
          <a:xfrm>
            <a:off x="329274" y="901996"/>
            <a:ext cx="1215800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Marge Carson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04FCBF-500D-4839-AF77-26637D5D822A}"/>
              </a:ext>
            </a:extLst>
          </p:cNvPr>
          <p:cNvSpPr txBox="1"/>
          <p:nvPr/>
        </p:nvSpPr>
        <p:spPr>
          <a:xfrm>
            <a:off x="178271" y="2315665"/>
            <a:ext cx="1503053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Centure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furniture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369D73-7E22-4F5A-9497-46CCB9DA4A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271" y="3896615"/>
            <a:ext cx="1402622" cy="89845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8A20F03-F527-409B-B7B3-A7C1C783FA4E}"/>
              </a:ext>
            </a:extLst>
          </p:cNvPr>
          <p:cNvSpPr txBox="1"/>
          <p:nvPr/>
        </p:nvSpPr>
        <p:spPr>
          <a:xfrm>
            <a:off x="178270" y="3603821"/>
            <a:ext cx="1503053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Baker</a:t>
            </a:r>
          </a:p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CBAC7B-078C-4505-AB15-5A6CFB7E83DB}"/>
              </a:ext>
            </a:extLst>
          </p:cNvPr>
          <p:cNvSpPr txBox="1"/>
          <p:nvPr/>
        </p:nvSpPr>
        <p:spPr>
          <a:xfrm>
            <a:off x="1709630" y="4201110"/>
            <a:ext cx="1288428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3 059 964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руб.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BB1230A-977E-428A-8443-FB22ACA272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270" y="5195634"/>
            <a:ext cx="1366804" cy="79983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A321371-1A21-4B7F-82A0-88D0F77144A1}"/>
              </a:ext>
            </a:extLst>
          </p:cNvPr>
          <p:cNvSpPr txBox="1"/>
          <p:nvPr/>
        </p:nvSpPr>
        <p:spPr>
          <a:xfrm>
            <a:off x="72225" y="4877448"/>
            <a:ext cx="1627465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Theodore Alexander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65C90C-C5F6-4113-8677-91BED4FB4D4B}"/>
              </a:ext>
            </a:extLst>
          </p:cNvPr>
          <p:cNvSpPr txBox="1"/>
          <p:nvPr/>
        </p:nvSpPr>
        <p:spPr>
          <a:xfrm>
            <a:off x="1709630" y="5464745"/>
            <a:ext cx="1288428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293 845 руб.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0B22CB-65F9-4DDD-B22C-BE457485CC8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98059" y="1248980"/>
            <a:ext cx="1342894" cy="102362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AB5D946-ED45-41AD-9638-3B646F28A208}"/>
              </a:ext>
            </a:extLst>
          </p:cNvPr>
          <p:cNvSpPr txBox="1"/>
          <p:nvPr/>
        </p:nvSpPr>
        <p:spPr>
          <a:xfrm>
            <a:off x="3318229" y="913870"/>
            <a:ext cx="70255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Provasi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CE940B-BB5A-4568-9A5F-6BEB84150E6C}"/>
              </a:ext>
            </a:extLst>
          </p:cNvPr>
          <p:cNvSpPr txBox="1"/>
          <p:nvPr/>
        </p:nvSpPr>
        <p:spPr>
          <a:xfrm>
            <a:off x="4388352" y="1685259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2 540 518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88539DD-C99D-498C-9B53-06A386C43FE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98058" y="2576767"/>
            <a:ext cx="1288428" cy="103074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87780F7-0E4F-4B0F-868C-5823AF7D5C68}"/>
              </a:ext>
            </a:extLst>
          </p:cNvPr>
          <p:cNvSpPr txBox="1"/>
          <p:nvPr/>
        </p:nvSpPr>
        <p:spPr>
          <a:xfrm>
            <a:off x="3207700" y="2291970"/>
            <a:ext cx="10227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Visionnaire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B0F5617-F54A-46EB-8782-D4DDA5413262}"/>
              </a:ext>
            </a:extLst>
          </p:cNvPr>
          <p:cNvSpPr txBox="1"/>
          <p:nvPr/>
        </p:nvSpPr>
        <p:spPr>
          <a:xfrm>
            <a:off x="4388352" y="2950690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1 242 980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CEB894-27FE-4C3D-80B9-A2DD0AE7D59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98058" y="3848599"/>
            <a:ext cx="1288428" cy="96376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A80EF17-2CDC-4035-9AC6-F7068CEE85FF}"/>
              </a:ext>
            </a:extLst>
          </p:cNvPr>
          <p:cNvSpPr txBox="1"/>
          <p:nvPr/>
        </p:nvSpPr>
        <p:spPr>
          <a:xfrm>
            <a:off x="4388352" y="4156724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971 726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139578-60A6-4F21-A7E4-5371CBB0F784}"/>
              </a:ext>
            </a:extLst>
          </p:cNvPr>
          <p:cNvSpPr txBox="1"/>
          <p:nvPr/>
        </p:nvSpPr>
        <p:spPr>
          <a:xfrm>
            <a:off x="2996325" y="3586772"/>
            <a:ext cx="1529187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Francesco </a:t>
            </a:r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Molon</a:t>
            </a:r>
            <a:endParaRPr lang="en-US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5F355C-D199-4398-9912-072C03261FE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54846" y="5211821"/>
            <a:ext cx="965937" cy="96335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74A79FA-A25A-4C61-A13D-0BD54BF76381}"/>
              </a:ext>
            </a:extLst>
          </p:cNvPr>
          <p:cNvSpPr txBox="1"/>
          <p:nvPr/>
        </p:nvSpPr>
        <p:spPr>
          <a:xfrm>
            <a:off x="2888484" y="4872565"/>
            <a:ext cx="1552747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Julian Chichester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69741DF-CECA-4B5E-81D1-C7721CECFF91}"/>
              </a:ext>
            </a:extLst>
          </p:cNvPr>
          <p:cNvSpPr txBox="1"/>
          <p:nvPr/>
        </p:nvSpPr>
        <p:spPr>
          <a:xfrm>
            <a:off x="4223399" y="5475277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 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56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D85C97-1C35-4E64-946F-C642D981DCC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47944" y="1343112"/>
            <a:ext cx="1822953" cy="92949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0E0B00F-253A-488B-BEAA-285889953030}"/>
              </a:ext>
            </a:extLst>
          </p:cNvPr>
          <p:cNvSpPr txBox="1"/>
          <p:nvPr/>
        </p:nvSpPr>
        <p:spPr>
          <a:xfrm>
            <a:off x="6197562" y="968789"/>
            <a:ext cx="8326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Duresta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B530046-B5D7-4C77-BEE3-DF7C7A491CFE}"/>
              </a:ext>
            </a:extLst>
          </p:cNvPr>
          <p:cNvSpPr txBox="1"/>
          <p:nvPr/>
        </p:nvSpPr>
        <p:spPr>
          <a:xfrm>
            <a:off x="7747301" y="1645862"/>
            <a:ext cx="118633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332 920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3C35DA-3E8F-4F78-A2B9-1E4B6B71D64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95469" y="3829581"/>
            <a:ext cx="1970182" cy="97601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FA4DED93-1179-4C7C-97CE-7ABF032861E8}"/>
              </a:ext>
            </a:extLst>
          </p:cNvPr>
          <p:cNvSpPr txBox="1"/>
          <p:nvPr/>
        </p:nvSpPr>
        <p:spPr>
          <a:xfrm>
            <a:off x="6041498" y="3574990"/>
            <a:ext cx="1221323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Hickory Chair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AE5C347-4FB9-4BE5-BFC8-60A48BC2BCFE}"/>
              </a:ext>
            </a:extLst>
          </p:cNvPr>
          <p:cNvSpPr txBox="1"/>
          <p:nvPr/>
        </p:nvSpPr>
        <p:spPr>
          <a:xfrm>
            <a:off x="7782973" y="4132212"/>
            <a:ext cx="118633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730 920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8EB76E3-4E9C-4DAA-AE51-228E291DE92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16193" y="5118888"/>
            <a:ext cx="2044866" cy="89100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208B0913-6A6B-4EB9-84FA-A1DD8BB6BC0C}"/>
              </a:ext>
            </a:extLst>
          </p:cNvPr>
          <p:cNvSpPr txBox="1"/>
          <p:nvPr/>
        </p:nvSpPr>
        <p:spPr>
          <a:xfrm>
            <a:off x="7756412" y="5382298"/>
            <a:ext cx="118633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444 720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E1CA422-4C30-403E-98B5-5E412B4AF31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10405" y="2544767"/>
            <a:ext cx="1872473" cy="932743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E911933-D49E-4155-9720-B9128C4B44E2}"/>
              </a:ext>
            </a:extLst>
          </p:cNvPr>
          <p:cNvSpPr txBox="1"/>
          <p:nvPr/>
        </p:nvSpPr>
        <p:spPr>
          <a:xfrm>
            <a:off x="7609776" y="2906973"/>
            <a:ext cx="118633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600 416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362DE6B-9CED-44B0-BE26-FC2EA73FEF94}"/>
              </a:ext>
            </a:extLst>
          </p:cNvPr>
          <p:cNvSpPr txBox="1"/>
          <p:nvPr/>
        </p:nvSpPr>
        <p:spPr>
          <a:xfrm>
            <a:off x="6001663" y="2291390"/>
            <a:ext cx="1350429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Jonathan Adler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61F8AE-3D5B-48C5-89FD-23C99DACDE1F}"/>
              </a:ext>
            </a:extLst>
          </p:cNvPr>
          <p:cNvSpPr txBox="1"/>
          <p:nvPr/>
        </p:nvSpPr>
        <p:spPr>
          <a:xfrm>
            <a:off x="6202835" y="4836628"/>
            <a:ext cx="898647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Vanguard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1D7235F-C152-4FAF-8837-B4457B18F2C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851832" y="1255699"/>
            <a:ext cx="1961709" cy="102962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E2A9C15-8B9D-4F55-AD0F-6385F743CB7C}"/>
              </a:ext>
            </a:extLst>
          </p:cNvPr>
          <p:cNvSpPr txBox="1"/>
          <p:nvPr/>
        </p:nvSpPr>
        <p:spPr>
          <a:xfrm>
            <a:off x="9690694" y="941371"/>
            <a:ext cx="541442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OAK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00427DD-07E5-4230-821D-EFF0626365D9}"/>
              </a:ext>
            </a:extLst>
          </p:cNvPr>
          <p:cNvSpPr txBox="1"/>
          <p:nvPr/>
        </p:nvSpPr>
        <p:spPr>
          <a:xfrm>
            <a:off x="10896598" y="1617603"/>
            <a:ext cx="1295401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1 286 780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C89AFC7A-D948-4DB5-88C1-DB5DFD34FDC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711221" y="2497036"/>
            <a:ext cx="2274897" cy="97594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3925803-23E4-48EE-A5D1-34BD46F05357}"/>
              </a:ext>
            </a:extLst>
          </p:cNvPr>
          <p:cNvSpPr txBox="1"/>
          <p:nvPr/>
        </p:nvSpPr>
        <p:spPr>
          <a:xfrm>
            <a:off x="10896040" y="2865813"/>
            <a:ext cx="141371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10 901 737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FE8ACD3-56F8-44F5-AE4B-89ADEF0EBCAF}"/>
              </a:ext>
            </a:extLst>
          </p:cNvPr>
          <p:cNvSpPr txBox="1"/>
          <p:nvPr/>
        </p:nvSpPr>
        <p:spPr>
          <a:xfrm>
            <a:off x="10771995" y="4063521"/>
            <a:ext cx="141371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1 147 256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1AA3820-4C66-4DC1-BA70-7B3520F79E71}"/>
              </a:ext>
            </a:extLst>
          </p:cNvPr>
          <p:cNvSpPr txBox="1"/>
          <p:nvPr/>
        </p:nvSpPr>
        <p:spPr>
          <a:xfrm>
            <a:off x="9208084" y="2241480"/>
            <a:ext cx="1188821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Colombo Stile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3A632F9-C825-46B2-9736-375FAC786AAB}"/>
              </a:ext>
            </a:extLst>
          </p:cNvPr>
          <p:cNvSpPr txBox="1"/>
          <p:nvPr/>
        </p:nvSpPr>
        <p:spPr>
          <a:xfrm>
            <a:off x="9350753" y="3516270"/>
            <a:ext cx="1221323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Visionnaire</a:t>
            </a:r>
            <a:endParaRPr lang="en-US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2F594A1F-E64D-4A0A-A5E4-173155A7376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74634" y="3877256"/>
            <a:ext cx="1847484" cy="89575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ADD092C7-1C57-43CD-B285-EEB93DF7FE8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923790" y="5073759"/>
            <a:ext cx="1908914" cy="95289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9B170CEA-40A4-4D3A-81B6-C41E717121D6}"/>
              </a:ext>
            </a:extLst>
          </p:cNvPr>
          <p:cNvSpPr txBox="1"/>
          <p:nvPr/>
        </p:nvSpPr>
        <p:spPr>
          <a:xfrm>
            <a:off x="10879594" y="5433584"/>
            <a:ext cx="141371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1 147 256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1933980-8AAD-405D-8943-3E04F42A0A69}"/>
              </a:ext>
            </a:extLst>
          </p:cNvPr>
          <p:cNvSpPr txBox="1"/>
          <p:nvPr/>
        </p:nvSpPr>
        <p:spPr>
          <a:xfrm>
            <a:off x="9427674" y="4798040"/>
            <a:ext cx="1061646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Ceppi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574701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034D88-167B-4A8F-9E45-2320ECE86E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0" b="11340"/>
          <a:stretch/>
        </p:blipFill>
        <p:spPr>
          <a:xfrm>
            <a:off x="-6874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B0A2D7-883A-48A9-9D9C-0763AA1504C1}"/>
              </a:ext>
            </a:extLst>
          </p:cNvPr>
          <p:cNvSpPr txBox="1"/>
          <p:nvPr/>
        </p:nvSpPr>
        <p:spPr>
          <a:xfrm>
            <a:off x="5360602" y="411884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2F2F00-78D5-406F-A7A4-16D65784BB7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9134"/>
          <a:stretch/>
        </p:blipFill>
        <p:spPr>
          <a:xfrm>
            <a:off x="2336584" y="997157"/>
            <a:ext cx="7683424" cy="52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D80C019-BDD0-4906-B34A-998228C190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405"/>
          <a:stretch/>
        </p:blipFill>
        <p:spPr>
          <a:xfrm>
            <a:off x="0" y="-17006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72420" y="529915"/>
            <a:ext cx="862300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СРОК ПРОИЗВОДСТВА/ПОСТАВКА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514717D-F5A4-45BA-BFBC-96F95F71C06F}"/>
              </a:ext>
            </a:extLst>
          </p:cNvPr>
          <p:cNvSpPr txBox="1"/>
          <p:nvPr/>
        </p:nvSpPr>
        <p:spPr>
          <a:xfrm>
            <a:off x="1931170" y="2199546"/>
            <a:ext cx="216183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Европа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E9A91B-506E-4339-8DDC-5B2D565788FB}"/>
              </a:ext>
            </a:extLst>
          </p:cNvPr>
          <p:cNvSpPr txBox="1"/>
          <p:nvPr/>
        </p:nvSpPr>
        <p:spPr>
          <a:xfrm>
            <a:off x="7510728" y="2186712"/>
            <a:ext cx="262310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Америка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D74CC1-1CE6-4231-A1A4-C36E2FE16ABA}"/>
              </a:ext>
            </a:extLst>
          </p:cNvPr>
          <p:cNvSpPr txBox="1"/>
          <p:nvPr/>
        </p:nvSpPr>
        <p:spPr>
          <a:xfrm>
            <a:off x="1420630" y="2978752"/>
            <a:ext cx="318291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Срок 2-3 	месяца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651EF8-A9FF-451E-B1C5-467412A36F40}"/>
              </a:ext>
            </a:extLst>
          </p:cNvPr>
          <p:cNvSpPr txBox="1"/>
          <p:nvPr/>
        </p:nvSpPr>
        <p:spPr>
          <a:xfrm>
            <a:off x="7150436" y="3000908"/>
            <a:ext cx="318291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Срок 6-8 	месяца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503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A25157-F003-48A8-ABD7-5235B0300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377"/>
            <a:ext cx="12192000" cy="689834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680158" y="541524"/>
            <a:ext cx="713648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ПРИОРИТЕТНОСТЬ ЗОН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DED0F7C-F7A5-4DC5-BC27-D37F6A6DED1B}"/>
              </a:ext>
            </a:extLst>
          </p:cNvPr>
          <p:cNvSpPr txBox="1"/>
          <p:nvPr/>
        </p:nvSpPr>
        <p:spPr>
          <a:xfrm>
            <a:off x="190124" y="1928191"/>
            <a:ext cx="11832878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гостиной, в спальне может быть более ДОРОГАЯ мебель.</a:t>
            </a: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Provasi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Ezio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bellotti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Colombo Stile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гостевых комнатах более БЮДЖЕТНАЯ.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Angelo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Cappellini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Silvano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Grifoni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Salda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210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3B6F8E-A32F-4BBA-A028-F151CDFB5B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5" b="12145"/>
          <a:stretch/>
        </p:blipFill>
        <p:spPr>
          <a:xfrm>
            <a:off x="-23909" y="0"/>
            <a:ext cx="12226069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96919" y="505870"/>
            <a:ext cx="862300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ИЗВЕСТНОСТЬ И УЗНАВАЕМОСТЬ БРЕНДА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C9225F-4363-4B4C-AEDF-7A28D667B1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787" y="1857404"/>
            <a:ext cx="2209800" cy="13620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4E8D39-94B8-4EB2-84CE-5BDCF6BD7A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684" y="4352888"/>
            <a:ext cx="1889932" cy="9449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CEABC9-23A9-4738-A9F3-DF9E51061B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36581" y="3320400"/>
            <a:ext cx="2343678" cy="9165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247E93-B75F-4FC7-B1CA-9038153AC91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02336" y="1730812"/>
            <a:ext cx="2444981" cy="8112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1921DC-0D07-4AB6-906D-0E0A1F3D1B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9206" y="5098954"/>
            <a:ext cx="2070116" cy="7698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5D108E-7179-4620-8142-7186B5D2E9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76885" y="4071151"/>
            <a:ext cx="1476375" cy="14287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7390EAD-5E57-4578-89B8-D3374C3BAF4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998973" y="1870629"/>
            <a:ext cx="38290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03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E2D015-6410-47E9-BB43-44D11C9B4A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403" b="16321"/>
          <a:stretch/>
        </p:blipFill>
        <p:spPr>
          <a:xfrm>
            <a:off x="-6874" y="-63687"/>
            <a:ext cx="12178252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-6874" y="-63687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232209" y="405327"/>
            <a:ext cx="5585635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КАЧЕСТВО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E9B10E-DA33-4097-BBC9-1F94CAF7764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963"/>
          <a:stretch/>
        </p:blipFill>
        <p:spPr>
          <a:xfrm>
            <a:off x="1647736" y="936936"/>
            <a:ext cx="8620389" cy="513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80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9E7C19-EF83-433A-89A9-09F2BE9411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2" b="28885"/>
          <a:stretch/>
        </p:blipFill>
        <p:spPr>
          <a:xfrm>
            <a:off x="-6874" y="0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55582" y="405762"/>
            <a:ext cx="5585635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ПРИОРИТЕТ ЗАКАЗЧИКА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B38245-720C-4F71-91CB-465B75CF3E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8197" y="1969581"/>
            <a:ext cx="7300403" cy="42161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CE83863-0A3F-45F0-B6F2-CAF4749F9887}"/>
              </a:ext>
            </a:extLst>
          </p:cNvPr>
          <p:cNvSpPr txBox="1"/>
          <p:nvPr/>
        </p:nvSpPr>
        <p:spPr>
          <a:xfrm>
            <a:off x="2510666" y="1022390"/>
            <a:ext cx="7955285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Я хочу эту фабрику!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Я хочу Америку, я не хочу Италию!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676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5D972A-906D-470B-A5B6-C92521D4F2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b="6994"/>
          <a:stretch/>
        </p:blipFill>
        <p:spPr>
          <a:xfrm>
            <a:off x="-28847" y="1"/>
            <a:ext cx="12249693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-25168" y="0"/>
            <a:ext cx="12246013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193816" y="413889"/>
            <a:ext cx="431712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УДОБСТВО ВЫБОРА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A659FCC-D14D-454F-9D4E-CB6BFEF3C8EC}"/>
              </a:ext>
            </a:extLst>
          </p:cNvPr>
          <p:cNvSpPr txBox="1"/>
          <p:nvPr/>
        </p:nvSpPr>
        <p:spPr>
          <a:xfrm>
            <a:off x="2270757" y="1295276"/>
            <a:ext cx="7955285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Не все европейские ткани подходят для американской мебели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 наоборот.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B9F58F-6EC2-4930-B03B-0DEFCCA3EF1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26" r="22646"/>
          <a:stretch/>
        </p:blipFill>
        <p:spPr>
          <a:xfrm>
            <a:off x="2440245" y="2455642"/>
            <a:ext cx="7073201" cy="313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75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7FDEC1-268E-4EB9-9942-55787832F6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" b="14292"/>
          <a:stretch/>
        </p:blipFill>
        <p:spPr>
          <a:xfrm>
            <a:off x="-59734" y="0"/>
            <a:ext cx="12337816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D36AEE32-7AA5-4D89-83AF-A66201C6A9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667499"/>
              </p:ext>
            </p:extLst>
          </p:nvPr>
        </p:nvGraphicFramePr>
        <p:xfrm>
          <a:off x="99592" y="1246387"/>
          <a:ext cx="7163138" cy="4856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Image" r:id="rId9" imgW="36583920" imgH="24799680" progId="Photoshop.Image.13">
                  <p:embed/>
                </p:oleObj>
              </mc:Choice>
              <mc:Fallback>
                <p:oleObj name="Image" r:id="rId9" imgW="36583920" imgH="247996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592" y="1246387"/>
                        <a:ext cx="7163138" cy="4856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B593651-9F4F-436C-B7A3-720D976DA76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0367" y="1726793"/>
            <a:ext cx="4692307" cy="20756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696F0FC-1E74-47B9-9068-7CEE01E56D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5556" y="4146981"/>
            <a:ext cx="1933575" cy="19335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A5A792E-9514-4075-8DC9-040DB5DF9F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81958" y="4129492"/>
            <a:ext cx="2767226" cy="19685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22497AE-284F-4BE8-8986-0FB10D513FF7}"/>
              </a:ext>
            </a:extLst>
          </p:cNvPr>
          <p:cNvSpPr txBox="1"/>
          <p:nvPr/>
        </p:nvSpPr>
        <p:spPr>
          <a:xfrm>
            <a:off x="4193816" y="366394"/>
            <a:ext cx="431712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УДОБСТВО ВЫБОРА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419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E33095-1748-489F-BA72-6F8E93E850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0" b="660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A659FCC-D14D-454F-9D4E-CB6BFEF3C8EC}"/>
              </a:ext>
            </a:extLst>
          </p:cNvPr>
          <p:cNvSpPr txBox="1"/>
          <p:nvPr/>
        </p:nvSpPr>
        <p:spPr>
          <a:xfrm>
            <a:off x="1851308" y="1347462"/>
            <a:ext cx="216183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Ткани Европа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C0F32F-B95D-44C9-9066-429712596477}"/>
              </a:ext>
            </a:extLst>
          </p:cNvPr>
          <p:cNvSpPr txBox="1"/>
          <p:nvPr/>
        </p:nvSpPr>
        <p:spPr>
          <a:xfrm>
            <a:off x="1337856" y="2338938"/>
            <a:ext cx="3839539" cy="3477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Watts of  Westminster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Loris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Zanca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Rubelli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Colony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it-IT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Luigi Bevilacqua S.r.L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Jason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D’souza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Dedar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Zoffany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Fadini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Borghi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Armani Casa</a:t>
            </a:r>
          </a:p>
          <a:p>
            <a:pPr marL="342900" indent="-342900" algn="l">
              <a:buFontTx/>
              <a:buChar char="-"/>
            </a:pP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24379F-6CC9-43C5-8CF3-6C9E080BD21F}"/>
              </a:ext>
            </a:extLst>
          </p:cNvPr>
          <p:cNvSpPr txBox="1"/>
          <p:nvPr/>
        </p:nvSpPr>
        <p:spPr>
          <a:xfrm>
            <a:off x="7547174" y="2338938"/>
            <a:ext cx="2390234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Beacon Hill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Robert Allen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Kravet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0FD057-04BD-4071-A656-C3C35FA16F70}"/>
              </a:ext>
            </a:extLst>
          </p:cNvPr>
          <p:cNvSpPr txBox="1"/>
          <p:nvPr/>
        </p:nvSpPr>
        <p:spPr>
          <a:xfrm>
            <a:off x="7426408" y="1349565"/>
            <a:ext cx="262310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Ткани Америка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90B36-BFEE-4701-9B4A-BA0D5C1E5889}"/>
              </a:ext>
            </a:extLst>
          </p:cNvPr>
          <p:cNvSpPr txBox="1"/>
          <p:nvPr/>
        </p:nvSpPr>
        <p:spPr>
          <a:xfrm>
            <a:off x="4193816" y="578373"/>
            <a:ext cx="431712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УДОБСТВО ВЫБОРА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021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623A0D-30B9-40B1-B57C-68429E0386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3" b="1302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6867" y="396529"/>
            <a:ext cx="558563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ПРЕМИУМ СЕГМЕНТ выбирает  Мебель Америки?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964237B-F033-43A7-A9F4-445539B57A80}"/>
              </a:ext>
            </a:extLst>
          </p:cNvPr>
          <p:cNvSpPr txBox="1"/>
          <p:nvPr/>
        </p:nvSpPr>
        <p:spPr>
          <a:xfrm>
            <a:off x="1519605" y="1951247"/>
            <a:ext cx="9937407" cy="3477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Не избитые модели (Премиум сегмент сложно удивить).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Самые мягкие диваны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Крупная мебель - подходит под большие дома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Большое количество образцов и тканей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Другая стилистика- американская  стилистика 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 Американская марка будет стоить как средняя европейская (не всегда)</a:t>
            </a:r>
          </a:p>
        </p:txBody>
      </p:sp>
    </p:spTree>
    <p:extLst>
      <p:ext uri="{BB962C8B-B14F-4D97-AF65-F5344CB8AC3E}">
        <p14:creationId xmlns:p14="http://schemas.microsoft.com/office/powerpoint/2010/main" val="438030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7747BD-4D8B-481A-AD73-FD1C12B541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6109" r="282" b="166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564412-C388-4000-B2C7-FF8A47C0C254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6778723-EE2B-4648-B130-60655FC00C68}"/>
              </a:ext>
            </a:extLst>
          </p:cNvPr>
          <p:cNvCxnSpPr/>
          <p:nvPr/>
        </p:nvCxnSpPr>
        <p:spPr>
          <a:xfrm>
            <a:off x="2876672" y="6292733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CB68118-054F-460C-A863-7BFEB144FE69}"/>
              </a:ext>
            </a:extLst>
          </p:cNvPr>
          <p:cNvSpPr txBox="1"/>
          <p:nvPr/>
        </p:nvSpPr>
        <p:spPr>
          <a:xfrm>
            <a:off x="4023094" y="374197"/>
            <a:ext cx="458021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B32C10-C5E3-466E-A3B3-189277B4F507}"/>
              </a:ext>
            </a:extLst>
          </p:cNvPr>
          <p:cNvSpPr txBox="1"/>
          <p:nvPr/>
        </p:nvSpPr>
        <p:spPr>
          <a:xfrm>
            <a:off x="6619703" y="2924657"/>
            <a:ext cx="3967204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  <a:endParaRPr lang="ru-RU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1021F13-F348-42B9-B2A6-024004A0CF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05" y="3561069"/>
            <a:ext cx="793651" cy="48888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E814D45-B23B-4EA7-B453-A193572EC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63" y="4327263"/>
            <a:ext cx="793651" cy="36825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972A468-52B1-4631-A2D2-124E508493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877" y="4909665"/>
            <a:ext cx="793651" cy="43809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00E0152-66E3-4140-B560-5859A37652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899" y="5536861"/>
            <a:ext cx="793651" cy="43809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CCF2D04-A376-4D6D-A6D2-AF148DD3B948}"/>
              </a:ext>
            </a:extLst>
          </p:cNvPr>
          <p:cNvSpPr txBox="1"/>
          <p:nvPr/>
        </p:nvSpPr>
        <p:spPr>
          <a:xfrm>
            <a:off x="6631274" y="1612550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Объект 27">
            <a:extLst>
              <a:ext uri="{FF2B5EF4-FFF2-40B4-BE49-F238E27FC236}">
                <a16:creationId xmlns:a16="http://schemas.microsoft.com/office/drawing/2014/main" id="{1443E751-34B9-4D1D-A4AB-CF3771B483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948241"/>
              </p:ext>
            </p:extLst>
          </p:nvPr>
        </p:nvGraphicFramePr>
        <p:xfrm>
          <a:off x="577324" y="1009223"/>
          <a:ext cx="3798796" cy="506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Image" r:id="rId9" imgW="9142560" imgH="12190320" progId="Photoshop.Image.13">
                  <p:embed/>
                </p:oleObj>
              </mc:Choice>
              <mc:Fallback>
                <p:oleObj name="Image" r:id="rId9" imgW="9142560" imgH="12190320" progId="Photoshop.Image.13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BD4B7F3A-89A8-4C7C-B358-D66AFED14A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7324" y="1009223"/>
                        <a:ext cx="3798796" cy="506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656BCAF8-3A1B-486E-A36A-810ED0DBDA79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97343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4235</TotalTime>
  <Words>1244</Words>
  <Application>Microsoft Office PowerPoint</Application>
  <PresentationFormat>Широкоэкранный</PresentationFormat>
  <Paragraphs>298</Paragraphs>
  <Slides>24</Slides>
  <Notes>24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Bookman Old Style</vt:lpstr>
      <vt:lpstr>Calibri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197</cp:revision>
  <dcterms:created xsi:type="dcterms:W3CDTF">2020-09-07T19:51:05Z</dcterms:created>
  <dcterms:modified xsi:type="dcterms:W3CDTF">2020-12-04T19:51:42Z</dcterms:modified>
</cp:coreProperties>
</file>