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27"/>
  </p:notesMasterIdLst>
  <p:sldIdLst>
    <p:sldId id="276" r:id="rId2"/>
    <p:sldId id="275" r:id="rId3"/>
    <p:sldId id="265" r:id="rId4"/>
    <p:sldId id="312" r:id="rId5"/>
    <p:sldId id="313" r:id="rId6"/>
    <p:sldId id="314" r:id="rId7"/>
    <p:sldId id="311" r:id="rId8"/>
    <p:sldId id="316" r:id="rId9"/>
    <p:sldId id="315" r:id="rId10"/>
    <p:sldId id="317" r:id="rId11"/>
    <p:sldId id="318" r:id="rId12"/>
    <p:sldId id="319" r:id="rId13"/>
    <p:sldId id="309" r:id="rId14"/>
    <p:sldId id="310" r:id="rId15"/>
    <p:sldId id="303" r:id="rId16"/>
    <p:sldId id="290" r:id="rId17"/>
    <p:sldId id="291" r:id="rId18"/>
    <p:sldId id="307" r:id="rId19"/>
    <p:sldId id="306" r:id="rId20"/>
    <p:sldId id="324" r:id="rId21"/>
    <p:sldId id="323" r:id="rId22"/>
    <p:sldId id="320" r:id="rId23"/>
    <p:sldId id="321" r:id="rId24"/>
    <p:sldId id="322" r:id="rId25"/>
    <p:sldId id="277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65"/>
            <p14:sldId id="312"/>
            <p14:sldId id="313"/>
            <p14:sldId id="314"/>
            <p14:sldId id="311"/>
            <p14:sldId id="316"/>
            <p14:sldId id="315"/>
            <p14:sldId id="317"/>
            <p14:sldId id="318"/>
            <p14:sldId id="319"/>
            <p14:sldId id="309"/>
            <p14:sldId id="310"/>
            <p14:sldId id="303"/>
            <p14:sldId id="290"/>
            <p14:sldId id="291"/>
            <p14:sldId id="307"/>
            <p14:sldId id="306"/>
            <p14:sldId id="324"/>
            <p14:sldId id="323"/>
            <p14:sldId id="320"/>
            <p14:sldId id="321"/>
            <p14:sldId id="322"/>
          </p14:sldIdLst>
        </p14:section>
        <p14:section name="Раздел без заголовка" id="{7DD297BF-26AC-4EB2-A072-C81BB3AE8B7A}">
          <p14:sldIdLst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5556" autoAdjust="0"/>
  </p:normalViewPr>
  <p:slideViewPr>
    <p:cSldViewPr snapToGrid="0">
      <p:cViewPr varScale="1">
        <p:scale>
          <a:sx n="109" d="100"/>
          <a:sy n="109" d="100"/>
        </p:scale>
        <p:origin x="67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3119D7-1BCD-4DA2-B633-C015E4258441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BDBC1-C326-4356-83B2-A43C14C394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9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083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857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059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52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784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135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744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464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410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762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3306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652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7380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110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853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909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566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3667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1373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4134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7907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3015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41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5150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DBDBC1-C326-4356-83B2-A43C14C394B9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492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13.04.2021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7.png"/><Relationship Id="rId5" Type="http://schemas.openxmlformats.org/officeDocument/2006/relationships/image" Target="../media/image5.pn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1.png"/><Relationship Id="rId5" Type="http://schemas.openxmlformats.org/officeDocument/2006/relationships/image" Target="../media/image5.png"/><Relationship Id="rId10" Type="http://schemas.openxmlformats.org/officeDocument/2006/relationships/image" Target="../media/image30.png"/><Relationship Id="rId4" Type="http://schemas.openxmlformats.org/officeDocument/2006/relationships/image" Target="../media/image4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34.png"/><Relationship Id="rId4" Type="http://schemas.openxmlformats.org/officeDocument/2006/relationships/image" Target="../media/image4.png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8.png"/><Relationship Id="rId5" Type="http://schemas.openxmlformats.org/officeDocument/2006/relationships/image" Target="../media/image5.png"/><Relationship Id="rId10" Type="http://schemas.openxmlformats.org/officeDocument/2006/relationships/image" Target="../media/image37.png"/><Relationship Id="rId4" Type="http://schemas.openxmlformats.org/officeDocument/2006/relationships/image" Target="../media/image4.png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2.png"/><Relationship Id="rId5" Type="http://schemas.openxmlformats.org/officeDocument/2006/relationships/image" Target="../media/image5.png"/><Relationship Id="rId10" Type="http://schemas.openxmlformats.org/officeDocument/2006/relationships/image" Target="../media/image41.png"/><Relationship Id="rId4" Type="http://schemas.openxmlformats.org/officeDocument/2006/relationships/image" Target="../media/image4.png"/><Relationship Id="rId9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52.png"/><Relationship Id="rId4" Type="http://schemas.openxmlformats.org/officeDocument/2006/relationships/image" Target="../media/image4.png"/><Relationship Id="rId9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10" Type="http://schemas.openxmlformats.org/officeDocument/2006/relationships/image" Target="../media/image53.wmf"/><Relationship Id="rId4" Type="http://schemas.openxmlformats.org/officeDocument/2006/relationships/image" Target="../media/image7.png"/><Relationship Id="rId9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602777" y="445970"/>
            <a:ext cx="11712262" cy="6500113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842EF9B-2C3D-4BF6-A306-A29135276418}"/>
              </a:ext>
            </a:extLst>
          </p:cNvPr>
          <p:cNvCxnSpPr/>
          <p:nvPr/>
        </p:nvCxnSpPr>
        <p:spPr>
          <a:xfrm>
            <a:off x="2967007" y="1227938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4A49206-7C5B-4BC6-9B5D-FBCB5E922C20}"/>
              </a:ext>
            </a:extLst>
          </p:cNvPr>
          <p:cNvCxnSpPr/>
          <p:nvPr/>
        </p:nvCxnSpPr>
        <p:spPr>
          <a:xfrm>
            <a:off x="3139732" y="5855388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97141DE-44CC-4B8B-976C-04A12B97A3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913" y="5773391"/>
            <a:ext cx="3006102" cy="110298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26F8043-6ADA-42A9-A15E-C61F68670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340" y="292015"/>
            <a:ext cx="3006102" cy="11029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BE1325D-9384-4608-903C-0597E6CC0EAB}"/>
              </a:ext>
            </a:extLst>
          </p:cNvPr>
          <p:cNvSpPr txBox="1"/>
          <p:nvPr/>
        </p:nvSpPr>
        <p:spPr>
          <a:xfrm>
            <a:off x="2807616" y="2298232"/>
            <a:ext cx="72509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Bookman Old Style" panose="02050604050505020204" pitchFamily="18" charset="0"/>
                <a:cs typeface="Calibri" panose="020F0502020204030204" pitchFamily="34" charset="0"/>
              </a:rPr>
              <a:t>Особенности работы с отделочными материалами в ПРЕМИАЛЬНОМ сегменте</a:t>
            </a: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7BA4DEC-5A49-40CB-AB4E-8679119E3E1D}"/>
              </a:ext>
            </a:extLst>
          </p:cNvPr>
          <p:cNvSpPr/>
          <p:nvPr/>
        </p:nvSpPr>
        <p:spPr>
          <a:xfrm>
            <a:off x="602777" y="445971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45" y="777180"/>
            <a:ext cx="3761256" cy="5015006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FE41F7E-A3EF-450A-9729-C0D40F09CC2D}"/>
              </a:ext>
            </a:extLst>
          </p:cNvPr>
          <p:cNvSpPr txBox="1"/>
          <p:nvPr/>
        </p:nvSpPr>
        <p:spPr>
          <a:xfrm>
            <a:off x="2073725" y="489045"/>
            <a:ext cx="4531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Bookman Old Style" panose="02050604050505020204" pitchFamily="18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099AAA-ED5C-4B5E-9762-3C08A3B71FFC}"/>
              </a:ext>
            </a:extLst>
          </p:cNvPr>
          <p:cNvSpPr txBox="1"/>
          <p:nvPr/>
        </p:nvSpPr>
        <p:spPr>
          <a:xfrm>
            <a:off x="2699523" y="965990"/>
            <a:ext cx="283246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27" name="Подзаголовок 2">
            <a:extLst>
              <a:ext uri="{FF2B5EF4-FFF2-40B4-BE49-F238E27FC236}">
                <a16:creationId xmlns:a16="http://schemas.microsoft.com/office/drawing/2014/main" id="{DE45E829-D2AD-4AEC-9D21-40627B5A483A}"/>
              </a:ext>
            </a:extLst>
          </p:cNvPr>
          <p:cNvSpPr txBox="1">
            <a:spLocks/>
          </p:cNvSpPr>
          <p:nvPr/>
        </p:nvSpPr>
        <p:spPr>
          <a:xfrm>
            <a:off x="904981" y="1578559"/>
            <a:ext cx="6944139" cy="4714059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-​ ​Владелица дизайнерской​ студии "POLINA CHAPLANOVA DESIGN“</a:t>
            </a:r>
            <a:endParaRPr lang="en-US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en-US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en-US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en-US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</a:br>
            <a: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</a:br>
            <a:r>
              <a:rPr lang="ru-RU" sz="4800" dirty="0">
                <a:latin typeface="Bookman Old Style" panose="02050604050505020204" pitchFamily="18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48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E3C1238-1A87-4E6F-8704-00002FFFA11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5956616-362A-4D09-BB17-4C0E1241781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513DBA-78C0-4CF6-9A1A-591DF87ED1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A8BAD65-20A2-40E7-A505-CCDBBCE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6BFA472-566F-4645-8E21-1D6DBF9A4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B01F3BF-E23B-462B-AA91-98EC7FD3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E3151BF-D10A-4199-8FE7-18CBA3840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7712005A-D91D-4245-852C-82D9B98CBB4E}"/>
              </a:ext>
            </a:extLst>
          </p:cNvPr>
          <p:cNvSpPr txBox="1"/>
          <p:nvPr/>
        </p:nvSpPr>
        <p:spPr>
          <a:xfrm>
            <a:off x="3092079" y="525528"/>
            <a:ext cx="713648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ПРЕМИАЛЬНЫЙ сегмент?</a:t>
            </a:r>
            <a:endParaRPr lang="en-US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B78FDF4-6256-4CFC-8151-2C5575E13D2C}"/>
              </a:ext>
            </a:extLst>
          </p:cNvPr>
          <p:cNvSpPr txBox="1"/>
          <p:nvPr/>
        </p:nvSpPr>
        <p:spPr>
          <a:xfrm>
            <a:off x="3781436" y="1330538"/>
            <a:ext cx="5188819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Какие сегменты существуют: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A464F49-680E-47CD-A84F-48EA429764C6}"/>
              </a:ext>
            </a:extLst>
          </p:cNvPr>
          <p:cNvSpPr txBox="1"/>
          <p:nvPr/>
        </p:nvSpPr>
        <p:spPr>
          <a:xfrm>
            <a:off x="4488161" y="1869052"/>
            <a:ext cx="3545954" cy="1631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 эконом-класса</a:t>
            </a:r>
          </a:p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 среднего класса</a:t>
            </a:r>
          </a:p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 премиум-класса</a:t>
            </a:r>
          </a:p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 класса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люкс</a:t>
            </a:r>
          </a:p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 класса де люкс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3A27C9-A7FC-4B9A-8676-92A211A415AB}"/>
              </a:ext>
            </a:extLst>
          </p:cNvPr>
          <p:cNvSpPr txBox="1"/>
          <p:nvPr/>
        </p:nvSpPr>
        <p:spPr>
          <a:xfrm>
            <a:off x="728444" y="3945688"/>
            <a:ext cx="11039912" cy="23391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 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Мебель класса премиум надежна, комфорта, долговечна. Для ее создания не скупятся ни на материалы, ни на расчет наиболее эргономичных форм. А внешнему виду она обязана профессиональным дизайнерам.</a:t>
            </a:r>
          </a:p>
          <a:p>
            <a:pPr algn="l"/>
            <a:r>
              <a:rPr lang="ru-RU" sz="16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Именно в сегменте премиум открывается широкая возможность внесения корректив: подобрать ткань, древесину и обработку для нее. Благодаря этому мебель премиум-класса получается созданной под индивидуального заказчика, комфортной и стильной. Ценовая политика может разнится очень сильно: все зависит от раскрученности бренда и используемых материалов. Которые могут быть как привычными, так и очень редкими, вроде древесины тропических деревьев.</a:t>
            </a:r>
          </a:p>
          <a:p>
            <a:pPr algn="r"/>
            <a:r>
              <a:rPr lang="ru-RU" sz="16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Магазин 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</a:rPr>
              <a:t>К</a:t>
            </a:r>
            <a:r>
              <a:rPr lang="ru-RU" sz="16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р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</a:rPr>
              <a:t>асивый Дом.</a:t>
            </a:r>
            <a:endParaRPr lang="ru-RU" sz="1600" b="0" i="0" dirty="0"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7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E3C1238-1A87-4E6F-8704-00002FFFA11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5956616-362A-4D09-BB17-4C0E1241781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513DBA-78C0-4CF6-9A1A-591DF87ED1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A8BAD65-20A2-40E7-A505-CCDBBCE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6BFA472-566F-4645-8E21-1D6DBF9A4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B01F3BF-E23B-462B-AA91-98EC7FD3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E3151BF-D10A-4199-8FE7-18CBA3840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CF4F36A-E1A3-4A2F-9A64-D0C7D4F6B15A}"/>
              </a:ext>
            </a:extLst>
          </p:cNvPr>
          <p:cNvSpPr txBox="1"/>
          <p:nvPr/>
        </p:nvSpPr>
        <p:spPr>
          <a:xfrm>
            <a:off x="3020408" y="395393"/>
            <a:ext cx="7279826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Критерии выбора 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материалов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в 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ПРЕМИАЛЬНОМ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сегменте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ACFDCB-E094-4D06-91D5-888FACC94FCA}"/>
              </a:ext>
            </a:extLst>
          </p:cNvPr>
          <p:cNvSpPr txBox="1"/>
          <p:nvPr/>
        </p:nvSpPr>
        <p:spPr>
          <a:xfrm>
            <a:off x="2592645" y="2008256"/>
            <a:ext cx="7071597" cy="31700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2500" dirty="0" err="1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Насмотренность</a:t>
            </a:r>
            <a:endParaRPr lang="en-US" sz="25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Бюджет</a:t>
            </a:r>
            <a:endParaRPr lang="en-US" sz="25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Срок производства/поставка</a:t>
            </a: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Приоритетность зон</a:t>
            </a:r>
          </a:p>
          <a:p>
            <a:r>
              <a:rPr lang="ru-RU" sz="25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Известность и узнаваемость бренда</a:t>
            </a: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Качество</a:t>
            </a:r>
            <a:r>
              <a:rPr lang="ru-RU" sz="25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</a:t>
            </a:r>
          </a:p>
          <a:p>
            <a:r>
              <a:rPr lang="ru-RU" sz="25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Приоритет Заказчика </a:t>
            </a: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Удобство выбора</a:t>
            </a:r>
            <a:endParaRPr lang="ru-RU" sz="2500" b="0" i="0" dirty="0">
              <a:solidFill>
                <a:schemeClr val="tx1"/>
              </a:solidFill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341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E3C1238-1A87-4E6F-8704-00002FFFA11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5956616-362A-4D09-BB17-4C0E1241781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513DBA-78C0-4CF6-9A1A-591DF87ED1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A8BAD65-20A2-40E7-A505-CCDBBCE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6BFA472-566F-4645-8E21-1D6DBF9A4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B01F3BF-E23B-462B-AA91-98EC7FD3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E3151BF-D10A-4199-8FE7-18CBA3840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DCF3412-185B-48E4-B09D-893C909455B6}"/>
              </a:ext>
            </a:extLst>
          </p:cNvPr>
          <p:cNvSpPr txBox="1"/>
          <p:nvPr/>
        </p:nvSpPr>
        <p:spPr>
          <a:xfrm>
            <a:off x="3583028" y="486816"/>
            <a:ext cx="5585635" cy="13849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Какие материалы чаще всего используются в ПЕРМАЛЬНЫХ объектах?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7648B16-AFDC-48C0-AF67-AA773D55913C}"/>
              </a:ext>
            </a:extLst>
          </p:cNvPr>
          <p:cNvSpPr txBox="1"/>
          <p:nvPr/>
        </p:nvSpPr>
        <p:spPr>
          <a:xfrm>
            <a:off x="1029407" y="2470286"/>
            <a:ext cx="10133185" cy="26776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ctr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мрамор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оникс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мозаика стеклянная /мраморная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стеклянные панно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обои</a:t>
            </a:r>
          </a:p>
          <a:p>
            <a:pPr marL="457200" indent="-457200" algn="ctr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деревянные панели</a:t>
            </a:r>
          </a:p>
        </p:txBody>
      </p:sp>
    </p:spTree>
    <p:extLst>
      <p:ext uri="{BB962C8B-B14F-4D97-AF65-F5344CB8AC3E}">
        <p14:creationId xmlns:p14="http://schemas.microsoft.com/office/powerpoint/2010/main" val="2320528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F1343C6-5D7B-4CE4-A6D7-6925C40E273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E3C1238-1A87-4E6F-8704-00002FFFA11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5956616-362A-4D09-BB17-4C0E1241781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513DBA-78C0-4CF6-9A1A-591DF87ED1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A8BAD65-20A2-40E7-A505-CCDBBCE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6BFA472-566F-4645-8E21-1D6DBF9A4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B01F3BF-E23B-462B-AA91-98EC7FD3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E3151BF-D10A-4199-8FE7-18CBA3840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506B2B4-E9E1-495D-9C74-981649FF4CDE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467828C1-E84E-4174-B8E4-A7228B32292F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F221F7-BAAB-4336-A61C-1E7143135E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73" y="468687"/>
            <a:ext cx="6471565" cy="59656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07D12E-2E67-4ACA-96FE-42C18A930D2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04" t="-150" r="27318" b="150"/>
          <a:stretch/>
        </p:blipFill>
        <p:spPr>
          <a:xfrm>
            <a:off x="6343087" y="463251"/>
            <a:ext cx="5872187" cy="598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18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3C25044-C17F-4289-9D56-54D900F33FE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27381"/>
            <a:ext cx="11632305" cy="598845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02DB20E-CCCF-40D1-B377-9B7A0A29F0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030" y="632019"/>
            <a:ext cx="5314950" cy="5334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69BB88-9585-4F42-8CBB-B8C4538955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9293" y="2034589"/>
            <a:ext cx="3564420" cy="428763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82DFAD7-0EBC-49E3-BCF7-2D658E2165EB}"/>
              </a:ext>
            </a:extLst>
          </p:cNvPr>
          <p:cNvSpPr txBox="1"/>
          <p:nvPr/>
        </p:nvSpPr>
        <p:spPr>
          <a:xfrm>
            <a:off x="6309692" y="682473"/>
            <a:ext cx="3687931" cy="10156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Инкрустация, серебро и слюда</a:t>
            </a:r>
            <a:endParaRPr lang="ru-RU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ctr">
              <a:buFontTx/>
              <a:buChar char="-"/>
            </a:pPr>
            <a:endParaRPr lang="ru-RU" sz="24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3CD64F6-BD10-41EA-9A29-64F5143E29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1873" y="1390722"/>
            <a:ext cx="5340803" cy="462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78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292A837-B3D6-4284-AADF-C90F9E987075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764A26-0E82-4481-93AE-C3DE5C80FF5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809" t="1754" r="5802" b="11603"/>
          <a:stretch/>
        </p:blipFill>
        <p:spPr>
          <a:xfrm>
            <a:off x="1135630" y="470167"/>
            <a:ext cx="10480431" cy="594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044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D63F0F6-2051-4055-B4FC-379D60DA187B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DBC6C06-3711-4F90-96C5-666092716B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776" y="438056"/>
            <a:ext cx="6138005" cy="413584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576D64-B93C-4888-9CB1-D8DDE09B5D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6972" y="3217284"/>
            <a:ext cx="3940291" cy="318975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69E6FF-E4BA-420C-801B-0C04E0DEA9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0099" y="489080"/>
            <a:ext cx="3852969" cy="58568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7296B05-074E-4D40-8AAA-EB474B9DDE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5672" y="1751878"/>
            <a:ext cx="5522966" cy="346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21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3602732-7BD6-4EBA-90A0-EEF4B8BE1A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93" y="451870"/>
            <a:ext cx="5614684" cy="59977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ECFBC2-6CAB-4C88-883A-ECFC2A8712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2224" y="455107"/>
            <a:ext cx="5819775" cy="599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531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21D6AE1-4699-4C97-B833-0F8D718FF0F3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957235-0E10-4466-ACE3-26FB9BB54B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715" y="420535"/>
            <a:ext cx="7250053" cy="60137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DF60B6-18B1-4428-8249-4AFF3B7378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0877" y="884392"/>
            <a:ext cx="445770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01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231A033-9351-47EE-B03F-EC01A5E90AF3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7E39C6-C8F0-45AD-97AB-6EA43CC7EC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6424" y="1656087"/>
            <a:ext cx="6505575" cy="47148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A7C81F6-4AF6-4DF9-A2F9-221E2338DA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681" y="425494"/>
            <a:ext cx="7883862" cy="488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908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529EF43-AA5A-4C04-817D-E95BDDC23943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99D03F08-1CAB-42BE-9BF7-BF5F3689E665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должно быть в ТЗ для подрядчика!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AC29F52B-6235-483C-BA75-E75E388CE27C}"/>
              </a:ext>
            </a:extLst>
          </p:cNvPr>
          <p:cNvSpPr txBox="1">
            <a:spLocks/>
          </p:cNvSpPr>
          <p:nvPr/>
        </p:nvSpPr>
        <p:spPr>
          <a:xfrm>
            <a:off x="862730" y="2072883"/>
            <a:ext cx="6944139" cy="23408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Картинка (как выглядит).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Чертеж с размерами.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Описание из какого материала.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Описание какого цвет.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Технические особенности (подсветка, тип открывания).</a:t>
            </a:r>
          </a:p>
          <a:p>
            <a:pPr algn="ctr"/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2DE01604-AA5C-49EF-8EAD-756131FFE8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3894" y="5595039"/>
            <a:ext cx="11632304" cy="703267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Чем детальней или чем больше информации будет для подрядчика, тем вероятность что подрядчик сделает так как Вы задумали больше!!!</a:t>
            </a:r>
            <a:endParaRPr lang="ru-RU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001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B335B86-5658-41BE-A2DD-30C7499A2760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9205" y="445465"/>
            <a:ext cx="11632305" cy="5963792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5FBA8A-6488-496E-94DA-A83B6FDF33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6570" y="1738565"/>
            <a:ext cx="5001111" cy="3380869"/>
          </a:xfrm>
          <a:prstGeom prst="rect">
            <a:avLst/>
          </a:prstGeom>
        </p:spPr>
      </p:pic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id="{B4E1E38B-EEC2-4AE3-870E-B37E87876A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0763" y="725715"/>
            <a:ext cx="6143848" cy="408076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</a:t>
            </a:r>
            <a:r>
              <a:rPr lang="en-US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детская кухня с подсветкой</a:t>
            </a:r>
            <a:endParaRPr lang="ru-RU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705882EF-C653-43DD-9D53-E3E59E2948F5}"/>
              </a:ext>
            </a:extLst>
          </p:cNvPr>
          <p:cNvSpPr txBox="1">
            <a:spLocks/>
          </p:cNvSpPr>
          <p:nvPr/>
        </p:nvSpPr>
        <p:spPr>
          <a:xfrm>
            <a:off x="3487996" y="434205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D6A8B2-B24B-44E2-B535-C96559F9EC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79" y="1269663"/>
            <a:ext cx="5856506" cy="477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82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02C8282-37E5-4CCD-9CC8-8986F86354BC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39445"/>
            <a:ext cx="11632304" cy="5976396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id="{B4E1E38B-EEC2-4AE3-870E-B37E87876A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3922" y="774436"/>
            <a:ext cx="6143848" cy="408076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Детская кухня с подсветкой</a:t>
            </a:r>
            <a:endParaRPr lang="ru-RU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3A132D-2C86-49F3-A3E8-4966D1FE11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106" y="1199872"/>
            <a:ext cx="3485484" cy="50187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151F73F-E81B-485B-A237-7830206D60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0321" y="1426644"/>
            <a:ext cx="4084269" cy="4565251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9D93CFF7-2060-4AC1-ABD1-6C2F456AF6CC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</a:p>
        </p:txBody>
      </p:sp>
    </p:spTree>
    <p:extLst>
      <p:ext uri="{BB962C8B-B14F-4D97-AF65-F5344CB8AC3E}">
        <p14:creationId xmlns:p14="http://schemas.microsoft.com/office/powerpoint/2010/main" val="2262553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90727FD-2110-4F9F-8336-0B25358CD9DA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4DABC62-22FA-49AC-B839-5673ACBDAE49}"/>
              </a:ext>
            </a:extLst>
          </p:cNvPr>
          <p:cNvSpPr/>
          <p:nvPr/>
        </p:nvSpPr>
        <p:spPr>
          <a:xfrm>
            <a:off x="569205" y="445465"/>
            <a:ext cx="11632305" cy="5963792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E35AF2-8EA6-4AB6-BB6E-9C098F031D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959" y="654342"/>
            <a:ext cx="3302810" cy="304558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C8A4E5-58E9-46A3-86E5-D3799BF786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0821" y="847465"/>
            <a:ext cx="3933278" cy="492453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2ED68EA-A688-4DC7-A844-3A0711B110D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11757" y="546935"/>
            <a:ext cx="3894379" cy="53312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C0515B-1B8A-4162-B545-26152CBA80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2898" y="3784339"/>
            <a:ext cx="2194601" cy="2516186"/>
          </a:xfrm>
          <a:prstGeom prst="rect">
            <a:avLst/>
          </a:prstGeom>
        </p:spPr>
      </p:pic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D8C26EF3-3F69-40B6-951D-413F09162F03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</a:p>
        </p:txBody>
      </p:sp>
    </p:spTree>
    <p:extLst>
      <p:ext uri="{BB962C8B-B14F-4D97-AF65-F5344CB8AC3E}">
        <p14:creationId xmlns:p14="http://schemas.microsoft.com/office/powerpoint/2010/main" val="140957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6DEA05E-F270-40A7-A22F-430D88919EFC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243978" y="1140140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101300" y="723025"/>
            <a:ext cx="6549091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Стойка ресепшн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AC4234-4081-4E3E-A351-14FFEA4802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94" y="1118076"/>
            <a:ext cx="7300789" cy="51667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91E934-6C76-4083-927F-5192A0D889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51326" y="1265371"/>
            <a:ext cx="3619959" cy="19471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36C7F34-2B83-485C-8EBD-C3BB879AE9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51326" y="3693850"/>
            <a:ext cx="3660818" cy="202401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3EB741B-E6F5-4497-B2BF-689BE442B910}"/>
              </a:ext>
            </a:extLst>
          </p:cNvPr>
          <p:cNvSpPr txBox="1">
            <a:spLocks/>
          </p:cNvSpPr>
          <p:nvPr/>
        </p:nvSpPr>
        <p:spPr>
          <a:xfrm>
            <a:off x="3226697" y="41698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СТОЛЯРКА</a:t>
            </a:r>
          </a:p>
        </p:txBody>
      </p:sp>
    </p:spTree>
    <p:extLst>
      <p:ext uri="{BB962C8B-B14F-4D97-AF65-F5344CB8AC3E}">
        <p14:creationId xmlns:p14="http://schemas.microsoft.com/office/powerpoint/2010/main" val="3488838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F68BEF0E-4C24-4816-96FD-F7F2F3586C7D}"/>
              </a:ext>
            </a:extLst>
          </p:cNvPr>
          <p:cNvSpPr/>
          <p:nvPr/>
        </p:nvSpPr>
        <p:spPr>
          <a:xfrm>
            <a:off x="598061" y="378735"/>
            <a:ext cx="11593939" cy="60555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C05D4D-6592-4492-992A-90F4CA1CB6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602" y="836917"/>
            <a:ext cx="5457793" cy="33807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E27542F-71E7-4676-B150-3C63AE5C4A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7087" y="813705"/>
            <a:ext cx="5567889" cy="268660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50225D1-8CE8-4F23-AE17-87A3A54013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93831" y="3253300"/>
            <a:ext cx="3728805" cy="291638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B40A8ED-E496-4A87-808E-007568FB23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59538" y="3143093"/>
            <a:ext cx="2047590" cy="2901202"/>
          </a:xfrm>
          <a:prstGeom prst="rect">
            <a:avLst/>
          </a:prstGeom>
        </p:spPr>
      </p:pic>
      <p:sp>
        <p:nvSpPr>
          <p:cNvPr id="28" name="Подзаголовок 2">
            <a:extLst>
              <a:ext uri="{FF2B5EF4-FFF2-40B4-BE49-F238E27FC236}">
                <a16:creationId xmlns:a16="http://schemas.microsoft.com/office/drawing/2014/main" id="{466D83D8-2C45-4C17-AF9C-3F6A5222A2F4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МРАМОР</a:t>
            </a:r>
          </a:p>
        </p:txBody>
      </p:sp>
    </p:spTree>
    <p:extLst>
      <p:ext uri="{BB962C8B-B14F-4D97-AF65-F5344CB8AC3E}">
        <p14:creationId xmlns:p14="http://schemas.microsoft.com/office/powerpoint/2010/main" val="2057514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E6DA153-335C-4C1F-8C6F-D52178571038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7C97B2-2720-47A0-BE82-7C08E0EAA3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40" y="1031845"/>
            <a:ext cx="5780303" cy="516761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332D3CD-8EB9-4CB4-8488-4CD567124F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5368" y="3263088"/>
            <a:ext cx="5270124" cy="29175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7D7520-210E-4D5B-96A8-36C8437A69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5368" y="464255"/>
            <a:ext cx="2979239" cy="26959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77260FE-F2FB-4931-A83A-35FBF7B1B8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66667" y="473465"/>
            <a:ext cx="1586307" cy="1116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FAD37ED-E232-4BC4-9A55-717BE0821F4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42738" y="1812247"/>
            <a:ext cx="2251131" cy="46482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22E9E84-9CBF-4B35-B2E3-7F0AE964C63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26055" y="2391506"/>
            <a:ext cx="919040" cy="748193"/>
          </a:xfrm>
          <a:prstGeom prst="rect">
            <a:avLst/>
          </a:prstGeom>
        </p:spPr>
      </p:pic>
      <p:sp>
        <p:nvSpPr>
          <p:cNvPr id="30" name="Подзаголовок 2">
            <a:extLst>
              <a:ext uri="{FF2B5EF4-FFF2-40B4-BE49-F238E27FC236}">
                <a16:creationId xmlns:a16="http://schemas.microsoft.com/office/drawing/2014/main" id="{78113189-9C04-4FBF-B860-C3673C3B8B67}"/>
              </a:ext>
            </a:extLst>
          </p:cNvPr>
          <p:cNvSpPr txBox="1">
            <a:spLocks/>
          </p:cNvSpPr>
          <p:nvPr/>
        </p:nvSpPr>
        <p:spPr>
          <a:xfrm>
            <a:off x="3119848" y="428841"/>
            <a:ext cx="6143848" cy="408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МРАМОР</a:t>
            </a:r>
          </a:p>
        </p:txBody>
      </p:sp>
    </p:spTree>
    <p:extLst>
      <p:ext uri="{BB962C8B-B14F-4D97-AF65-F5344CB8AC3E}">
        <p14:creationId xmlns:p14="http://schemas.microsoft.com/office/powerpoint/2010/main" val="1028795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B2819D5-3025-4266-8E2B-14CFA96105B4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59694" y="403765"/>
            <a:ext cx="11608106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F14E56-ADA8-4827-BE39-2A70C4C04BB8}"/>
              </a:ext>
            </a:extLst>
          </p:cNvPr>
          <p:cNvSpPr txBox="1">
            <a:spLocks/>
          </p:cNvSpPr>
          <p:nvPr/>
        </p:nvSpPr>
        <p:spPr>
          <a:xfrm>
            <a:off x="1161601" y="2315744"/>
            <a:ext cx="7426843" cy="2370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Выдаем грамотное тех. задание с указанием всего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Согласовываем  или не согласовываем образец/ чертеж.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Вносим правки по необходимости.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Согласовываем  образец/ чертеж.</a:t>
            </a:r>
          </a:p>
          <a:p>
            <a:pPr algn="l"/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Ждем наше ТВОРЕНИЕ на объекте!</a:t>
            </a:r>
          </a:p>
          <a:p>
            <a:pPr algn="ctr"/>
            <a:endParaRPr lang="ru-RU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0C584906-773E-4D2D-BA37-48222626F7C6}"/>
              </a:ext>
            </a:extLst>
          </p:cNvPr>
          <p:cNvSpPr txBox="1">
            <a:spLocks/>
          </p:cNvSpPr>
          <p:nvPr/>
        </p:nvSpPr>
        <p:spPr>
          <a:xfrm>
            <a:off x="4281267" y="608684"/>
            <a:ext cx="4758107" cy="416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дальше что с ТЗ?</a:t>
            </a:r>
          </a:p>
        </p:txBody>
      </p:sp>
    </p:spTree>
    <p:extLst>
      <p:ext uri="{BB962C8B-B14F-4D97-AF65-F5344CB8AC3E}">
        <p14:creationId xmlns:p14="http://schemas.microsoft.com/office/powerpoint/2010/main" val="1350423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8B1BDD4-E509-41BA-A626-8C8F8455CE27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B88407-F53C-44D1-BDEB-729B9A7E8D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884" y="453577"/>
            <a:ext cx="8326231" cy="600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47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009A3CB-F56E-4E99-9376-A65FE2BCD313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D2F9E2-4F87-442D-A10A-FA388E0D75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567" y="523261"/>
            <a:ext cx="7216483" cy="394994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649ADC4-2222-4B3B-9FCF-DDCAAF47A2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7962" y="2278523"/>
            <a:ext cx="5372636" cy="413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07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C79D0B4-6C14-4D44-8B35-DAEDC18F7FF7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90284B-6938-451E-9870-F735F7BBF9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3433" y="751846"/>
            <a:ext cx="6162052" cy="39109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AF15A1-708D-4EB1-A5C1-F35836BC79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4266" y="487038"/>
            <a:ext cx="3943967" cy="571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58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F4E7A20-DA20-45A9-802D-E99785820EA8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CA57140A-BD80-48BB-AF0C-36810FAF06D6}"/>
              </a:ext>
            </a:extLst>
          </p:cNvPr>
          <p:cNvSpPr txBox="1">
            <a:spLocks/>
          </p:cNvSpPr>
          <p:nvPr/>
        </p:nvSpPr>
        <p:spPr>
          <a:xfrm>
            <a:off x="2050413" y="487038"/>
            <a:ext cx="9328557" cy="7032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F5DFD0-EA8D-447D-A44A-6D5E88F489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3310" y="564596"/>
            <a:ext cx="6946864" cy="35405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A9C031-7050-40A1-B42E-63C33D5F03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66105" y="1262154"/>
            <a:ext cx="6581034" cy="430362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89DB76F-16F9-4B79-99D1-0C0701A50B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2159" y="3374967"/>
            <a:ext cx="4311244" cy="286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03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EB9C6F5-E72A-4E42-BC6F-FE7A35DF5569}"/>
              </a:ext>
            </a:extLst>
          </p:cNvPr>
          <p:cNvSpPr/>
          <p:nvPr/>
        </p:nvSpPr>
        <p:spPr>
          <a:xfrm>
            <a:off x="602777" y="427939"/>
            <a:ext cx="11589222" cy="597910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744884" y="555074"/>
            <a:ext cx="4531001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en-US" sz="24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6436241" y="2369446"/>
            <a:ext cx="5012681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связи:</a:t>
            </a:r>
            <a:endParaRPr lang="ru-RU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344" y="3005858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663" y="3773726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416" y="4354454"/>
            <a:ext cx="793651" cy="4380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1507A4B-9467-4872-B515-1838AD9B10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438" y="4981650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430935" y="1083779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5B5B5A-1867-4599-9278-AF1A354978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8" y="1158823"/>
            <a:ext cx="3718974" cy="4958631"/>
          </a:xfrm>
          <a:prstGeom prst="rect">
            <a:avLst/>
          </a:prstGeom>
        </p:spPr>
      </p:pic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A1136F32-42DA-4082-8855-D2DA1C0EBA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2515345"/>
              </p:ext>
            </p:extLst>
          </p:nvPr>
        </p:nvGraphicFramePr>
        <p:xfrm>
          <a:off x="9448395" y="2826898"/>
          <a:ext cx="2234877" cy="2128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9" imgW="6933240" imgH="6603120" progId="Photoshop.Image.13">
                  <p:embed/>
                </p:oleObj>
              </mc:Choice>
              <mc:Fallback>
                <p:oleObj name="Image" r:id="rId9" imgW="6933240" imgH="6603120" progId="Photoshop.Image.13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722DCF08-4A41-43FC-A359-975677F3BF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448395" y="2826898"/>
                        <a:ext cx="2234877" cy="2128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4168</TotalTime>
  <Words>944</Words>
  <Application>Microsoft Office PowerPoint</Application>
  <PresentationFormat>Широкоэкранный</PresentationFormat>
  <Paragraphs>153</Paragraphs>
  <Slides>25</Slides>
  <Notes>25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Bookman Old Style</vt:lpstr>
      <vt:lpstr>Calibri</vt:lpstr>
      <vt:lpstr>Trebuchet MS</vt:lpstr>
      <vt:lpstr>Берлин</vt:lpstr>
      <vt:lpstr>Image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171</cp:revision>
  <dcterms:created xsi:type="dcterms:W3CDTF">2020-09-07T19:51:05Z</dcterms:created>
  <dcterms:modified xsi:type="dcterms:W3CDTF">2021-04-13T19:22:20Z</dcterms:modified>
</cp:coreProperties>
</file>