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76" r:id="rId2"/>
    <p:sldId id="275" r:id="rId3"/>
    <p:sldId id="265" r:id="rId4"/>
    <p:sldId id="258" r:id="rId5"/>
    <p:sldId id="302" r:id="rId6"/>
    <p:sldId id="303" r:id="rId7"/>
    <p:sldId id="322" r:id="rId8"/>
    <p:sldId id="304" r:id="rId9"/>
    <p:sldId id="291" r:id="rId10"/>
    <p:sldId id="314" r:id="rId11"/>
    <p:sldId id="305" r:id="rId12"/>
    <p:sldId id="307" r:id="rId13"/>
    <p:sldId id="308" r:id="rId14"/>
    <p:sldId id="309" r:id="rId15"/>
    <p:sldId id="317" r:id="rId16"/>
    <p:sldId id="310" r:id="rId17"/>
    <p:sldId id="316" r:id="rId18"/>
    <p:sldId id="306" r:id="rId19"/>
    <p:sldId id="315" r:id="rId20"/>
    <p:sldId id="311" r:id="rId21"/>
    <p:sldId id="318" r:id="rId22"/>
    <p:sldId id="313" r:id="rId23"/>
    <p:sldId id="312" r:id="rId24"/>
    <p:sldId id="290" r:id="rId25"/>
    <p:sldId id="320" r:id="rId26"/>
    <p:sldId id="319" r:id="rId27"/>
    <p:sldId id="321" r:id="rId28"/>
    <p:sldId id="277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65"/>
            <p14:sldId id="258"/>
            <p14:sldId id="302"/>
            <p14:sldId id="303"/>
            <p14:sldId id="322"/>
            <p14:sldId id="304"/>
            <p14:sldId id="291"/>
            <p14:sldId id="314"/>
            <p14:sldId id="305"/>
            <p14:sldId id="307"/>
            <p14:sldId id="308"/>
            <p14:sldId id="309"/>
            <p14:sldId id="317"/>
            <p14:sldId id="310"/>
            <p14:sldId id="316"/>
            <p14:sldId id="306"/>
            <p14:sldId id="315"/>
            <p14:sldId id="311"/>
            <p14:sldId id="318"/>
            <p14:sldId id="313"/>
            <p14:sldId id="312"/>
            <p14:sldId id="290"/>
            <p14:sldId id="320"/>
            <p14:sldId id="319"/>
            <p14:sldId id="321"/>
          </p14:sldIdLst>
        </p14:section>
        <p14:section name="Раздел без заголовка" id="{7DD297BF-26AC-4EB2-A072-C81BB3AE8B7A}">
          <p14:sldIdLst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3.png"/><Relationship Id="rId7" Type="http://schemas.openxmlformats.org/officeDocument/2006/relationships/image" Target="../media/image17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.png"/><Relationship Id="rId7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.png"/><Relationship Id="rId7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.png"/><Relationship Id="rId7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png"/><Relationship Id="rId7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4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4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6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6.png"/><Relationship Id="rId7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821417" y="915893"/>
            <a:ext cx="4855484" cy="4924538"/>
          </a:xfrm>
          <a:custGeom>
            <a:avLst/>
            <a:gdLst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5617484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841333"/>
              <a:gd name="connsiteY0" fmla="*/ 0 h 4924538"/>
              <a:gd name="connsiteX1" fmla="*/ 5617484 w 5841333"/>
              <a:gd name="connsiteY1" fmla="*/ 0 h 4924538"/>
              <a:gd name="connsiteX2" fmla="*/ 4617359 w 5841333"/>
              <a:gd name="connsiteY2" fmla="*/ 255682 h 4924538"/>
              <a:gd name="connsiteX3" fmla="*/ 3607709 w 5841333"/>
              <a:gd name="connsiteY3" fmla="*/ 789082 h 4924538"/>
              <a:gd name="connsiteX4" fmla="*/ 3607709 w 5841333"/>
              <a:gd name="connsiteY4" fmla="*/ 4924538 h 4924538"/>
              <a:gd name="connsiteX5" fmla="*/ 0 w 5841333"/>
              <a:gd name="connsiteY5" fmla="*/ 4924538 h 4924538"/>
              <a:gd name="connsiteX6" fmla="*/ 0 w 5841333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4845959 w 5617484"/>
              <a:gd name="connsiteY2" fmla="*/ 770032 h 4924538"/>
              <a:gd name="connsiteX3" fmla="*/ 3607709 w 5617484"/>
              <a:gd name="connsiteY3" fmla="*/ 789082 h 4924538"/>
              <a:gd name="connsiteX4" fmla="*/ 3607709 w 5617484"/>
              <a:gd name="connsiteY4" fmla="*/ 4924538 h 4924538"/>
              <a:gd name="connsiteX5" fmla="*/ 0 w 5617484"/>
              <a:gd name="connsiteY5" fmla="*/ 4924538 h 4924538"/>
              <a:gd name="connsiteX6" fmla="*/ 0 w 5617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89082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98607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55484" h="4924538">
                <a:moveTo>
                  <a:pt x="0" y="0"/>
                </a:moveTo>
                <a:lnTo>
                  <a:pt x="4855484" y="9525"/>
                </a:lnTo>
                <a:lnTo>
                  <a:pt x="4845959" y="770032"/>
                </a:lnTo>
                <a:lnTo>
                  <a:pt x="3607709" y="798607"/>
                </a:lnTo>
                <a:lnTo>
                  <a:pt x="3607709" y="4924538"/>
                </a:lnTo>
                <a:lnTo>
                  <a:pt x="0" y="4924538"/>
                </a:lnTo>
                <a:lnTo>
                  <a:pt x="0" y="0"/>
                </a:lnTo>
                <a:close/>
              </a:path>
            </a:pathLst>
          </a:cu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4420349" y="1699514"/>
            <a:ext cx="7485901" cy="472986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21417" y="2852045"/>
            <a:ext cx="110848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создать универсальный базовый интерьер?</a:t>
            </a:r>
            <a:endParaRPr lang="ru-RU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316822" y="1065814"/>
            <a:ext cx="3718670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595223"/>
            <a:ext cx="7064395" cy="5541217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941" y="1337553"/>
            <a:ext cx="6944139" cy="47140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​Владелица дизайнерской​ студии "POLINA CHAPLANOVA DESIGN“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786648" y="604149"/>
            <a:ext cx="3032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2621F4-7DA0-475F-93EC-6F0360160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245" y="777180"/>
            <a:ext cx="3761256" cy="50150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3067053" y="896536"/>
            <a:ext cx="2471283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83317" y="925418"/>
            <a:ext cx="6349668" cy="492453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316" y="2663685"/>
            <a:ext cx="6349668" cy="199334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chemeClr val="bg1"/>
                </a:solidFill>
              </a:rPr>
              <a:t>-Для чего нужен универсальный интерьере?</a:t>
            </a:r>
          </a:p>
          <a:p>
            <a:pPr algn="l"/>
            <a:endParaRPr lang="ru-RU" sz="1800" dirty="0">
              <a:solidFill>
                <a:schemeClr val="bg1"/>
              </a:solidFill>
            </a:endParaRPr>
          </a:p>
          <a:p>
            <a:pPr algn="l"/>
            <a:r>
              <a:rPr lang="ru-RU" sz="1800" dirty="0">
                <a:solidFill>
                  <a:schemeClr val="bg1"/>
                </a:solidFill>
              </a:rPr>
              <a:t>-Где чаще используется универсальный интерьер?</a:t>
            </a:r>
          </a:p>
          <a:p>
            <a:pPr algn="l"/>
            <a:endParaRPr lang="ru-RU" sz="1800" dirty="0">
              <a:solidFill>
                <a:schemeClr val="bg1"/>
              </a:solidFill>
            </a:endParaRPr>
          </a:p>
          <a:p>
            <a:pPr algn="l"/>
            <a:r>
              <a:rPr lang="ru-RU" sz="1800" dirty="0">
                <a:solidFill>
                  <a:schemeClr val="bg1"/>
                </a:solidFill>
              </a:rPr>
              <a:t>-Как </a:t>
            </a:r>
            <a:r>
              <a:rPr lang="ru-RU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создать универсальный базовый интерьер?</a:t>
            </a:r>
            <a:endParaRPr lang="ru-RU" sz="1800" dirty="0">
              <a:solidFill>
                <a:schemeClr val="bg1"/>
              </a:solidFill>
            </a:endParaRPr>
          </a:p>
          <a:p>
            <a:pPr algn="l"/>
            <a:endParaRPr lang="ru-RU" sz="1800" dirty="0">
              <a:solidFill>
                <a:schemeClr val="bg1"/>
              </a:solidFill>
            </a:endParaRPr>
          </a:p>
          <a:p>
            <a:pPr algn="l"/>
            <a:endParaRPr lang="ru-RU" sz="1800" dirty="0"/>
          </a:p>
          <a:p>
            <a:pPr algn="l"/>
            <a:endParaRPr lang="ru-R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269286" y="1739311"/>
            <a:ext cx="2905677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ЧЕМ ПОГОВОРИМ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E3C1238-1A87-4E6F-8704-00002FFFA119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5956616-362A-4D09-BB17-4C0E12417810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513DBA-78C0-4CF6-9A1A-591DF87ED16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A8BAD65-20A2-40E7-A505-CCDBBCE5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E6BFA472-566F-4645-8E21-1D6DBF9A4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B01F3BF-E23B-462B-AA91-98EC7FD3E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CE3151BF-D10A-4199-8FE7-18CBA3840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D2DFC41-C043-4099-A1A4-97BFCA36770E}"/>
              </a:ext>
            </a:extLst>
          </p:cNvPr>
          <p:cNvSpPr/>
          <p:nvPr/>
        </p:nvSpPr>
        <p:spPr>
          <a:xfrm>
            <a:off x="7132985" y="925418"/>
            <a:ext cx="5059014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B8FBBB-103B-4A32-9A00-3004F40C72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835" y="1629161"/>
            <a:ext cx="4220796" cy="422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1084808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59466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919936" y="1305948"/>
            <a:ext cx="109118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Что такое базовый гардероб?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Это нейтральные вещи хорошего качества, которые идеально сочетаются между собой и с любыми другими нарядами и которые мы носите уже не один год. 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Добавляя к ним модные аксессуары и цвета, мы выглядим актуально и стильно.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2708830" y="459466"/>
            <a:ext cx="746701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Базовый интерьер -это как базовый гардероб. </a:t>
            </a:r>
          </a:p>
          <a:p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A456C4-A234-4CB4-A878-EBC9ED513C55}"/>
              </a:ext>
            </a:extLst>
          </p:cNvPr>
          <p:cNvSpPr txBox="1"/>
          <p:nvPr/>
        </p:nvSpPr>
        <p:spPr>
          <a:xfrm>
            <a:off x="919936" y="3749637"/>
            <a:ext cx="48370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Если в гардеробе это черное платье, джинсы, чёрные брюки, белая рубашка. </a:t>
            </a:r>
          </a:p>
          <a:p>
            <a:r>
              <a:rPr lang="ru-RU" dirty="0">
                <a:solidFill>
                  <a:schemeClr val="bg1"/>
                </a:solidFill>
              </a:rPr>
              <a:t>То в интерьере - это </a:t>
            </a:r>
            <a:r>
              <a:rPr lang="ru-RU" b="1" dirty="0">
                <a:solidFill>
                  <a:schemeClr val="bg1"/>
                </a:solidFill>
              </a:rPr>
              <a:t>полы, двери, окна, встроенная мебель, кухня.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F27E95-ED0C-43BA-96BA-103B4B0CD0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026" y="3067168"/>
            <a:ext cx="4500983" cy="337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17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853782" y="1601443"/>
            <a:ext cx="10911820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- Долго не выйдет из моды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Заказчики часто переживают, что их интерьер выйдет из моды и через несколько лет нужно будет заново делать ремонт. 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- Не наскучит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В отличие от экстравагантного интерьера.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- Легко может меняется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Если добавлять, разбавлять предметами искусства, аксессуарами, текстилем.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2904516" y="427382"/>
            <a:ext cx="6713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Для чего нужен универсальный интерьере?</a:t>
            </a:r>
          </a:p>
        </p:txBody>
      </p:sp>
    </p:spTree>
    <p:extLst>
      <p:ext uri="{BB962C8B-B14F-4D97-AF65-F5344CB8AC3E}">
        <p14:creationId xmlns:p14="http://schemas.microsoft.com/office/powerpoint/2010/main" val="415825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559695" y="2379327"/>
            <a:ext cx="6499810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- У людей которые любят разнообразие</a:t>
            </a:r>
          </a:p>
          <a:p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- Временное жилье или интерьер</a:t>
            </a:r>
          </a:p>
          <a:p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- В квартиру под сдачу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2449596" y="439619"/>
            <a:ext cx="8356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Где чаще используется универсальный интерьер?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3A2206-916F-4884-8028-D9A21FD2B864}"/>
              </a:ext>
            </a:extLst>
          </p:cNvPr>
          <p:cNvSpPr txBox="1"/>
          <p:nvPr/>
        </p:nvSpPr>
        <p:spPr>
          <a:xfrm>
            <a:off x="2449596" y="5915055"/>
            <a:ext cx="75694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Базовый интерьер можно сделать в любом ценовом сегменте!!!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BC8791-6703-42EF-877B-964360ED3F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629" y="832040"/>
            <a:ext cx="5193919" cy="519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29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69327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1305297" y="1922911"/>
            <a:ext cx="27969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- Полы</a:t>
            </a:r>
          </a:p>
          <a:p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- Стены</a:t>
            </a:r>
          </a:p>
          <a:p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- Потолок</a:t>
            </a:r>
          </a:p>
          <a:p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- Двери</a:t>
            </a:r>
          </a:p>
          <a:p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- Встроенная мебель</a:t>
            </a:r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3886218" y="388164"/>
            <a:ext cx="42255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Основа базового интерьера!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05A781-295F-4EC9-A69E-3B815F7309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90" y="891802"/>
            <a:ext cx="4924540" cy="492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3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1075784" y="1437763"/>
            <a:ext cx="24514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- Паркет</a:t>
            </a:r>
          </a:p>
          <a:p>
            <a:r>
              <a:rPr lang="ru-RU" dirty="0">
                <a:solidFill>
                  <a:schemeClr val="bg1"/>
                </a:solidFill>
              </a:rPr>
              <a:t>- Массивная доска</a:t>
            </a:r>
          </a:p>
          <a:p>
            <a:r>
              <a:rPr lang="ru-RU" dirty="0">
                <a:solidFill>
                  <a:schemeClr val="bg1"/>
                </a:solidFill>
              </a:rPr>
              <a:t>- Инженерная доска</a:t>
            </a:r>
          </a:p>
          <a:p>
            <a:r>
              <a:rPr lang="ru-RU" dirty="0">
                <a:solidFill>
                  <a:schemeClr val="bg1"/>
                </a:solidFill>
              </a:rPr>
              <a:t>- Ламинат</a:t>
            </a:r>
          </a:p>
          <a:p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5227657" y="385653"/>
            <a:ext cx="20669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ПОЛ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409C68-C86B-4236-9523-977E732F1EB6}"/>
              </a:ext>
            </a:extLst>
          </p:cNvPr>
          <p:cNvSpPr txBox="1"/>
          <p:nvPr/>
        </p:nvSpPr>
        <p:spPr>
          <a:xfrm>
            <a:off x="4049702" y="894416"/>
            <a:ext cx="4422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 комнатах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746E2F-CD17-4D51-9EB5-4E9896567920}"/>
              </a:ext>
            </a:extLst>
          </p:cNvPr>
          <p:cNvSpPr txBox="1"/>
          <p:nvPr/>
        </p:nvSpPr>
        <p:spPr>
          <a:xfrm>
            <a:off x="1053946" y="3911720"/>
            <a:ext cx="28974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ЦВЕТ</a:t>
            </a:r>
          </a:p>
          <a:p>
            <a:r>
              <a:rPr lang="ru-RU" dirty="0">
                <a:solidFill>
                  <a:schemeClr val="bg1"/>
                </a:solidFill>
              </a:rPr>
              <a:t>Натурального оттенка </a:t>
            </a:r>
          </a:p>
          <a:p>
            <a:r>
              <a:rPr lang="ru-RU" dirty="0">
                <a:solidFill>
                  <a:schemeClr val="bg1"/>
                </a:solidFill>
              </a:rPr>
              <a:t>(натуральный  дуб,</a:t>
            </a:r>
          </a:p>
          <a:p>
            <a:r>
              <a:rPr lang="ru-RU" dirty="0">
                <a:solidFill>
                  <a:schemeClr val="bg1"/>
                </a:solidFill>
              </a:rPr>
              <a:t>светлый дуб, клен</a:t>
            </a:r>
          </a:p>
          <a:p>
            <a:endParaRPr lang="ru-RU" dirty="0"/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792BE669-1FF0-4F3F-B1FE-38E24BF0F5EC}"/>
              </a:ext>
            </a:extLst>
          </p:cNvPr>
          <p:cNvSpPr/>
          <p:nvPr/>
        </p:nvSpPr>
        <p:spPr>
          <a:xfrm>
            <a:off x="2261254" y="2784874"/>
            <a:ext cx="45719" cy="64412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342D02-ED9F-4BCD-8D86-1D41B8F8DB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66958" y="516309"/>
            <a:ext cx="3465808" cy="347836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EBA8AAB-5030-451C-B5F2-67A2A35A0A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7728" y="2553977"/>
            <a:ext cx="3465808" cy="34854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3CCCD4-FDF9-487F-B463-2F1E10D388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650" y="511644"/>
            <a:ext cx="4496854" cy="599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701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03622" y="92310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359568-C210-41D9-86AF-A7BE92769C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1326" y="492415"/>
            <a:ext cx="3890321" cy="582744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0CB6A3-7256-4C8C-AB9D-804224C2AB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7081" y="483978"/>
            <a:ext cx="4310392" cy="58177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D5EB8A-439C-4C2F-A36F-9BA71D6B3E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80" y="5839113"/>
            <a:ext cx="861300" cy="49764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6969EE7-68E7-485C-8BB9-FF39B1960F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705" y="5745120"/>
            <a:ext cx="861300" cy="49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838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3D279B-83AF-4012-85C9-71B576B20F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7922" y="652970"/>
            <a:ext cx="4580505" cy="564755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626FCB-69DF-4435-AE21-63B4232EF3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2321" y="605222"/>
            <a:ext cx="5265785" cy="564755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EFC2867-C1A5-4572-9465-88A9A50CCF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56" y="5787150"/>
            <a:ext cx="861300" cy="49764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D9A8B5B-B150-45B4-B23F-BC4B07C0C2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671" y="5706139"/>
            <a:ext cx="861300" cy="49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76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084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372202"/>
            <a:ext cx="6588694" cy="6052872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288E0A3-FB4D-4A05-B014-3FD8F9A2EFED}"/>
              </a:ext>
            </a:extLst>
          </p:cNvPr>
          <p:cNvSpPr txBox="1"/>
          <p:nvPr/>
        </p:nvSpPr>
        <p:spPr>
          <a:xfrm>
            <a:off x="1064785" y="1447243"/>
            <a:ext cx="72708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Самым идеальным вариантом будет мрамор или и керамогранит </a:t>
            </a:r>
          </a:p>
          <a:p>
            <a:r>
              <a:rPr lang="ru-RU" dirty="0">
                <a:solidFill>
                  <a:schemeClr val="bg1"/>
                </a:solidFill>
              </a:rPr>
              <a:t>с текстурой камня.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C77937-07C0-438F-96B2-07F7B58BB1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7074" y="2307094"/>
            <a:ext cx="3340350" cy="30536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6608A66-3111-4978-BD74-2992C5E2F2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380" y="2268350"/>
            <a:ext cx="5362742" cy="399707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E35B85C-19C1-4C93-944C-923AFEEB4AD8}"/>
              </a:ext>
            </a:extLst>
          </p:cNvPr>
          <p:cNvSpPr txBox="1"/>
          <p:nvPr/>
        </p:nvSpPr>
        <p:spPr>
          <a:xfrm>
            <a:off x="5227657" y="385653"/>
            <a:ext cx="20669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ПОЛ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19B02F-1040-4DB2-810B-EBB139BBF071}"/>
              </a:ext>
            </a:extLst>
          </p:cNvPr>
          <p:cNvSpPr txBox="1"/>
          <p:nvPr/>
        </p:nvSpPr>
        <p:spPr>
          <a:xfrm>
            <a:off x="4049702" y="894416"/>
            <a:ext cx="4422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 проходных помещениях</a:t>
            </a:r>
          </a:p>
        </p:txBody>
      </p:sp>
    </p:spTree>
    <p:extLst>
      <p:ext uri="{BB962C8B-B14F-4D97-AF65-F5344CB8AC3E}">
        <p14:creationId xmlns:p14="http://schemas.microsoft.com/office/powerpoint/2010/main" val="317633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1386672" y="1559204"/>
            <a:ext cx="21662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Ровный матовый.</a:t>
            </a:r>
          </a:p>
          <a:p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5227657" y="385653"/>
            <a:ext cx="20669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ПОТОЛОК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746E2F-CD17-4D51-9EB5-4E9896567920}"/>
              </a:ext>
            </a:extLst>
          </p:cNvPr>
          <p:cNvSpPr txBox="1"/>
          <p:nvPr/>
        </p:nvSpPr>
        <p:spPr>
          <a:xfrm>
            <a:off x="1273232" y="3994848"/>
            <a:ext cx="2011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ЦВЕТ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Белый</a:t>
            </a:r>
            <a:endParaRPr lang="ru-RU" dirty="0"/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792BE669-1FF0-4F3F-B1FE-38E24BF0F5EC}"/>
              </a:ext>
            </a:extLst>
          </p:cNvPr>
          <p:cNvSpPr/>
          <p:nvPr/>
        </p:nvSpPr>
        <p:spPr>
          <a:xfrm>
            <a:off x="2294810" y="2784874"/>
            <a:ext cx="45719" cy="64412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2FDFF7-5591-4FFE-9606-9857091EEC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0170" y="957476"/>
            <a:ext cx="4238625" cy="51720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CC21B8-A88C-46E8-B7EE-443E75B534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081" y="987788"/>
            <a:ext cx="4191990" cy="559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032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69327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1044006" y="1238089"/>
            <a:ext cx="50269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Четкие формы из гипса, полиуретана, </a:t>
            </a:r>
            <a:r>
              <a:rPr lang="ru-RU" dirty="0" err="1">
                <a:solidFill>
                  <a:schemeClr val="bg1"/>
                </a:solidFill>
              </a:rPr>
              <a:t>дюрополимера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</a:rPr>
              <a:t>Карнизы и плинтуса большого размера.</a:t>
            </a:r>
          </a:p>
          <a:p>
            <a:r>
              <a:rPr lang="ru-RU" dirty="0">
                <a:solidFill>
                  <a:schemeClr val="bg1"/>
                </a:solidFill>
              </a:rPr>
              <a:t>Карнизы от 12 см при высоте потолка 2,5м.</a:t>
            </a:r>
          </a:p>
          <a:p>
            <a:r>
              <a:rPr lang="ru-RU" dirty="0">
                <a:solidFill>
                  <a:schemeClr val="bg1"/>
                </a:solidFill>
              </a:rPr>
              <a:t>Плинтуса от 10 см.</a:t>
            </a:r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2253484" y="380520"/>
            <a:ext cx="80153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КАРНИЗЫ</a:t>
            </a:r>
            <a:r>
              <a:rPr lang="en-US" sz="3200" dirty="0"/>
              <a:t>, </a:t>
            </a:r>
            <a:r>
              <a:rPr lang="ru-RU" sz="3200" dirty="0"/>
              <a:t>молдинги, плинтуса.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746E2F-CD17-4D51-9EB5-4E9896567920}"/>
              </a:ext>
            </a:extLst>
          </p:cNvPr>
          <p:cNvSpPr txBox="1"/>
          <p:nvPr/>
        </p:nvSpPr>
        <p:spPr>
          <a:xfrm>
            <a:off x="853781" y="4263296"/>
            <a:ext cx="27036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ЦВЕТ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Белый, в цвет стен</a:t>
            </a:r>
            <a:endParaRPr lang="ru-RU" dirty="0"/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792BE669-1FF0-4F3F-B1FE-38E24BF0F5EC}"/>
              </a:ext>
            </a:extLst>
          </p:cNvPr>
          <p:cNvSpPr/>
          <p:nvPr/>
        </p:nvSpPr>
        <p:spPr>
          <a:xfrm>
            <a:off x="2118641" y="3346937"/>
            <a:ext cx="45719" cy="64412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BB85BB-0DBB-44D8-BB07-FA7B74B071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8445" y="929839"/>
            <a:ext cx="4554306" cy="54016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CC7EAC8-20CC-4BAC-9911-4AE2301FBF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5389" y="2695962"/>
            <a:ext cx="2655124" cy="360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302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084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288E0A3-FB4D-4A05-B014-3FD8F9A2EFED}"/>
              </a:ext>
            </a:extLst>
          </p:cNvPr>
          <p:cNvSpPr txBox="1"/>
          <p:nvPr/>
        </p:nvSpPr>
        <p:spPr>
          <a:xfrm>
            <a:off x="1278317" y="1490212"/>
            <a:ext cx="34530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Покраска. Ровная текстура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35B85C-19C1-4C93-944C-923AFEEB4AD8}"/>
              </a:ext>
            </a:extLst>
          </p:cNvPr>
          <p:cNvSpPr txBox="1"/>
          <p:nvPr/>
        </p:nvSpPr>
        <p:spPr>
          <a:xfrm>
            <a:off x="5227657" y="385653"/>
            <a:ext cx="20669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СТЕНЫ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E9339C-E48E-403F-8E39-4CE1F8679AC9}"/>
              </a:ext>
            </a:extLst>
          </p:cNvPr>
          <p:cNvSpPr txBox="1"/>
          <p:nvPr/>
        </p:nvSpPr>
        <p:spPr>
          <a:xfrm>
            <a:off x="853781" y="3701233"/>
            <a:ext cx="33033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ЦВЕТ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Нейтральный, сложный, приглушенный</a:t>
            </a:r>
            <a:endParaRPr lang="ru-RU" dirty="0"/>
          </a:p>
        </p:txBody>
      </p:sp>
      <p:sp>
        <p:nvSpPr>
          <p:cNvPr id="30" name="Стрелка: вниз 29">
            <a:extLst>
              <a:ext uri="{FF2B5EF4-FFF2-40B4-BE49-F238E27FC236}">
                <a16:creationId xmlns:a16="http://schemas.microsoft.com/office/drawing/2014/main" id="{3B5A228E-7E60-471E-B375-637E5BBDA85D}"/>
              </a:ext>
            </a:extLst>
          </p:cNvPr>
          <p:cNvSpPr/>
          <p:nvPr/>
        </p:nvSpPr>
        <p:spPr>
          <a:xfrm>
            <a:off x="2420645" y="2784874"/>
            <a:ext cx="45719" cy="64412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CA4B28-C58A-4660-BD35-A7F2C88A44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102" y="1590474"/>
            <a:ext cx="3236070" cy="37773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7D1999-13FC-4424-B543-1AEC1ED28E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6028" y="794530"/>
            <a:ext cx="3872353" cy="526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199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084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4A5EE7-865A-4FDF-ABD8-F046C8F275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9768" y="485691"/>
            <a:ext cx="4439372" cy="57990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DFB66D6-16A0-4E3C-988F-0A0FCF759D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3293" y="480681"/>
            <a:ext cx="4333398" cy="573642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C7455A-3A15-471B-A359-D8E5F3D716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80" y="5716961"/>
            <a:ext cx="861300" cy="49764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096BC7D-51AF-4C46-9166-A1048C44F4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632" y="5732673"/>
            <a:ext cx="861300" cy="49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20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084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288E0A3-FB4D-4A05-B014-3FD8F9A2EFED}"/>
              </a:ext>
            </a:extLst>
          </p:cNvPr>
          <p:cNvSpPr txBox="1"/>
          <p:nvPr/>
        </p:nvSpPr>
        <p:spPr>
          <a:xfrm>
            <a:off x="1064785" y="1447243"/>
            <a:ext cx="72708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Самым идеальным вариантом будет мрамор или и керамогранит/плитка с текстурой камня.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6608A66-3111-4978-BD74-2992C5E2F2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8380" y="2268350"/>
            <a:ext cx="5362742" cy="399707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E35B85C-19C1-4C93-944C-923AFEEB4AD8}"/>
              </a:ext>
            </a:extLst>
          </p:cNvPr>
          <p:cNvSpPr txBox="1"/>
          <p:nvPr/>
        </p:nvSpPr>
        <p:spPr>
          <a:xfrm>
            <a:off x="5227657" y="385653"/>
            <a:ext cx="20669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СТЕНЫ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19B02F-1040-4DB2-810B-EBB139BBF071}"/>
              </a:ext>
            </a:extLst>
          </p:cNvPr>
          <p:cNvSpPr txBox="1"/>
          <p:nvPr/>
        </p:nvSpPr>
        <p:spPr>
          <a:xfrm>
            <a:off x="4049702" y="894416"/>
            <a:ext cx="4422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 мокрых зонах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5CA972-30AF-420D-980E-D8780D5764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3760" y="566664"/>
            <a:ext cx="3137464" cy="576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193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084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15C23C-2F03-4714-B667-2E0AF8289D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6928" y="491550"/>
            <a:ext cx="4327932" cy="569844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E70805-2F03-45A9-A889-C1AA348037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5552" y="491551"/>
            <a:ext cx="4243244" cy="57024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8BDF223-6962-4258-8EC0-C6B84B7F19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670" y="5734083"/>
            <a:ext cx="861300" cy="49764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0721DA5-83E4-4250-9E06-54308640F7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632" y="5692354"/>
            <a:ext cx="861300" cy="49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378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853781" y="1502163"/>
            <a:ext cx="54073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Двери желательно выше 2100 мм.</a:t>
            </a:r>
          </a:p>
          <a:p>
            <a:r>
              <a:rPr lang="ru-RU" dirty="0">
                <a:solidFill>
                  <a:schemeClr val="bg1"/>
                </a:solidFill>
              </a:rPr>
              <a:t>Гадкие или с классической раскладкой.</a:t>
            </a:r>
          </a:p>
          <a:p>
            <a:r>
              <a:rPr lang="ru-RU" dirty="0">
                <a:solidFill>
                  <a:schemeClr val="bg1"/>
                </a:solidFill>
              </a:rPr>
              <a:t>При необходимости использовать десюдепорт.</a:t>
            </a:r>
          </a:p>
          <a:p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5227657" y="385653"/>
            <a:ext cx="20669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ДВЕРИ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88E0A3-FB4D-4A05-B014-3FD8F9A2EFED}"/>
              </a:ext>
            </a:extLst>
          </p:cNvPr>
          <p:cNvSpPr txBox="1"/>
          <p:nvPr/>
        </p:nvSpPr>
        <p:spPr>
          <a:xfrm>
            <a:off x="703892" y="5243916"/>
            <a:ext cx="63090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Ламинат лучше с фаской и </a:t>
            </a:r>
            <a:r>
              <a:rPr lang="ru-RU" sz="1200" dirty="0" err="1">
                <a:solidFill>
                  <a:schemeClr val="bg1"/>
                </a:solidFill>
              </a:rPr>
              <a:t>брашем</a:t>
            </a:r>
            <a:r>
              <a:rPr lang="ru-RU" sz="1200" dirty="0">
                <a:solidFill>
                  <a:schemeClr val="bg1"/>
                </a:solidFill>
              </a:rPr>
              <a:t>.</a:t>
            </a:r>
          </a:p>
          <a:p>
            <a:r>
              <a:rPr lang="ru-RU" sz="1200" dirty="0">
                <a:solidFill>
                  <a:schemeClr val="bg1"/>
                </a:solidFill>
              </a:rPr>
              <a:t>Фаска — скошенная поверхность на кромке доски. Она делает пол похожим на «классический» деревянный настил, где между досками заметны небольшие зазоры. Это выглядит более естественно и красиво, чем монолитная поверхность. Ламинат с фаской смотрится дороже и эстетичнее обычного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409C68-C86B-4236-9523-977E732F1EB6}"/>
              </a:ext>
            </a:extLst>
          </p:cNvPr>
          <p:cNvSpPr txBox="1"/>
          <p:nvPr/>
        </p:nvSpPr>
        <p:spPr>
          <a:xfrm>
            <a:off x="4049702" y="894416"/>
            <a:ext cx="4422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межкомнатные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746E2F-CD17-4D51-9EB5-4E9896567920}"/>
              </a:ext>
            </a:extLst>
          </p:cNvPr>
          <p:cNvSpPr txBox="1"/>
          <p:nvPr/>
        </p:nvSpPr>
        <p:spPr>
          <a:xfrm>
            <a:off x="853781" y="3701233"/>
            <a:ext cx="44275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ЦВЕТ</a:t>
            </a:r>
          </a:p>
          <a:p>
            <a:r>
              <a:rPr lang="ru-RU" dirty="0">
                <a:solidFill>
                  <a:schemeClr val="bg1"/>
                </a:solidFill>
              </a:rPr>
              <a:t>Белый, серый, натурального оттенка</a:t>
            </a:r>
          </a:p>
          <a:p>
            <a:endParaRPr lang="ru-RU" dirty="0"/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792BE669-1FF0-4F3F-B1FE-38E24BF0F5EC}"/>
              </a:ext>
            </a:extLst>
          </p:cNvPr>
          <p:cNvSpPr/>
          <p:nvPr/>
        </p:nvSpPr>
        <p:spPr>
          <a:xfrm>
            <a:off x="3033042" y="2784874"/>
            <a:ext cx="45719" cy="64412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098E4E-6E4C-44E1-9E93-94A967AB13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9323" y="1479191"/>
            <a:ext cx="4391025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472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38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273976-91B5-42BE-BD82-E10B4B63FA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8315" y="491550"/>
            <a:ext cx="3967619" cy="573012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41CF37-3547-4538-9CC6-641DC17CBD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296" y="5712897"/>
            <a:ext cx="861300" cy="49764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0882F3-B3FD-4EFA-9368-8C141099CB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3062" y="491550"/>
            <a:ext cx="4068309" cy="573223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E510D40-43AD-4911-B551-D57C424AFA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884" y="5697328"/>
            <a:ext cx="861300" cy="49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47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084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288E0A3-FB4D-4A05-B014-3FD8F9A2EFED}"/>
              </a:ext>
            </a:extLst>
          </p:cNvPr>
          <p:cNvSpPr txBox="1"/>
          <p:nvPr/>
        </p:nvSpPr>
        <p:spPr>
          <a:xfrm>
            <a:off x="1064785" y="1447243"/>
            <a:ext cx="72708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Простая, лаконичных форм.</a:t>
            </a:r>
          </a:p>
          <a:p>
            <a:r>
              <a:rPr lang="ru-RU" dirty="0">
                <a:solidFill>
                  <a:schemeClr val="bg1"/>
                </a:solidFill>
              </a:rPr>
              <a:t>Фасады кухни гладкие/ с филенкой.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35B85C-19C1-4C93-944C-923AFEEB4AD8}"/>
              </a:ext>
            </a:extLst>
          </p:cNvPr>
          <p:cNvSpPr txBox="1"/>
          <p:nvPr/>
        </p:nvSpPr>
        <p:spPr>
          <a:xfrm>
            <a:off x="5227657" y="385653"/>
            <a:ext cx="20669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МЕБЕЛЬ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F6CD24-713A-4727-A474-EED473168E8B}"/>
              </a:ext>
            </a:extLst>
          </p:cNvPr>
          <p:cNvSpPr txBox="1"/>
          <p:nvPr/>
        </p:nvSpPr>
        <p:spPr>
          <a:xfrm>
            <a:off x="1004783" y="3701233"/>
            <a:ext cx="33033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ЦВЕТ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Белый, бежевый, натуральных оттенков, нейтральный.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dirty="0">
                <a:solidFill>
                  <a:schemeClr val="bg1"/>
                </a:solidFill>
              </a:rPr>
              <a:t>Столешница под камень.</a:t>
            </a:r>
            <a:endParaRPr lang="ru-RU" dirty="0"/>
          </a:p>
        </p:txBody>
      </p:sp>
      <p:sp>
        <p:nvSpPr>
          <p:cNvPr id="28" name="Стрелка: вниз 27">
            <a:extLst>
              <a:ext uri="{FF2B5EF4-FFF2-40B4-BE49-F238E27FC236}">
                <a16:creationId xmlns:a16="http://schemas.microsoft.com/office/drawing/2014/main" id="{E00ABC86-CCAE-4850-AC42-50C88F3BC4C4}"/>
              </a:ext>
            </a:extLst>
          </p:cNvPr>
          <p:cNvSpPr/>
          <p:nvPr/>
        </p:nvSpPr>
        <p:spPr>
          <a:xfrm>
            <a:off x="2655537" y="2784874"/>
            <a:ext cx="45719" cy="64412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7F1A11-1151-4C9D-B355-BA75641F05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6195" y="749633"/>
            <a:ext cx="3592386" cy="350358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115E5C-8ED6-4BE4-ADB8-C294966028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0375" y="1227676"/>
            <a:ext cx="3211982" cy="494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65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084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39B3F0-EC79-49BF-AC9A-87EBFDD6C2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0321" y="491550"/>
            <a:ext cx="4082701" cy="579862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1C0B88-84DE-4637-A86B-84D2C06C15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9148" y="491550"/>
            <a:ext cx="4418884" cy="579862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26B4536-7BC7-4CB3-81EC-7AB8E29C34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28" y="5813395"/>
            <a:ext cx="861300" cy="49764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9D49CB5-56FC-475E-8517-B6544657B7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505" y="5821691"/>
            <a:ext cx="861300" cy="49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445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084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288E0A3-FB4D-4A05-B014-3FD8F9A2EFED}"/>
              </a:ext>
            </a:extLst>
          </p:cNvPr>
          <p:cNvSpPr txBox="1"/>
          <p:nvPr/>
        </p:nvSpPr>
        <p:spPr>
          <a:xfrm>
            <a:off x="1477761" y="1291977"/>
            <a:ext cx="44887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Температура 3000 до 5000 К</a:t>
            </a:r>
          </a:p>
          <a:p>
            <a:r>
              <a:rPr lang="ru-RU" dirty="0">
                <a:solidFill>
                  <a:schemeClr val="bg1"/>
                </a:solidFill>
              </a:rPr>
              <a:t>Разные сценарии на разных уровнях.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35B85C-19C1-4C93-944C-923AFEEB4AD8}"/>
              </a:ext>
            </a:extLst>
          </p:cNvPr>
          <p:cNvSpPr txBox="1"/>
          <p:nvPr/>
        </p:nvSpPr>
        <p:spPr>
          <a:xfrm>
            <a:off x="4800331" y="491550"/>
            <a:ext cx="30187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ОСВЕЩЕНИЕ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7E7461-8149-4955-8326-56C1FB8BB9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6265" y="1159737"/>
            <a:ext cx="5222399" cy="323892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850EA4-445B-418A-8ADA-CF24B61B26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187" y="2309779"/>
            <a:ext cx="3264879" cy="435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229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084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288E0A3-FB4D-4A05-B014-3FD8F9A2EFED}"/>
              </a:ext>
            </a:extLst>
          </p:cNvPr>
          <p:cNvSpPr txBox="1"/>
          <p:nvPr/>
        </p:nvSpPr>
        <p:spPr>
          <a:xfrm>
            <a:off x="840905" y="1012157"/>
            <a:ext cx="727085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__Neris_5"/>
              </a:rPr>
              <a:t>- Т</a:t>
            </a:r>
            <a:r>
              <a:rPr lang="ru-RU" b="0" i="0" dirty="0">
                <a:solidFill>
                  <a:srgbClr val="000000"/>
                </a:solidFill>
                <a:effectLst/>
                <a:latin typeface="__Neris_5"/>
              </a:rPr>
              <a:t>екстиль (шторы, ковры, подушки, постельное белье и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__Neris_5"/>
              </a:rPr>
              <a:t>т.д</a:t>
            </a:r>
            <a:r>
              <a:rPr lang="ru-RU" b="0" i="0" dirty="0">
                <a:solidFill>
                  <a:srgbClr val="000000"/>
                </a:solidFill>
                <a:effectLst/>
                <a:latin typeface="__Neris_5"/>
              </a:rPr>
              <a:t>)</a:t>
            </a:r>
          </a:p>
          <a:p>
            <a:r>
              <a:rPr lang="ru-RU" dirty="0">
                <a:solidFill>
                  <a:srgbClr val="000000"/>
                </a:solidFill>
                <a:latin typeface="__Neris_5"/>
              </a:rPr>
              <a:t>- Искусство</a:t>
            </a:r>
          </a:p>
          <a:p>
            <a:r>
              <a:rPr lang="ru-RU" dirty="0">
                <a:solidFill>
                  <a:srgbClr val="000000"/>
                </a:solidFill>
                <a:latin typeface="__Neris_5"/>
              </a:rPr>
              <a:t>- Арт-объекты </a:t>
            </a:r>
          </a:p>
          <a:p>
            <a:r>
              <a:rPr lang="ru-RU" dirty="0">
                <a:solidFill>
                  <a:srgbClr val="000000"/>
                </a:solidFill>
                <a:latin typeface="__Neris_5"/>
              </a:rPr>
              <a:t>- </a:t>
            </a:r>
            <a:r>
              <a:rPr lang="ru-RU" b="0" i="0" dirty="0">
                <a:solidFill>
                  <a:srgbClr val="000000"/>
                </a:solidFill>
                <a:effectLst/>
                <a:latin typeface="__Neris_5"/>
              </a:rPr>
              <a:t>Аксессуары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__Neris_5"/>
              </a:rPr>
              <a:t>- Подвесные системы и аксессуары для картин,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__Neris_5"/>
              </a:rPr>
              <a:t> постеров и фотографий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35B85C-19C1-4C93-944C-923AFEEB4AD8}"/>
              </a:ext>
            </a:extLst>
          </p:cNvPr>
          <p:cNvSpPr txBox="1"/>
          <p:nvPr/>
        </p:nvSpPr>
        <p:spPr>
          <a:xfrm>
            <a:off x="5066024" y="411647"/>
            <a:ext cx="20669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АКЦЕНТЫ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CA90F1-C214-4C4B-9EB0-4629E1DE92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4380" y="1229832"/>
            <a:ext cx="4941112" cy="48147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69B7FD-7B93-4843-9D16-62A3038786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393" y="3087763"/>
            <a:ext cx="5728085" cy="309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740181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26B859-97B1-4611-9012-A7301336C2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5061" y="576642"/>
            <a:ext cx="8622400" cy="564054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3ABDB5-5596-486D-8453-9DD8FCA45A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36" y="5681685"/>
            <a:ext cx="861300" cy="4976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E2A7301-4379-4972-9788-8EB39FFCB0C7}"/>
              </a:ext>
            </a:extLst>
          </p:cNvPr>
          <p:cNvSpPr txBox="1"/>
          <p:nvPr/>
        </p:nvSpPr>
        <p:spPr>
          <a:xfrm>
            <a:off x="10108177" y="685178"/>
            <a:ext cx="19088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Райан Корбан</a:t>
            </a:r>
          </a:p>
        </p:txBody>
      </p:sp>
    </p:spTree>
    <p:extLst>
      <p:ext uri="{BB962C8B-B14F-4D97-AF65-F5344CB8AC3E}">
        <p14:creationId xmlns:p14="http://schemas.microsoft.com/office/powerpoint/2010/main" val="140957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740181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F364B4F-08FE-4BBB-9E2F-932A3EBE0D68}"/>
              </a:ext>
            </a:extLst>
          </p:cNvPr>
          <p:cNvSpPr txBox="1"/>
          <p:nvPr/>
        </p:nvSpPr>
        <p:spPr>
          <a:xfrm>
            <a:off x="9582630" y="629530"/>
            <a:ext cx="2025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Дженнифер Уэлч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AD9774-8C5F-445D-9E46-61CF86CED9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66" y="585685"/>
            <a:ext cx="7815289" cy="558437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237099D-3C42-4F97-9C34-70A30E1B24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366" y="5627858"/>
            <a:ext cx="861300" cy="49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8189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740181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F364B4F-08FE-4BBB-9E2F-932A3EBE0D68}"/>
              </a:ext>
            </a:extLst>
          </p:cNvPr>
          <p:cNvSpPr txBox="1"/>
          <p:nvPr/>
        </p:nvSpPr>
        <p:spPr>
          <a:xfrm>
            <a:off x="9836087" y="719362"/>
            <a:ext cx="19088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Анна </a:t>
            </a:r>
            <a:r>
              <a:rPr lang="ru-RU" dirty="0" err="1">
                <a:solidFill>
                  <a:schemeClr val="bg1"/>
                </a:solidFill>
              </a:rPr>
              <a:t>Муравина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1BEE16-5325-4E65-B0CE-078F7FDB0D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1317" y="511703"/>
            <a:ext cx="7262145" cy="577308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1321B5C-A23C-4098-9268-84FFE0AC14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482" y="5748343"/>
            <a:ext cx="861300" cy="49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23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740181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B23A5B-009E-4665-A414-12DDD9C01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482" y="518134"/>
            <a:ext cx="7884354" cy="580409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F364B4F-08FE-4BBB-9E2F-932A3EBE0D68}"/>
              </a:ext>
            </a:extLst>
          </p:cNvPr>
          <p:cNvSpPr txBox="1"/>
          <p:nvPr/>
        </p:nvSpPr>
        <p:spPr>
          <a:xfrm>
            <a:off x="9836087" y="719362"/>
            <a:ext cx="19088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Анна </a:t>
            </a:r>
            <a:r>
              <a:rPr lang="ru-RU" dirty="0" err="1">
                <a:solidFill>
                  <a:schemeClr val="bg1"/>
                </a:solidFill>
              </a:rPr>
              <a:t>Муравина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1321B5C-A23C-4098-9268-84FFE0AC14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482" y="5748343"/>
            <a:ext cx="861300" cy="49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32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121165" y="1439903"/>
            <a:ext cx="3837084" cy="495863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744884" y="555074"/>
            <a:ext cx="377046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6436241" y="2369446"/>
            <a:ext cx="5012681" cy="30433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Для связи:</a:t>
            </a:r>
            <a:endParaRPr lang="ru-RU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@polina_chaplanova_design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344" y="3005858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02" y="3772052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416" y="4354454"/>
            <a:ext cx="793651" cy="4380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1507A4B-9467-4872-B515-1838AD9B1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438" y="4981650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430935" y="1083779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5B5B5A-1867-4599-9278-AF1A354978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78" y="1158823"/>
            <a:ext cx="3718974" cy="49586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A55C05-7FE8-47E0-A206-517422050B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753" y="2219005"/>
            <a:ext cx="3238500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3882</TotalTime>
  <Words>1145</Words>
  <Application>Microsoft Office PowerPoint</Application>
  <PresentationFormat>Широкоэкранный</PresentationFormat>
  <Paragraphs>190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__Neris_5</vt:lpstr>
      <vt:lpstr>Arial</vt:lpstr>
      <vt:lpstr>Calibri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163</cp:revision>
  <dcterms:created xsi:type="dcterms:W3CDTF">2020-09-07T19:51:05Z</dcterms:created>
  <dcterms:modified xsi:type="dcterms:W3CDTF">2021-04-24T13:05:17Z</dcterms:modified>
</cp:coreProperties>
</file>