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0" r:id="rId1"/>
  </p:sldMasterIdLst>
  <p:sldIdLst>
    <p:sldId id="276" r:id="rId2"/>
    <p:sldId id="275" r:id="rId3"/>
    <p:sldId id="258" r:id="rId4"/>
    <p:sldId id="302" r:id="rId5"/>
    <p:sldId id="303" r:id="rId6"/>
    <p:sldId id="322" r:id="rId7"/>
    <p:sldId id="304" r:id="rId8"/>
    <p:sldId id="291" r:id="rId9"/>
    <p:sldId id="314" r:id="rId10"/>
    <p:sldId id="323" r:id="rId11"/>
    <p:sldId id="305" r:id="rId12"/>
    <p:sldId id="324" r:id="rId13"/>
    <p:sldId id="307" r:id="rId14"/>
    <p:sldId id="308" r:id="rId15"/>
    <p:sldId id="328" r:id="rId16"/>
    <p:sldId id="309" r:id="rId17"/>
    <p:sldId id="317" r:id="rId18"/>
    <p:sldId id="327" r:id="rId19"/>
    <p:sldId id="310" r:id="rId20"/>
    <p:sldId id="316" r:id="rId21"/>
    <p:sldId id="325" r:id="rId22"/>
    <p:sldId id="306" r:id="rId23"/>
    <p:sldId id="315" r:id="rId24"/>
    <p:sldId id="326" r:id="rId25"/>
    <p:sldId id="311" r:id="rId26"/>
    <p:sldId id="318" r:id="rId27"/>
    <p:sldId id="313" r:id="rId28"/>
    <p:sldId id="312" r:id="rId29"/>
    <p:sldId id="277" r:id="rId30"/>
  </p:sldIdLst>
  <p:sldSz cx="5143500" cy="91440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3A79968-E34D-4DF5-B4B7-0F7F5F10BF43}">
          <p14:sldIdLst>
            <p14:sldId id="276"/>
            <p14:sldId id="275"/>
            <p14:sldId id="258"/>
            <p14:sldId id="302"/>
            <p14:sldId id="303"/>
            <p14:sldId id="322"/>
            <p14:sldId id="304"/>
            <p14:sldId id="291"/>
            <p14:sldId id="314"/>
            <p14:sldId id="323"/>
            <p14:sldId id="305"/>
            <p14:sldId id="324"/>
            <p14:sldId id="307"/>
            <p14:sldId id="308"/>
            <p14:sldId id="328"/>
            <p14:sldId id="309"/>
            <p14:sldId id="317"/>
            <p14:sldId id="327"/>
            <p14:sldId id="310"/>
            <p14:sldId id="316"/>
            <p14:sldId id="325"/>
            <p14:sldId id="306"/>
            <p14:sldId id="315"/>
            <p14:sldId id="326"/>
            <p14:sldId id="311"/>
            <p14:sldId id="318"/>
            <p14:sldId id="313"/>
            <p14:sldId id="312"/>
          </p14:sldIdLst>
        </p14:section>
        <p14:section name="Раздел без заголовка" id="{7DD297BF-26AC-4EB2-A072-C81BB3AE8B7A}">
          <p14:sldIdLst>
            <p14:sldId id="27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ина Чапланова" initials="ПЧ" lastIdx="4" clrIdx="0">
    <p:extLst>
      <p:ext uri="{19B8F6BF-5375-455C-9EA6-DF929625EA0E}">
        <p15:presenceInfo xmlns:p15="http://schemas.microsoft.com/office/powerpoint/2012/main" userId="cdf3411633022d27" providerId="Windows Live"/>
      </p:ext>
    </p:extLst>
  </p:cmAuthor>
  <p:cmAuthor id="2" name="Дмитрий Бабкин" initials="ДБ" lastIdx="1" clrIdx="1">
    <p:extLst>
      <p:ext uri="{19B8F6BF-5375-455C-9EA6-DF929625EA0E}">
        <p15:presenceInfo xmlns:p15="http://schemas.microsoft.com/office/powerpoint/2012/main" userId="52a56749854a996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DCD0D2"/>
    <a:srgbClr val="E4E6E8"/>
    <a:srgbClr val="5D7E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4660"/>
  </p:normalViewPr>
  <p:slideViewPr>
    <p:cSldViewPr snapToGrid="0">
      <p:cViewPr varScale="1">
        <p:scale>
          <a:sx n="86" d="100"/>
          <a:sy n="86" d="100"/>
        </p:scale>
        <p:origin x="3480" y="6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5763" y="1496484"/>
            <a:ext cx="4371975" cy="3183467"/>
          </a:xfrm>
        </p:spPr>
        <p:txBody>
          <a:bodyPr anchor="b"/>
          <a:lstStyle>
            <a:lvl1pPr algn="ctr">
              <a:defRPr sz="3375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938" y="4802717"/>
            <a:ext cx="3857625" cy="2207683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30.12.2021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69881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30.12.2021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37412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937" y="2279653"/>
            <a:ext cx="4436269" cy="3803649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0937" y="6119286"/>
            <a:ext cx="4436269" cy="2000249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/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30.12.2021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4176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3615" y="2434167"/>
            <a:ext cx="2185988" cy="580178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3897" y="2434167"/>
            <a:ext cx="2185988" cy="580178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30.12.2021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59629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285" y="486836"/>
            <a:ext cx="4436269" cy="176741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4286" y="2241551"/>
            <a:ext cx="2175941" cy="1098549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4286" y="3340100"/>
            <a:ext cx="2175941" cy="491278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603897" y="2241551"/>
            <a:ext cx="2186657" cy="1098549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603897" y="3340100"/>
            <a:ext cx="2186657" cy="491278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30.12.2021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17082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30.12.2021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33321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30.12.2021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37628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285" y="609600"/>
            <a:ext cx="1658913" cy="21336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86657" y="1316569"/>
            <a:ext cx="2603897" cy="6498167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4285" y="2743200"/>
            <a:ext cx="1658913" cy="508211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30.12.2021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82565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285" y="609600"/>
            <a:ext cx="1658913" cy="21336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186657" y="1316569"/>
            <a:ext cx="2603897" cy="6498167"/>
          </a:xfrm>
        </p:spPr>
        <p:txBody>
          <a:bodyPr anchor="t"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4285" y="2743200"/>
            <a:ext cx="1658913" cy="508211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30.12.2021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5204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30.12.2021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58802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680818" y="486834"/>
            <a:ext cx="1109067" cy="7749117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3616" y="486834"/>
            <a:ext cx="3262908" cy="77491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30.12.2021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9827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53616" y="486836"/>
            <a:ext cx="4436269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3616" y="2434167"/>
            <a:ext cx="4436269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53615" y="8475136"/>
            <a:ext cx="1157288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38047-CA22-4469-9C4E-15A0E2770D3A}" type="datetimeFigureOut">
              <a:rPr lang="ru-RU" smtClean="0"/>
              <a:t>30.12.2021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03785" y="8475136"/>
            <a:ext cx="1735931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632597" y="8475136"/>
            <a:ext cx="1157288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63804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822" r:id="rId2"/>
    <p:sldLayoutId id="2147483823" r:id="rId3"/>
    <p:sldLayoutId id="2147483824" r:id="rId4"/>
    <p:sldLayoutId id="2147483825" r:id="rId5"/>
    <p:sldLayoutId id="2147483826" r:id="rId6"/>
    <p:sldLayoutId id="2147483827" r:id="rId7"/>
    <p:sldLayoutId id="2147483828" r:id="rId8"/>
    <p:sldLayoutId id="2147483829" r:id="rId9"/>
    <p:sldLayoutId id="2147483830" r:id="rId10"/>
    <p:sldLayoutId id="2147483831" r:id="rId11"/>
  </p:sldLayoutIdLs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3.png"/><Relationship Id="rId7" Type="http://schemas.openxmlformats.org/officeDocument/2006/relationships/image" Target="../media/image10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emf"/><Relationship Id="rId3" Type="http://schemas.openxmlformats.org/officeDocument/2006/relationships/image" Target="../media/image3.png"/><Relationship Id="rId7" Type="http://schemas.openxmlformats.org/officeDocument/2006/relationships/image" Target="../media/image16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3.png"/><Relationship Id="rId7" Type="http://schemas.openxmlformats.org/officeDocument/2006/relationships/image" Target="../media/image1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3.png"/><Relationship Id="rId7" Type="http://schemas.openxmlformats.org/officeDocument/2006/relationships/image" Target="../media/image20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3.png"/><Relationship Id="rId7" Type="http://schemas.openxmlformats.org/officeDocument/2006/relationships/image" Target="../media/image2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3.png"/><Relationship Id="rId7" Type="http://schemas.openxmlformats.org/officeDocument/2006/relationships/image" Target="../media/image2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3.png"/><Relationship Id="rId7" Type="http://schemas.openxmlformats.org/officeDocument/2006/relationships/image" Target="../media/image2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3.png"/><Relationship Id="rId7" Type="http://schemas.openxmlformats.org/officeDocument/2006/relationships/image" Target="../media/image2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3.png"/><Relationship Id="rId7" Type="http://schemas.openxmlformats.org/officeDocument/2006/relationships/image" Target="../media/image2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3.png"/><Relationship Id="rId7" Type="http://schemas.openxmlformats.org/officeDocument/2006/relationships/image" Target="../media/image3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3.png"/><Relationship Id="rId7" Type="http://schemas.openxmlformats.org/officeDocument/2006/relationships/image" Target="../media/image3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3.png"/><Relationship Id="rId7" Type="http://schemas.openxmlformats.org/officeDocument/2006/relationships/image" Target="../media/image2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.png"/><Relationship Id="rId7" Type="http://schemas.openxmlformats.org/officeDocument/2006/relationships/image" Target="../media/image3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3.png"/><Relationship Id="rId7" Type="http://schemas.openxmlformats.org/officeDocument/2006/relationships/image" Target="../media/image3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3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3.png"/><Relationship Id="rId7" Type="http://schemas.openxmlformats.org/officeDocument/2006/relationships/image" Target="../media/image3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3.png"/><Relationship Id="rId7" Type="http://schemas.openxmlformats.org/officeDocument/2006/relationships/image" Target="../media/image4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.png"/><Relationship Id="rId7" Type="http://schemas.openxmlformats.org/officeDocument/2006/relationships/image" Target="../media/image4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3.png"/><Relationship Id="rId7" Type="http://schemas.openxmlformats.org/officeDocument/2006/relationships/image" Target="../media/image4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15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3.png"/><Relationship Id="rId7" Type="http://schemas.openxmlformats.org/officeDocument/2006/relationships/image" Target="../media/image4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3.png"/><Relationship Id="rId7" Type="http://schemas.openxmlformats.org/officeDocument/2006/relationships/image" Target="../media/image4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D0D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B4426F6-6366-438A-9AAF-9B83706378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033587" y="2033587"/>
            <a:ext cx="9296399" cy="5229225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346535" y="1924945"/>
            <a:ext cx="2152227" cy="5385583"/>
          </a:xfrm>
          <a:custGeom>
            <a:avLst/>
            <a:gdLst>
              <a:gd name="connsiteX0" fmla="*/ 0 w 5617484"/>
              <a:gd name="connsiteY0" fmla="*/ 0 h 4924538"/>
              <a:gd name="connsiteX1" fmla="*/ 5617484 w 5617484"/>
              <a:gd name="connsiteY1" fmla="*/ 0 h 4924538"/>
              <a:gd name="connsiteX2" fmla="*/ 5617484 w 5617484"/>
              <a:gd name="connsiteY2" fmla="*/ 4924538 h 4924538"/>
              <a:gd name="connsiteX3" fmla="*/ 0 w 5617484"/>
              <a:gd name="connsiteY3" fmla="*/ 4924538 h 4924538"/>
              <a:gd name="connsiteX4" fmla="*/ 0 w 5617484"/>
              <a:gd name="connsiteY4" fmla="*/ 0 h 4924538"/>
              <a:gd name="connsiteX0" fmla="*/ 0 w 5617484"/>
              <a:gd name="connsiteY0" fmla="*/ 0 h 4924538"/>
              <a:gd name="connsiteX1" fmla="*/ 5617484 w 5617484"/>
              <a:gd name="connsiteY1" fmla="*/ 0 h 4924538"/>
              <a:gd name="connsiteX2" fmla="*/ 3607709 w 5617484"/>
              <a:gd name="connsiteY2" fmla="*/ 4924538 h 4924538"/>
              <a:gd name="connsiteX3" fmla="*/ 0 w 5617484"/>
              <a:gd name="connsiteY3" fmla="*/ 4924538 h 4924538"/>
              <a:gd name="connsiteX4" fmla="*/ 0 w 5617484"/>
              <a:gd name="connsiteY4" fmla="*/ 0 h 4924538"/>
              <a:gd name="connsiteX0" fmla="*/ 0 w 5617484"/>
              <a:gd name="connsiteY0" fmla="*/ 0 h 4924538"/>
              <a:gd name="connsiteX1" fmla="*/ 5617484 w 5617484"/>
              <a:gd name="connsiteY1" fmla="*/ 0 h 4924538"/>
              <a:gd name="connsiteX2" fmla="*/ 3607709 w 5617484"/>
              <a:gd name="connsiteY2" fmla="*/ 4924538 h 4924538"/>
              <a:gd name="connsiteX3" fmla="*/ 0 w 5617484"/>
              <a:gd name="connsiteY3" fmla="*/ 4924538 h 4924538"/>
              <a:gd name="connsiteX4" fmla="*/ 0 w 5617484"/>
              <a:gd name="connsiteY4" fmla="*/ 0 h 4924538"/>
              <a:gd name="connsiteX0" fmla="*/ 0 w 5885393"/>
              <a:gd name="connsiteY0" fmla="*/ 0 h 4924538"/>
              <a:gd name="connsiteX1" fmla="*/ 5617484 w 5885393"/>
              <a:gd name="connsiteY1" fmla="*/ 0 h 4924538"/>
              <a:gd name="connsiteX2" fmla="*/ 4845959 w 5885393"/>
              <a:gd name="connsiteY2" fmla="*/ 1884457 h 4924538"/>
              <a:gd name="connsiteX3" fmla="*/ 3607709 w 5885393"/>
              <a:gd name="connsiteY3" fmla="*/ 4924538 h 4924538"/>
              <a:gd name="connsiteX4" fmla="*/ 0 w 5885393"/>
              <a:gd name="connsiteY4" fmla="*/ 4924538 h 4924538"/>
              <a:gd name="connsiteX5" fmla="*/ 0 w 5885393"/>
              <a:gd name="connsiteY5" fmla="*/ 0 h 4924538"/>
              <a:gd name="connsiteX0" fmla="*/ 0 w 5885393"/>
              <a:gd name="connsiteY0" fmla="*/ 0 h 4924538"/>
              <a:gd name="connsiteX1" fmla="*/ 5617484 w 5885393"/>
              <a:gd name="connsiteY1" fmla="*/ 0 h 4924538"/>
              <a:gd name="connsiteX2" fmla="*/ 4845959 w 5885393"/>
              <a:gd name="connsiteY2" fmla="*/ 1884457 h 4924538"/>
              <a:gd name="connsiteX3" fmla="*/ 3607709 w 5885393"/>
              <a:gd name="connsiteY3" fmla="*/ 4924538 h 4924538"/>
              <a:gd name="connsiteX4" fmla="*/ 0 w 5885393"/>
              <a:gd name="connsiteY4" fmla="*/ 4924538 h 4924538"/>
              <a:gd name="connsiteX5" fmla="*/ 0 w 5885393"/>
              <a:gd name="connsiteY5" fmla="*/ 0 h 4924538"/>
              <a:gd name="connsiteX0" fmla="*/ 0 w 5778176"/>
              <a:gd name="connsiteY0" fmla="*/ 0 h 4924538"/>
              <a:gd name="connsiteX1" fmla="*/ 5617484 w 5778176"/>
              <a:gd name="connsiteY1" fmla="*/ 0 h 4924538"/>
              <a:gd name="connsiteX2" fmla="*/ 3607709 w 5778176"/>
              <a:gd name="connsiteY2" fmla="*/ 789082 h 4924538"/>
              <a:gd name="connsiteX3" fmla="*/ 3607709 w 5778176"/>
              <a:gd name="connsiteY3" fmla="*/ 4924538 h 4924538"/>
              <a:gd name="connsiteX4" fmla="*/ 0 w 5778176"/>
              <a:gd name="connsiteY4" fmla="*/ 4924538 h 4924538"/>
              <a:gd name="connsiteX5" fmla="*/ 0 w 5778176"/>
              <a:gd name="connsiteY5" fmla="*/ 0 h 4924538"/>
              <a:gd name="connsiteX0" fmla="*/ 0 w 5778176"/>
              <a:gd name="connsiteY0" fmla="*/ 0 h 4924538"/>
              <a:gd name="connsiteX1" fmla="*/ 5617484 w 5778176"/>
              <a:gd name="connsiteY1" fmla="*/ 0 h 4924538"/>
              <a:gd name="connsiteX2" fmla="*/ 3607709 w 5778176"/>
              <a:gd name="connsiteY2" fmla="*/ 789082 h 4924538"/>
              <a:gd name="connsiteX3" fmla="*/ 3607709 w 5778176"/>
              <a:gd name="connsiteY3" fmla="*/ 4924538 h 4924538"/>
              <a:gd name="connsiteX4" fmla="*/ 0 w 5778176"/>
              <a:gd name="connsiteY4" fmla="*/ 4924538 h 4924538"/>
              <a:gd name="connsiteX5" fmla="*/ 0 w 5778176"/>
              <a:gd name="connsiteY5" fmla="*/ 0 h 4924538"/>
              <a:gd name="connsiteX0" fmla="*/ 0 w 5841333"/>
              <a:gd name="connsiteY0" fmla="*/ 0 h 4924538"/>
              <a:gd name="connsiteX1" fmla="*/ 5617484 w 5841333"/>
              <a:gd name="connsiteY1" fmla="*/ 0 h 4924538"/>
              <a:gd name="connsiteX2" fmla="*/ 4617359 w 5841333"/>
              <a:gd name="connsiteY2" fmla="*/ 255682 h 4924538"/>
              <a:gd name="connsiteX3" fmla="*/ 3607709 w 5841333"/>
              <a:gd name="connsiteY3" fmla="*/ 789082 h 4924538"/>
              <a:gd name="connsiteX4" fmla="*/ 3607709 w 5841333"/>
              <a:gd name="connsiteY4" fmla="*/ 4924538 h 4924538"/>
              <a:gd name="connsiteX5" fmla="*/ 0 w 5841333"/>
              <a:gd name="connsiteY5" fmla="*/ 4924538 h 4924538"/>
              <a:gd name="connsiteX6" fmla="*/ 0 w 5841333"/>
              <a:gd name="connsiteY6" fmla="*/ 0 h 4924538"/>
              <a:gd name="connsiteX0" fmla="*/ 0 w 5869650"/>
              <a:gd name="connsiteY0" fmla="*/ 0 h 4924538"/>
              <a:gd name="connsiteX1" fmla="*/ 5617484 w 5869650"/>
              <a:gd name="connsiteY1" fmla="*/ 0 h 4924538"/>
              <a:gd name="connsiteX2" fmla="*/ 4845959 w 5869650"/>
              <a:gd name="connsiteY2" fmla="*/ 770032 h 4924538"/>
              <a:gd name="connsiteX3" fmla="*/ 3607709 w 5869650"/>
              <a:gd name="connsiteY3" fmla="*/ 789082 h 4924538"/>
              <a:gd name="connsiteX4" fmla="*/ 3607709 w 5869650"/>
              <a:gd name="connsiteY4" fmla="*/ 4924538 h 4924538"/>
              <a:gd name="connsiteX5" fmla="*/ 0 w 5869650"/>
              <a:gd name="connsiteY5" fmla="*/ 4924538 h 4924538"/>
              <a:gd name="connsiteX6" fmla="*/ 0 w 5869650"/>
              <a:gd name="connsiteY6" fmla="*/ 0 h 4924538"/>
              <a:gd name="connsiteX0" fmla="*/ 0 w 5869650"/>
              <a:gd name="connsiteY0" fmla="*/ 0 h 4924538"/>
              <a:gd name="connsiteX1" fmla="*/ 5617484 w 5869650"/>
              <a:gd name="connsiteY1" fmla="*/ 0 h 4924538"/>
              <a:gd name="connsiteX2" fmla="*/ 4845959 w 5869650"/>
              <a:gd name="connsiteY2" fmla="*/ 770032 h 4924538"/>
              <a:gd name="connsiteX3" fmla="*/ 3607709 w 5869650"/>
              <a:gd name="connsiteY3" fmla="*/ 789082 h 4924538"/>
              <a:gd name="connsiteX4" fmla="*/ 3607709 w 5869650"/>
              <a:gd name="connsiteY4" fmla="*/ 4924538 h 4924538"/>
              <a:gd name="connsiteX5" fmla="*/ 0 w 5869650"/>
              <a:gd name="connsiteY5" fmla="*/ 4924538 h 4924538"/>
              <a:gd name="connsiteX6" fmla="*/ 0 w 5869650"/>
              <a:gd name="connsiteY6" fmla="*/ 0 h 4924538"/>
              <a:gd name="connsiteX0" fmla="*/ 0 w 5617484"/>
              <a:gd name="connsiteY0" fmla="*/ 0 h 4924538"/>
              <a:gd name="connsiteX1" fmla="*/ 5617484 w 5617484"/>
              <a:gd name="connsiteY1" fmla="*/ 0 h 4924538"/>
              <a:gd name="connsiteX2" fmla="*/ 4845959 w 5617484"/>
              <a:gd name="connsiteY2" fmla="*/ 770032 h 4924538"/>
              <a:gd name="connsiteX3" fmla="*/ 3607709 w 5617484"/>
              <a:gd name="connsiteY3" fmla="*/ 789082 h 4924538"/>
              <a:gd name="connsiteX4" fmla="*/ 3607709 w 5617484"/>
              <a:gd name="connsiteY4" fmla="*/ 4924538 h 4924538"/>
              <a:gd name="connsiteX5" fmla="*/ 0 w 5617484"/>
              <a:gd name="connsiteY5" fmla="*/ 4924538 h 4924538"/>
              <a:gd name="connsiteX6" fmla="*/ 0 w 5617484"/>
              <a:gd name="connsiteY6" fmla="*/ 0 h 4924538"/>
              <a:gd name="connsiteX0" fmla="*/ 0 w 4855484"/>
              <a:gd name="connsiteY0" fmla="*/ 0 h 4924538"/>
              <a:gd name="connsiteX1" fmla="*/ 4855484 w 4855484"/>
              <a:gd name="connsiteY1" fmla="*/ 9525 h 4924538"/>
              <a:gd name="connsiteX2" fmla="*/ 4845959 w 4855484"/>
              <a:gd name="connsiteY2" fmla="*/ 770032 h 4924538"/>
              <a:gd name="connsiteX3" fmla="*/ 3607709 w 4855484"/>
              <a:gd name="connsiteY3" fmla="*/ 789082 h 4924538"/>
              <a:gd name="connsiteX4" fmla="*/ 3607709 w 4855484"/>
              <a:gd name="connsiteY4" fmla="*/ 4924538 h 4924538"/>
              <a:gd name="connsiteX5" fmla="*/ 0 w 4855484"/>
              <a:gd name="connsiteY5" fmla="*/ 4924538 h 4924538"/>
              <a:gd name="connsiteX6" fmla="*/ 0 w 4855484"/>
              <a:gd name="connsiteY6" fmla="*/ 0 h 4924538"/>
              <a:gd name="connsiteX0" fmla="*/ 0 w 4855484"/>
              <a:gd name="connsiteY0" fmla="*/ 0 h 4924538"/>
              <a:gd name="connsiteX1" fmla="*/ 4855484 w 4855484"/>
              <a:gd name="connsiteY1" fmla="*/ 9525 h 4924538"/>
              <a:gd name="connsiteX2" fmla="*/ 4845959 w 4855484"/>
              <a:gd name="connsiteY2" fmla="*/ 770032 h 4924538"/>
              <a:gd name="connsiteX3" fmla="*/ 3607709 w 4855484"/>
              <a:gd name="connsiteY3" fmla="*/ 798607 h 4924538"/>
              <a:gd name="connsiteX4" fmla="*/ 3607709 w 4855484"/>
              <a:gd name="connsiteY4" fmla="*/ 4924538 h 4924538"/>
              <a:gd name="connsiteX5" fmla="*/ 0 w 4855484"/>
              <a:gd name="connsiteY5" fmla="*/ 4924538 h 4924538"/>
              <a:gd name="connsiteX6" fmla="*/ 0 w 4855484"/>
              <a:gd name="connsiteY6" fmla="*/ 0 h 4924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55484" h="4924538">
                <a:moveTo>
                  <a:pt x="0" y="0"/>
                </a:moveTo>
                <a:lnTo>
                  <a:pt x="4855484" y="9525"/>
                </a:lnTo>
                <a:lnTo>
                  <a:pt x="4845959" y="770032"/>
                </a:lnTo>
                <a:lnTo>
                  <a:pt x="3607709" y="798607"/>
                </a:lnTo>
                <a:lnTo>
                  <a:pt x="3607709" y="4924538"/>
                </a:lnTo>
                <a:lnTo>
                  <a:pt x="0" y="4924538"/>
                </a:lnTo>
                <a:lnTo>
                  <a:pt x="0" y="0"/>
                </a:lnTo>
                <a:close/>
              </a:path>
            </a:pathLst>
          </a:cu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6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84463" y="4249134"/>
            <a:ext cx="2929559" cy="138371"/>
          </a:xfrm>
        </p:spPr>
        <p:txBody>
          <a:bodyPr>
            <a:normAutofit fontScale="90000"/>
          </a:bodyPr>
          <a:lstStyle/>
          <a:p>
            <a:br>
              <a:rPr lang="ru-RU" sz="76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1864837" y="2255536"/>
            <a:ext cx="2768807" cy="5172679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6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9187" y="3787340"/>
            <a:ext cx="46764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Универсальный </a:t>
            </a:r>
            <a:endParaRPr lang="en-US" sz="3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3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базовый ремонт</a:t>
            </a:r>
          </a:p>
        </p:txBody>
      </p:sp>
    </p:spTree>
    <p:extLst>
      <p:ext uri="{BB962C8B-B14F-4D97-AF65-F5344CB8AC3E}">
        <p14:creationId xmlns:p14="http://schemas.microsoft.com/office/powerpoint/2010/main" val="2415745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D0D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C8603CC8-B960-449D-B958-1266585A4D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033587" y="2033587"/>
            <a:ext cx="9296399" cy="5229225"/>
          </a:xfrm>
          <a:prstGeom prst="rect">
            <a:avLst/>
          </a:prstGeom>
          <a:ln>
            <a:noFill/>
          </a:ln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2477128" y="2365896"/>
            <a:ext cx="2364750" cy="3552422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6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br>
              <a:rPr lang="ru-RU" sz="76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8271" y="1856486"/>
            <a:ext cx="2613838" cy="6364876"/>
          </a:xfrm>
        </p:spPr>
        <p:txBody>
          <a:bodyPr>
            <a:normAutofit fontScale="62500" lnSpcReduction="20000"/>
          </a:bodyPr>
          <a:lstStyle/>
          <a:p>
            <a:pPr algn="l"/>
            <a:r>
              <a:rPr lang="ru-RU" sz="2025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​Владелица дизайнерской​ студии "POLINA CHAPLANOVA DESIGN“</a:t>
            </a:r>
            <a:endParaRPr lang="en-US" sz="2025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2025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2025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2025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 15 лет​ создаю​ жилые и общественные интерьеры на территории России, Испании, Великобритании, Франции и на Ближнем Востоке.</a:t>
            </a:r>
            <a:endParaRPr lang="en-US" sz="2025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2025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2025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2025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 лет опыта работы и реализации в сегменте ПРЕМИУМ класса.</a:t>
            </a:r>
            <a:endParaRPr lang="en-US" sz="2025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2025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2025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Создала​ и реализовала проект салона красоты, который победил в номинации «Лучший салон красоты РФ класса LUX».</a:t>
            </a:r>
            <a:endParaRPr lang="en-US" sz="2025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2025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2025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Член Союза Дизайнеров и Архитекторов.</a:t>
            </a:r>
            <a:endParaRPr lang="en-US" sz="2025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2025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2025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2025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Вхожу в золотую сотню самых развивающихся дизайнеров России.</a:t>
            </a:r>
            <a:endParaRPr lang="en-US" sz="2025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2025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2025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Спикер образовательных программ.</a:t>
            </a:r>
          </a:p>
          <a:p>
            <a:pPr algn="l"/>
            <a:r>
              <a:rPr lang="ru-RU" sz="2025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2025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025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Считаю, что ГЛАВНАЯ ЗАДАЧА дизайнера​ сделать так, что бы человек был счастлив у себя дома. Испытывал те эмоции, которые он хочет испытывать.</a:t>
            </a:r>
            <a:br>
              <a:rPr lang="ru-RU" sz="2025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025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 так же считаю важным делать проект ​ максимально похожим ​ на идею и что бы это реально было реализовать.</a:t>
            </a:r>
            <a:endParaRPr lang="en-US" sz="2025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2025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76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334151" y="848734"/>
            <a:ext cx="33043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ПОЛИНА ЧАПЛАНОВА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72621F4-7DA0-475F-93EC-6F0360160B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2108" y="2642895"/>
            <a:ext cx="2170700" cy="289426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92C4BBF-8117-4D34-AD6C-441508292F93}"/>
              </a:ext>
            </a:extLst>
          </p:cNvPr>
          <p:cNvSpPr txBox="1"/>
          <p:nvPr/>
        </p:nvSpPr>
        <p:spPr>
          <a:xfrm>
            <a:off x="1414713" y="1184651"/>
            <a:ext cx="2875650" cy="4001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дизайнер интерьера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0" y="9100409"/>
            <a:ext cx="4907379" cy="306336"/>
            <a:chOff x="559694" y="6408179"/>
            <a:chExt cx="11632305" cy="72612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760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5"/>
              <a:ext cx="11451600" cy="649902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59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59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59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C66819D-CFCB-43C2-9973-DFF15DA9BB8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8071583F-AC54-4FA7-89AE-2161483658E6}"/>
              </a:ext>
            </a:extLst>
          </p:cNvPr>
          <p:cNvSpPr txBox="1"/>
          <p:nvPr/>
        </p:nvSpPr>
        <p:spPr>
          <a:xfrm>
            <a:off x="1519639" y="435872"/>
            <a:ext cx="2108126" cy="27699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DESIDN</a:t>
            </a:r>
            <a:endParaRPr lang="ru-RU" sz="120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9BB7B27-798A-42F5-BBB8-27F141886115}"/>
              </a:ext>
            </a:extLst>
          </p:cNvPr>
          <p:cNvSpPr txBox="1"/>
          <p:nvPr/>
        </p:nvSpPr>
        <p:spPr>
          <a:xfrm>
            <a:off x="1551377" y="8758736"/>
            <a:ext cx="2108126" cy="27699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DESIDN</a:t>
            </a:r>
            <a:endParaRPr lang="ru-RU" sz="120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58340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119312" y="1957387"/>
            <a:ext cx="9296399" cy="5229225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-161924" y="381000"/>
            <a:ext cx="4979424" cy="8565021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6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1257535" y="7205622"/>
            <a:ext cx="2542701" cy="1481033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6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6000" y="4129170"/>
            <a:ext cx="2929559" cy="138371"/>
          </a:xfrm>
        </p:spPr>
        <p:txBody>
          <a:bodyPr>
            <a:normAutofit fontScale="90000"/>
          </a:bodyPr>
          <a:lstStyle/>
          <a:p>
            <a:br>
              <a:rPr lang="ru-RU" sz="76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-89880" y="9007156"/>
            <a:ext cx="4907379" cy="306336"/>
            <a:chOff x="559694" y="6408179"/>
            <a:chExt cx="11632305" cy="72612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760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5"/>
              <a:ext cx="11451600" cy="649902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59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59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59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BCAC4E0-FBA3-4CC4-9148-03137150D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9EC4D266-AA3C-4AEE-B465-8E4AE12EFC33}"/>
              </a:ext>
            </a:extLst>
          </p:cNvPr>
          <p:cNvSpPr txBox="1"/>
          <p:nvPr/>
        </p:nvSpPr>
        <p:spPr>
          <a:xfrm>
            <a:off x="167941" y="1821463"/>
            <a:ext cx="4603424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Что такое базовый гардероб?</a:t>
            </a:r>
          </a:p>
          <a:p>
            <a:endParaRPr lang="ru-RU" dirty="0"/>
          </a:p>
          <a:p>
            <a:r>
              <a:rPr lang="ru-RU" dirty="0"/>
              <a:t>Это нейтральные вещи хорошего качества, которые идеально сочетаются между собой и с любыми другими нарядами и которые мы носите уже не один год. </a:t>
            </a:r>
          </a:p>
          <a:p>
            <a:endParaRPr lang="ru-RU" dirty="0"/>
          </a:p>
          <a:p>
            <a:r>
              <a:rPr lang="ru-RU" dirty="0"/>
              <a:t>Добавляя к ним модные аксессуары и цвета, мы выглядим актуально и стильно.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6F04FE4-4045-429E-8FCE-90DA10AEC0DE}"/>
              </a:ext>
            </a:extLst>
          </p:cNvPr>
          <p:cNvSpPr txBox="1"/>
          <p:nvPr/>
        </p:nvSpPr>
        <p:spPr>
          <a:xfrm>
            <a:off x="539017" y="688811"/>
            <a:ext cx="3754797" cy="8248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/>
              <a:t>Базовый интерьер -это как базовый гардероб. </a:t>
            </a:r>
          </a:p>
          <a:p>
            <a:endParaRPr lang="ru-RU" sz="760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6A456C4-A234-4CB4-A878-EBC9ED513C55}"/>
              </a:ext>
            </a:extLst>
          </p:cNvPr>
          <p:cNvSpPr txBox="1"/>
          <p:nvPr/>
        </p:nvSpPr>
        <p:spPr>
          <a:xfrm>
            <a:off x="946159" y="4922077"/>
            <a:ext cx="341213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Если в гардеробе это черное платье, джинсы, чёрные брюки, белая рубашка. </a:t>
            </a:r>
          </a:p>
          <a:p>
            <a:r>
              <a:rPr lang="ru-RU" dirty="0"/>
              <a:t>То в интерьере - это </a:t>
            </a:r>
            <a:r>
              <a:rPr lang="ru-RU" b="1" dirty="0"/>
              <a:t>полы, двери, окна, встроенная мебель, кухня.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EF27E95-ED0C-43BA-96BA-103B4B0CD0F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2324" y="7273886"/>
            <a:ext cx="1898852" cy="1424139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817B63E4-FDCC-4CB9-B888-7BC5696181B3}"/>
              </a:ext>
            </a:extLst>
          </p:cNvPr>
          <p:cNvSpPr txBox="1"/>
          <p:nvPr/>
        </p:nvSpPr>
        <p:spPr>
          <a:xfrm>
            <a:off x="1519639" y="435872"/>
            <a:ext cx="2108126" cy="27699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DESIDN</a:t>
            </a:r>
            <a:endParaRPr lang="ru-RU" sz="120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E0CFC48-5BF5-469E-8EEE-5D7EA4583CF0}"/>
              </a:ext>
            </a:extLst>
          </p:cNvPr>
          <p:cNvSpPr txBox="1"/>
          <p:nvPr/>
        </p:nvSpPr>
        <p:spPr>
          <a:xfrm>
            <a:off x="1551377" y="8758736"/>
            <a:ext cx="2108126" cy="27699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DESIDN</a:t>
            </a:r>
            <a:endParaRPr lang="ru-RU" sz="120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68179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004221" y="2004220"/>
            <a:ext cx="9162149" cy="5153709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6000" y="4129170"/>
            <a:ext cx="2929559" cy="138371"/>
          </a:xfrm>
        </p:spPr>
        <p:txBody>
          <a:bodyPr>
            <a:normAutofit fontScale="90000"/>
          </a:bodyPr>
          <a:lstStyle/>
          <a:p>
            <a:br>
              <a:rPr lang="ru-RU" sz="76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-78204" y="8963762"/>
            <a:ext cx="4907379" cy="306336"/>
            <a:chOff x="559694" y="6408179"/>
            <a:chExt cx="11632305" cy="72612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760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5"/>
              <a:ext cx="11451600" cy="649902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59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59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59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BCAC4E0-FBA3-4CC4-9148-03137150D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22652" y="6454626"/>
              <a:ext cx="798367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28355" y="6443343"/>
              <a:ext cx="1009235" cy="468284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9EC4D266-AA3C-4AEE-B465-8E4AE12EFC33}"/>
              </a:ext>
            </a:extLst>
          </p:cNvPr>
          <p:cNvSpPr txBox="1"/>
          <p:nvPr/>
        </p:nvSpPr>
        <p:spPr>
          <a:xfrm>
            <a:off x="214076" y="3029474"/>
            <a:ext cx="4603424" cy="4364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/>
              <a:t>- Долго не выйдет из моды</a:t>
            </a:r>
          </a:p>
          <a:p>
            <a:endParaRPr lang="ru-RU" dirty="0"/>
          </a:p>
          <a:p>
            <a:r>
              <a:rPr lang="ru-RU" dirty="0"/>
              <a:t>Заказчики часто переживают, что их интерьер выйдет из моды и через несколько лет нужно будет заново делать ремонт. </a:t>
            </a:r>
          </a:p>
          <a:p>
            <a:endParaRPr lang="ru-RU" dirty="0"/>
          </a:p>
          <a:p>
            <a:r>
              <a:rPr lang="ru-RU" b="1" dirty="0"/>
              <a:t>- Не наскучит</a:t>
            </a:r>
          </a:p>
          <a:p>
            <a:endParaRPr lang="ru-RU" dirty="0"/>
          </a:p>
          <a:p>
            <a:r>
              <a:rPr lang="ru-RU" dirty="0"/>
              <a:t>В отличие от экстравагантного интерьера.</a:t>
            </a:r>
          </a:p>
          <a:p>
            <a:endParaRPr lang="ru-RU" dirty="0"/>
          </a:p>
          <a:p>
            <a:r>
              <a:rPr lang="ru-RU" b="1" dirty="0"/>
              <a:t>- Легко может меняется</a:t>
            </a:r>
          </a:p>
          <a:p>
            <a:endParaRPr lang="ru-RU" dirty="0"/>
          </a:p>
          <a:p>
            <a:r>
              <a:rPr lang="ru-RU" dirty="0"/>
              <a:t>Если добавлять, разбавлять предметами искусства, аксессуарами, текстилем.</a:t>
            </a:r>
          </a:p>
          <a:p>
            <a:endParaRPr lang="ru-RU" dirty="0"/>
          </a:p>
          <a:p>
            <a:endParaRPr lang="ru-RU" sz="760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6F04FE4-4045-429E-8FCE-90DA10AEC0DE}"/>
              </a:ext>
            </a:extLst>
          </p:cNvPr>
          <p:cNvSpPr txBox="1"/>
          <p:nvPr/>
        </p:nvSpPr>
        <p:spPr>
          <a:xfrm>
            <a:off x="1033424" y="668533"/>
            <a:ext cx="283215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/>
              <a:t>Для чего нужен универсальный интерьере?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077A05B-E6E9-49C2-946C-3C418CA4C553}"/>
              </a:ext>
            </a:extLst>
          </p:cNvPr>
          <p:cNvSpPr txBox="1"/>
          <p:nvPr/>
        </p:nvSpPr>
        <p:spPr>
          <a:xfrm>
            <a:off x="1519639" y="435872"/>
            <a:ext cx="2108126" cy="27699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DESIDN</a:t>
            </a:r>
            <a:endParaRPr lang="ru-RU" sz="120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C722482-3251-453E-9BCE-E4D74BB7DA19}"/>
              </a:ext>
            </a:extLst>
          </p:cNvPr>
          <p:cNvSpPr txBox="1"/>
          <p:nvPr/>
        </p:nvSpPr>
        <p:spPr>
          <a:xfrm>
            <a:off x="1551377" y="8758736"/>
            <a:ext cx="2108126" cy="27699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DESIDN</a:t>
            </a:r>
            <a:endParaRPr lang="ru-RU" sz="120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8257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004222" y="2004220"/>
            <a:ext cx="9162150" cy="5153710"/>
          </a:xfrm>
          <a:prstGeom prst="rect">
            <a:avLst/>
          </a:prstGeom>
          <a:ln>
            <a:noFill/>
          </a:ln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1474651" y="6691536"/>
            <a:ext cx="2040620" cy="207754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6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6000" y="4129170"/>
            <a:ext cx="2929559" cy="138371"/>
          </a:xfrm>
        </p:spPr>
        <p:txBody>
          <a:bodyPr>
            <a:normAutofit fontScale="90000"/>
          </a:bodyPr>
          <a:lstStyle/>
          <a:p>
            <a:br>
              <a:rPr lang="ru-RU" sz="76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-87729" y="8963762"/>
            <a:ext cx="4907379" cy="306336"/>
            <a:chOff x="559694" y="6408179"/>
            <a:chExt cx="11632305" cy="72612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760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5"/>
              <a:ext cx="11451600" cy="649902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59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59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59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BCAC4E0-FBA3-4CC4-9148-03137150D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9EC4D266-AA3C-4AEE-B465-8E4AE12EFC33}"/>
              </a:ext>
            </a:extLst>
          </p:cNvPr>
          <p:cNvSpPr txBox="1"/>
          <p:nvPr/>
        </p:nvSpPr>
        <p:spPr>
          <a:xfrm>
            <a:off x="419725" y="2405787"/>
            <a:ext cx="2742107" cy="22652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- У людей которые любят разнообразие</a:t>
            </a:r>
          </a:p>
          <a:p>
            <a:endParaRPr lang="ru-RU" dirty="0"/>
          </a:p>
          <a:p>
            <a:r>
              <a:rPr lang="ru-RU" dirty="0"/>
              <a:t>- Временное жилье или интерьер</a:t>
            </a:r>
          </a:p>
          <a:p>
            <a:endParaRPr lang="ru-RU" dirty="0"/>
          </a:p>
          <a:p>
            <a:r>
              <a:rPr lang="ru-RU" dirty="0"/>
              <a:t>- В квартиру под сдачу</a:t>
            </a:r>
          </a:p>
          <a:p>
            <a:endParaRPr lang="ru-RU" sz="760" dirty="0"/>
          </a:p>
          <a:p>
            <a:endParaRPr lang="ru-RU" sz="760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6F04FE4-4045-429E-8FCE-90DA10AEC0DE}"/>
              </a:ext>
            </a:extLst>
          </p:cNvPr>
          <p:cNvSpPr txBox="1"/>
          <p:nvPr/>
        </p:nvSpPr>
        <p:spPr>
          <a:xfrm>
            <a:off x="1033424" y="743331"/>
            <a:ext cx="352529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/>
              <a:t>Где чаще используется универсальный интерьер?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F3A2206-916F-4884-8028-D9A21FD2B864}"/>
              </a:ext>
            </a:extLst>
          </p:cNvPr>
          <p:cNvSpPr txBox="1"/>
          <p:nvPr/>
        </p:nvSpPr>
        <p:spPr>
          <a:xfrm>
            <a:off x="889298" y="5097488"/>
            <a:ext cx="3193350" cy="13480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Базовый интерьер можно сделать в любом ценовом сегменте!!!</a:t>
            </a:r>
          </a:p>
          <a:p>
            <a:pPr algn="ctr"/>
            <a:endParaRPr lang="ru-RU" sz="2000" b="1" dirty="0"/>
          </a:p>
          <a:p>
            <a:endParaRPr lang="ru-RU" sz="76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5BC8791-6703-42EF-877B-964360ED3FE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9369" y="6634714"/>
            <a:ext cx="2191184" cy="2191184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0B56B608-49EA-4FE7-B3B9-250F46682872}"/>
              </a:ext>
            </a:extLst>
          </p:cNvPr>
          <p:cNvSpPr txBox="1"/>
          <p:nvPr/>
        </p:nvSpPr>
        <p:spPr>
          <a:xfrm>
            <a:off x="1519639" y="435872"/>
            <a:ext cx="2108126" cy="27699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DESIDN</a:t>
            </a:r>
            <a:endParaRPr lang="ru-RU" sz="120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5E31EDD-ADF1-4519-AC27-676E4039CE19}"/>
              </a:ext>
            </a:extLst>
          </p:cNvPr>
          <p:cNvSpPr txBox="1"/>
          <p:nvPr/>
        </p:nvSpPr>
        <p:spPr>
          <a:xfrm>
            <a:off x="1551377" y="8758736"/>
            <a:ext cx="2108126" cy="27699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DESIDN</a:t>
            </a:r>
            <a:endParaRPr lang="ru-RU" sz="120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95297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006082" y="2001881"/>
            <a:ext cx="9151464" cy="5147699"/>
          </a:xfrm>
          <a:prstGeom prst="rect">
            <a:avLst/>
          </a:prstGeom>
          <a:ln>
            <a:noFill/>
          </a:ln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1436972" y="6660295"/>
            <a:ext cx="2040620" cy="207754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6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6000" y="4129170"/>
            <a:ext cx="2929559" cy="138371"/>
          </a:xfrm>
        </p:spPr>
        <p:txBody>
          <a:bodyPr>
            <a:normAutofit fontScale="90000"/>
          </a:bodyPr>
          <a:lstStyle/>
          <a:p>
            <a:br>
              <a:rPr lang="ru-RU" sz="76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-116304" y="8981571"/>
            <a:ext cx="4907379" cy="306336"/>
            <a:chOff x="559694" y="6408179"/>
            <a:chExt cx="11632305" cy="72612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760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5"/>
              <a:ext cx="11451600" cy="649902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59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59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59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BCAC4E0-FBA3-4CC4-9148-03137150D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9EC4D266-AA3C-4AEE-B465-8E4AE12EFC33}"/>
              </a:ext>
            </a:extLst>
          </p:cNvPr>
          <p:cNvSpPr txBox="1"/>
          <p:nvPr/>
        </p:nvSpPr>
        <p:spPr>
          <a:xfrm>
            <a:off x="680999" y="2446139"/>
            <a:ext cx="4345178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/>
              <a:t>- Полы</a:t>
            </a:r>
          </a:p>
          <a:p>
            <a:endParaRPr lang="ru-RU" sz="2000" dirty="0"/>
          </a:p>
          <a:p>
            <a:r>
              <a:rPr lang="ru-RU" sz="2000" dirty="0"/>
              <a:t>- Стены</a:t>
            </a:r>
          </a:p>
          <a:p>
            <a:endParaRPr lang="ru-RU" sz="2000" dirty="0"/>
          </a:p>
          <a:p>
            <a:r>
              <a:rPr lang="ru-RU" sz="2000" dirty="0"/>
              <a:t>- Потолок</a:t>
            </a:r>
          </a:p>
          <a:p>
            <a:endParaRPr lang="ru-RU" sz="2000" dirty="0"/>
          </a:p>
          <a:p>
            <a:r>
              <a:rPr lang="ru-RU" sz="2000" dirty="0"/>
              <a:t>- Двери</a:t>
            </a:r>
          </a:p>
          <a:p>
            <a:endParaRPr lang="ru-RU" sz="2000" dirty="0"/>
          </a:p>
          <a:p>
            <a:r>
              <a:rPr lang="ru-RU" sz="2000" dirty="0"/>
              <a:t>- Встроенная мебель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6F04FE4-4045-429E-8FCE-90DA10AEC0DE}"/>
              </a:ext>
            </a:extLst>
          </p:cNvPr>
          <p:cNvSpPr txBox="1"/>
          <p:nvPr/>
        </p:nvSpPr>
        <p:spPr>
          <a:xfrm>
            <a:off x="1140647" y="920337"/>
            <a:ext cx="276289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/>
              <a:t>Основа базового интерьера!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605A781-295F-4EC9-A69E-3B815F7309A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8993" y="6649124"/>
            <a:ext cx="2077541" cy="2077541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5A7AF9A0-3A51-41F9-A2B9-BB385CD86A24}"/>
              </a:ext>
            </a:extLst>
          </p:cNvPr>
          <p:cNvSpPr txBox="1"/>
          <p:nvPr/>
        </p:nvSpPr>
        <p:spPr>
          <a:xfrm>
            <a:off x="1519639" y="435872"/>
            <a:ext cx="2108126" cy="27699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DESIDN</a:t>
            </a:r>
            <a:endParaRPr lang="ru-RU" sz="120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C1848C2-6B1C-4D94-979A-D544084EEFAF}"/>
              </a:ext>
            </a:extLst>
          </p:cNvPr>
          <p:cNvSpPr txBox="1"/>
          <p:nvPr/>
        </p:nvSpPr>
        <p:spPr>
          <a:xfrm>
            <a:off x="1551377" y="8758736"/>
            <a:ext cx="2108126" cy="27699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DESIDN</a:t>
            </a:r>
            <a:endParaRPr lang="ru-RU" sz="120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3936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004221" y="2004220"/>
            <a:ext cx="9162149" cy="5153709"/>
          </a:xfrm>
          <a:prstGeom prst="rect">
            <a:avLst/>
          </a:prstGeom>
          <a:ln>
            <a:noFill/>
          </a:ln>
        </p:spPr>
      </p:pic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E05D86C9-2962-4B32-B918-7162984FE9B9}"/>
              </a:ext>
            </a:extLst>
          </p:cNvPr>
          <p:cNvSpPr/>
          <p:nvPr/>
        </p:nvSpPr>
        <p:spPr>
          <a:xfrm>
            <a:off x="1448451" y="6435722"/>
            <a:ext cx="2040620" cy="207754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60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15071" y="2002005"/>
            <a:ext cx="4907379" cy="4118631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6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6000" y="4129170"/>
            <a:ext cx="2929559" cy="138371"/>
          </a:xfrm>
        </p:spPr>
        <p:txBody>
          <a:bodyPr>
            <a:normAutofit fontScale="90000"/>
          </a:bodyPr>
          <a:lstStyle/>
          <a:p>
            <a:br>
              <a:rPr lang="ru-RU" sz="76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-84218" y="8957637"/>
            <a:ext cx="4907379" cy="306336"/>
            <a:chOff x="559694" y="6408179"/>
            <a:chExt cx="11632305" cy="72612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760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5"/>
              <a:ext cx="11451600" cy="649902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59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59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59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BCAC4E0-FBA3-4CC4-9148-03137150D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9EC4D266-AA3C-4AEE-B465-8E4AE12EFC33}"/>
              </a:ext>
            </a:extLst>
          </p:cNvPr>
          <p:cNvSpPr txBox="1"/>
          <p:nvPr/>
        </p:nvSpPr>
        <p:spPr>
          <a:xfrm>
            <a:off x="437998" y="2025511"/>
            <a:ext cx="1933059" cy="18712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- Паркет</a:t>
            </a:r>
          </a:p>
          <a:p>
            <a:r>
              <a:rPr lang="ru-RU" dirty="0"/>
              <a:t>- Массивная доска</a:t>
            </a:r>
          </a:p>
          <a:p>
            <a:r>
              <a:rPr lang="ru-RU" dirty="0"/>
              <a:t>- Инженерная доска</a:t>
            </a:r>
          </a:p>
          <a:p>
            <a:r>
              <a:rPr lang="ru-RU" dirty="0"/>
              <a:t>- Ламинат</a:t>
            </a:r>
          </a:p>
          <a:p>
            <a:endParaRPr lang="ru-RU" sz="760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6F04FE4-4045-429E-8FCE-90DA10AEC0DE}"/>
              </a:ext>
            </a:extLst>
          </p:cNvPr>
          <p:cNvSpPr txBox="1"/>
          <p:nvPr/>
        </p:nvSpPr>
        <p:spPr>
          <a:xfrm>
            <a:off x="1885079" y="669649"/>
            <a:ext cx="87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/>
              <a:t>ПОЛ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5409C68-C86B-4236-9523-977E732F1EB6}"/>
              </a:ext>
            </a:extLst>
          </p:cNvPr>
          <p:cNvSpPr txBox="1"/>
          <p:nvPr/>
        </p:nvSpPr>
        <p:spPr>
          <a:xfrm>
            <a:off x="1389661" y="1076887"/>
            <a:ext cx="186589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/>
              <a:t>В комнатах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1746E2F-CD17-4D51-9EB5-4E9896567920}"/>
              </a:ext>
            </a:extLst>
          </p:cNvPr>
          <p:cNvSpPr txBox="1"/>
          <p:nvPr/>
        </p:nvSpPr>
        <p:spPr>
          <a:xfrm>
            <a:off x="-18673" y="4499916"/>
            <a:ext cx="2213256" cy="15942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/>
              <a:t>ЦВЕТ</a:t>
            </a:r>
          </a:p>
          <a:p>
            <a:pPr algn="ctr"/>
            <a:r>
              <a:rPr lang="ru-RU" dirty="0"/>
              <a:t>Натурального оттенка </a:t>
            </a:r>
          </a:p>
          <a:p>
            <a:pPr algn="ctr"/>
            <a:r>
              <a:rPr lang="ru-RU" dirty="0"/>
              <a:t>(натуральный  дуб,</a:t>
            </a:r>
          </a:p>
          <a:p>
            <a:pPr algn="ctr"/>
            <a:r>
              <a:rPr lang="ru-RU" dirty="0"/>
              <a:t>светлый дуб, клен</a:t>
            </a:r>
          </a:p>
          <a:p>
            <a:endParaRPr lang="ru-RU" sz="760" dirty="0"/>
          </a:p>
        </p:txBody>
      </p:sp>
      <p:sp>
        <p:nvSpPr>
          <p:cNvPr id="3" name="Стрелка: вниз 2">
            <a:extLst>
              <a:ext uri="{FF2B5EF4-FFF2-40B4-BE49-F238E27FC236}">
                <a16:creationId xmlns:a16="http://schemas.microsoft.com/office/drawing/2014/main" id="{792BE669-1FF0-4F3F-B1FE-38E24BF0F5EC}"/>
              </a:ext>
            </a:extLst>
          </p:cNvPr>
          <p:cNvSpPr/>
          <p:nvPr/>
        </p:nvSpPr>
        <p:spPr>
          <a:xfrm>
            <a:off x="1059341" y="3956803"/>
            <a:ext cx="183263" cy="483103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6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7342D02-ED9F-4BCD-8D86-1D41B8F8DB9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33235" y="2227367"/>
            <a:ext cx="1891055" cy="189790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EBA8AAB-5030-451C-B5F2-67A2A35A0A4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12222" y="3669746"/>
            <a:ext cx="1915983" cy="192683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93CCCD4-FDF9-487F-B463-2F1E10D388A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0206" y="6128133"/>
            <a:ext cx="1897110" cy="2530715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D6760718-8E25-40F5-B7B4-7708EF9723B5}"/>
              </a:ext>
            </a:extLst>
          </p:cNvPr>
          <p:cNvSpPr txBox="1"/>
          <p:nvPr/>
        </p:nvSpPr>
        <p:spPr>
          <a:xfrm>
            <a:off x="1519639" y="435872"/>
            <a:ext cx="2108126" cy="27699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DESIDN</a:t>
            </a:r>
            <a:endParaRPr lang="ru-RU" sz="120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26B6DE2-6C4F-40D1-A4BD-F72C57A5E479}"/>
              </a:ext>
            </a:extLst>
          </p:cNvPr>
          <p:cNvSpPr txBox="1"/>
          <p:nvPr/>
        </p:nvSpPr>
        <p:spPr>
          <a:xfrm>
            <a:off x="1551377" y="8758736"/>
            <a:ext cx="2108126" cy="27699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DESIDN</a:t>
            </a:r>
            <a:endParaRPr lang="ru-RU" sz="120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87016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013441" y="2003941"/>
            <a:ext cx="9160883" cy="5152997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6000" y="4129170"/>
            <a:ext cx="2929559" cy="138371"/>
          </a:xfrm>
        </p:spPr>
        <p:txBody>
          <a:bodyPr>
            <a:normAutofit fontScale="90000"/>
          </a:bodyPr>
          <a:lstStyle/>
          <a:p>
            <a:br>
              <a:rPr lang="ru-RU" sz="76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-87730" y="8960320"/>
            <a:ext cx="4907379" cy="306336"/>
            <a:chOff x="559694" y="6408179"/>
            <a:chExt cx="11632305" cy="72612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760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5"/>
              <a:ext cx="11451600" cy="649902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59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59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59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BCAC4E0-FBA3-4CC4-9148-03137150D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C359568-C210-41D9-86AF-A7BE92769C9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98260" y="686609"/>
            <a:ext cx="2775424" cy="41574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70CB6A3-7256-4C8C-AB9D-804224C2ABD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76061" y="4875940"/>
            <a:ext cx="2775424" cy="374597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8D5EB8A-439C-4C2F-A36F-9BA71D6B3E2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660" y="4491059"/>
            <a:ext cx="641522" cy="370657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F13CA4-3629-4774-AEB7-C4BD95E9640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000" y="8211385"/>
            <a:ext cx="641522" cy="370657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749DB569-10D2-4C76-92F6-686FAD801C42}"/>
              </a:ext>
            </a:extLst>
          </p:cNvPr>
          <p:cNvSpPr txBox="1"/>
          <p:nvPr/>
        </p:nvSpPr>
        <p:spPr>
          <a:xfrm>
            <a:off x="1519639" y="435872"/>
            <a:ext cx="2108126" cy="27699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DESIDN</a:t>
            </a:r>
            <a:endParaRPr lang="ru-RU" sz="120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0AF2ADD-771D-41DA-A731-A4AD415E89E6}"/>
              </a:ext>
            </a:extLst>
          </p:cNvPr>
          <p:cNvSpPr txBox="1"/>
          <p:nvPr/>
        </p:nvSpPr>
        <p:spPr>
          <a:xfrm>
            <a:off x="1551377" y="8758736"/>
            <a:ext cx="2108126" cy="27699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DESIDN</a:t>
            </a:r>
            <a:endParaRPr lang="ru-RU" sz="120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88387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000252" y="2000249"/>
            <a:ext cx="9144001" cy="51435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6000" y="4129170"/>
            <a:ext cx="2929559" cy="138371"/>
          </a:xfrm>
        </p:spPr>
        <p:txBody>
          <a:bodyPr>
            <a:normAutofit fontScale="90000"/>
          </a:bodyPr>
          <a:lstStyle/>
          <a:p>
            <a:br>
              <a:rPr lang="ru-RU" sz="76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-116304" y="8953809"/>
            <a:ext cx="4907379" cy="306336"/>
            <a:chOff x="559694" y="6408179"/>
            <a:chExt cx="11632305" cy="72612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760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5"/>
              <a:ext cx="11451600" cy="649902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59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59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59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BCAC4E0-FBA3-4CC4-9148-03137150D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03D279B-83AF-4012-85C9-71B576B20FB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7179" y="727831"/>
            <a:ext cx="3299385" cy="406799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A626FCB-69DF-4435-AE21-63B4232EF39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8801" y="5185707"/>
            <a:ext cx="3228144" cy="3462186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FEFC2867-C1A5-4572-9465-88A9A50CCF0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851" y="4344260"/>
            <a:ext cx="569284" cy="32892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6D9A8B5B-B150-45B4-B23F-BC4B07C0C2B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430" y="8282890"/>
            <a:ext cx="518417" cy="29953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838E1D3F-D058-4B44-B894-AE3AAC4D90D6}"/>
              </a:ext>
            </a:extLst>
          </p:cNvPr>
          <p:cNvSpPr txBox="1"/>
          <p:nvPr/>
        </p:nvSpPr>
        <p:spPr>
          <a:xfrm>
            <a:off x="1519639" y="435872"/>
            <a:ext cx="2108126" cy="27699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DESIDN</a:t>
            </a:r>
            <a:endParaRPr lang="ru-RU" sz="120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86AE4E8-927F-4D8C-941E-36A713A8AC04}"/>
              </a:ext>
            </a:extLst>
          </p:cNvPr>
          <p:cNvSpPr txBox="1"/>
          <p:nvPr/>
        </p:nvSpPr>
        <p:spPr>
          <a:xfrm>
            <a:off x="1551377" y="8758736"/>
            <a:ext cx="2108126" cy="27699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DESIDN</a:t>
            </a:r>
            <a:endParaRPr lang="ru-RU" sz="120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29764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004221" y="2004220"/>
            <a:ext cx="9162149" cy="5153709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15071" y="2002005"/>
            <a:ext cx="4907379" cy="4118631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6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6000" y="4129170"/>
            <a:ext cx="2929559" cy="138371"/>
          </a:xfrm>
        </p:spPr>
        <p:txBody>
          <a:bodyPr>
            <a:normAutofit fontScale="90000"/>
          </a:bodyPr>
          <a:lstStyle/>
          <a:p>
            <a:br>
              <a:rPr lang="ru-RU" sz="76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-84218" y="8957637"/>
            <a:ext cx="4907379" cy="306336"/>
            <a:chOff x="559694" y="6408179"/>
            <a:chExt cx="11632305" cy="72612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760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5"/>
              <a:ext cx="11451600" cy="649902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59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59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59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BCAC4E0-FBA3-4CC4-9148-03137150D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56F04FE4-4045-429E-8FCE-90DA10AEC0DE}"/>
              </a:ext>
            </a:extLst>
          </p:cNvPr>
          <p:cNvSpPr txBox="1"/>
          <p:nvPr/>
        </p:nvSpPr>
        <p:spPr>
          <a:xfrm>
            <a:off x="1885079" y="669649"/>
            <a:ext cx="87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/>
              <a:t>ПОЛ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5409C68-C86B-4236-9523-977E732F1EB6}"/>
              </a:ext>
            </a:extLst>
          </p:cNvPr>
          <p:cNvSpPr txBox="1"/>
          <p:nvPr/>
        </p:nvSpPr>
        <p:spPr>
          <a:xfrm>
            <a:off x="1389661" y="1076887"/>
            <a:ext cx="186589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/>
              <a:t>В комнатах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6760718-8E25-40F5-B7B4-7708EF9723B5}"/>
              </a:ext>
            </a:extLst>
          </p:cNvPr>
          <p:cNvSpPr txBox="1"/>
          <p:nvPr/>
        </p:nvSpPr>
        <p:spPr>
          <a:xfrm>
            <a:off x="1519639" y="435872"/>
            <a:ext cx="2108126" cy="27699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DESIDN</a:t>
            </a:r>
            <a:endParaRPr lang="ru-RU" sz="120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26B6DE2-6C4F-40D1-A4BD-F72C57A5E479}"/>
              </a:ext>
            </a:extLst>
          </p:cNvPr>
          <p:cNvSpPr txBox="1"/>
          <p:nvPr/>
        </p:nvSpPr>
        <p:spPr>
          <a:xfrm>
            <a:off x="1551377" y="8758736"/>
            <a:ext cx="2108126" cy="27699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DESIDN</a:t>
            </a:r>
            <a:endParaRPr lang="ru-RU" sz="120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066ECB7-A9F6-466C-B94B-0E2BA645251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8738" y="1758623"/>
            <a:ext cx="4152900" cy="5572125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CE32C5D6-9F20-416B-A66E-1800AAEDDA6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20" y="1354537"/>
            <a:ext cx="1672909" cy="1672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1027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010588" y="2010587"/>
            <a:ext cx="9191260" cy="5170084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6000" y="4129170"/>
            <a:ext cx="2929559" cy="138371"/>
          </a:xfrm>
        </p:spPr>
        <p:txBody>
          <a:bodyPr>
            <a:normAutofit fontScale="90000"/>
          </a:bodyPr>
          <a:lstStyle/>
          <a:p>
            <a:br>
              <a:rPr lang="ru-RU" sz="76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-35809" y="8975440"/>
            <a:ext cx="4907379" cy="306336"/>
            <a:chOff x="559694" y="6408179"/>
            <a:chExt cx="11632305" cy="72612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760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5"/>
              <a:ext cx="11451600" cy="649902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59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59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59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BCAC4E0-FBA3-4CC4-9148-03137150D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8288E0A3-FB4D-4A05-B014-3FD8F9A2EFED}"/>
              </a:ext>
            </a:extLst>
          </p:cNvPr>
          <p:cNvSpPr txBox="1"/>
          <p:nvPr/>
        </p:nvSpPr>
        <p:spPr>
          <a:xfrm>
            <a:off x="1276127" y="1930099"/>
            <a:ext cx="306739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Самым идеальным вариантом будет мрамор или и керамогранит </a:t>
            </a:r>
          </a:p>
          <a:p>
            <a:r>
              <a:rPr lang="ru-RU" dirty="0"/>
              <a:t>с текстурой камня. 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CC77937-07C0-438F-96B2-07F7B58BB13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07413" y="6246702"/>
            <a:ext cx="2597932" cy="2374976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6608A66-3111-4978-BD74-2992C5E2F20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4118" y="3251060"/>
            <a:ext cx="3544523" cy="264188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FE35B85C-19C1-4C93-944C-923AFEEB4AD8}"/>
              </a:ext>
            </a:extLst>
          </p:cNvPr>
          <p:cNvSpPr txBox="1"/>
          <p:nvPr/>
        </p:nvSpPr>
        <p:spPr>
          <a:xfrm>
            <a:off x="2135750" y="679869"/>
            <a:ext cx="87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/>
              <a:t>ПОЛ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419B02F-1040-4DB2-810B-EBB139BBF071}"/>
              </a:ext>
            </a:extLst>
          </p:cNvPr>
          <p:cNvSpPr txBox="1"/>
          <p:nvPr/>
        </p:nvSpPr>
        <p:spPr>
          <a:xfrm>
            <a:off x="835837" y="1042618"/>
            <a:ext cx="37079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/>
              <a:t>В проходных помещениях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45DB45B-D2FC-4C24-A402-0E8DDB970F4B}"/>
              </a:ext>
            </a:extLst>
          </p:cNvPr>
          <p:cNvSpPr txBox="1"/>
          <p:nvPr/>
        </p:nvSpPr>
        <p:spPr>
          <a:xfrm>
            <a:off x="1519639" y="435872"/>
            <a:ext cx="2108126" cy="27699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DESIDN</a:t>
            </a:r>
            <a:endParaRPr lang="ru-RU" sz="120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3215BB5-CFD3-4070-9989-D3A175F59930}"/>
              </a:ext>
            </a:extLst>
          </p:cNvPr>
          <p:cNvSpPr txBox="1"/>
          <p:nvPr/>
        </p:nvSpPr>
        <p:spPr>
          <a:xfrm>
            <a:off x="1551377" y="8758736"/>
            <a:ext cx="2108126" cy="27699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DESIDN</a:t>
            </a:r>
            <a:endParaRPr lang="ru-RU" sz="120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6330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004221" y="2004220"/>
            <a:ext cx="9162149" cy="5153709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15071" y="2002005"/>
            <a:ext cx="4907379" cy="4118631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6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6000" y="4129170"/>
            <a:ext cx="2929559" cy="138371"/>
          </a:xfrm>
        </p:spPr>
        <p:txBody>
          <a:bodyPr>
            <a:normAutofit fontScale="90000"/>
          </a:bodyPr>
          <a:lstStyle/>
          <a:p>
            <a:br>
              <a:rPr lang="ru-RU" sz="76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-84218" y="8957637"/>
            <a:ext cx="4907379" cy="306336"/>
            <a:chOff x="559694" y="6408179"/>
            <a:chExt cx="11632305" cy="72612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760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5"/>
              <a:ext cx="11451600" cy="649902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59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59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59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BCAC4E0-FBA3-4CC4-9148-03137150D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56F04FE4-4045-429E-8FCE-90DA10AEC0DE}"/>
              </a:ext>
            </a:extLst>
          </p:cNvPr>
          <p:cNvSpPr txBox="1"/>
          <p:nvPr/>
        </p:nvSpPr>
        <p:spPr>
          <a:xfrm>
            <a:off x="1885079" y="669649"/>
            <a:ext cx="87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/>
              <a:t>ПОЛ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6760718-8E25-40F5-B7B4-7708EF9723B5}"/>
              </a:ext>
            </a:extLst>
          </p:cNvPr>
          <p:cNvSpPr txBox="1"/>
          <p:nvPr/>
        </p:nvSpPr>
        <p:spPr>
          <a:xfrm>
            <a:off x="1519639" y="435872"/>
            <a:ext cx="2108126" cy="27699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DESIDN</a:t>
            </a:r>
            <a:endParaRPr lang="ru-RU" sz="120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26B6DE2-6C4F-40D1-A4BD-F72C57A5E479}"/>
              </a:ext>
            </a:extLst>
          </p:cNvPr>
          <p:cNvSpPr txBox="1"/>
          <p:nvPr/>
        </p:nvSpPr>
        <p:spPr>
          <a:xfrm>
            <a:off x="1551377" y="8758736"/>
            <a:ext cx="2108126" cy="27699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DESIDN</a:t>
            </a:r>
            <a:endParaRPr lang="ru-RU" sz="120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6048737-EEB2-4D97-8FA0-9E4DD4E0D321}"/>
              </a:ext>
            </a:extLst>
          </p:cNvPr>
          <p:cNvSpPr txBox="1"/>
          <p:nvPr/>
        </p:nvSpPr>
        <p:spPr>
          <a:xfrm>
            <a:off x="515498" y="1014424"/>
            <a:ext cx="37079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/>
              <a:t>В проходных помещениях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63927E9-8E42-4C62-9282-BBD5C4E5E36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4068" y="1891505"/>
            <a:ext cx="3569383" cy="643763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E86A66C-019C-4515-ACA7-9B0C799C4AB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63" y="1404475"/>
            <a:ext cx="1885079" cy="1260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0200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000251" y="2000248"/>
            <a:ext cx="9143999" cy="51435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174592" y="1639987"/>
            <a:ext cx="4197383" cy="4275038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6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6000" y="4129170"/>
            <a:ext cx="2929559" cy="138371"/>
          </a:xfrm>
        </p:spPr>
        <p:txBody>
          <a:bodyPr>
            <a:normAutofit fontScale="90000"/>
          </a:bodyPr>
          <a:lstStyle/>
          <a:p>
            <a:br>
              <a:rPr lang="ru-RU" sz="76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-125068" y="8956082"/>
            <a:ext cx="4907379" cy="306336"/>
            <a:chOff x="559694" y="6408179"/>
            <a:chExt cx="11632305" cy="72612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760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5"/>
              <a:ext cx="11451600" cy="649902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59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59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59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BCAC4E0-FBA3-4CC4-9148-03137150D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9EC4D266-AA3C-4AEE-B465-8E4AE12EFC33}"/>
              </a:ext>
            </a:extLst>
          </p:cNvPr>
          <p:cNvSpPr txBox="1"/>
          <p:nvPr/>
        </p:nvSpPr>
        <p:spPr>
          <a:xfrm>
            <a:off x="318658" y="2049364"/>
            <a:ext cx="1363232" cy="8248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/>
              <a:t>Ровный </a:t>
            </a:r>
          </a:p>
          <a:p>
            <a:pPr algn="ctr"/>
            <a:r>
              <a:rPr lang="ru-RU" sz="2000" dirty="0"/>
              <a:t>матовый.</a:t>
            </a:r>
          </a:p>
          <a:p>
            <a:pPr algn="ctr"/>
            <a:endParaRPr lang="ru-RU" sz="760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6F04FE4-4045-429E-8FCE-90DA10AEC0DE}"/>
              </a:ext>
            </a:extLst>
          </p:cNvPr>
          <p:cNvSpPr txBox="1"/>
          <p:nvPr/>
        </p:nvSpPr>
        <p:spPr>
          <a:xfrm>
            <a:off x="1421968" y="679558"/>
            <a:ext cx="201415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/>
              <a:t>ПОТОЛОК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1746E2F-CD17-4D51-9EB5-4E9896567920}"/>
              </a:ext>
            </a:extLst>
          </p:cNvPr>
          <p:cNvSpPr txBox="1"/>
          <p:nvPr/>
        </p:nvSpPr>
        <p:spPr>
          <a:xfrm>
            <a:off x="564520" y="3654535"/>
            <a:ext cx="84859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/>
              <a:t>ЦВЕТ</a:t>
            </a:r>
          </a:p>
          <a:p>
            <a:pPr algn="ctr"/>
            <a:r>
              <a:rPr lang="ru-RU" dirty="0"/>
              <a:t>Белый</a:t>
            </a:r>
          </a:p>
        </p:txBody>
      </p:sp>
      <p:sp>
        <p:nvSpPr>
          <p:cNvPr id="3" name="Стрелка: вниз 2">
            <a:extLst>
              <a:ext uri="{FF2B5EF4-FFF2-40B4-BE49-F238E27FC236}">
                <a16:creationId xmlns:a16="http://schemas.microsoft.com/office/drawing/2014/main" id="{792BE669-1FF0-4F3F-B1FE-38E24BF0F5EC}"/>
              </a:ext>
            </a:extLst>
          </p:cNvPr>
          <p:cNvSpPr/>
          <p:nvPr/>
        </p:nvSpPr>
        <p:spPr>
          <a:xfrm>
            <a:off x="913966" y="3012422"/>
            <a:ext cx="86307" cy="404960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6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22FDFF7-5591-4FFE-9606-9857091EECA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25955" y="1863180"/>
            <a:ext cx="2877328" cy="351098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0CC21B8-A88C-46E8-B7EE-443E75B534B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4854" y="6157679"/>
            <a:ext cx="1768496" cy="235914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06DE09E-9FE2-43BA-9AAE-10777F3C6A85}"/>
              </a:ext>
            </a:extLst>
          </p:cNvPr>
          <p:cNvSpPr txBox="1"/>
          <p:nvPr/>
        </p:nvSpPr>
        <p:spPr>
          <a:xfrm>
            <a:off x="1519639" y="435872"/>
            <a:ext cx="2108126" cy="27699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DESIDN</a:t>
            </a:r>
            <a:endParaRPr lang="ru-RU" sz="120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64C4A92-11BB-47F3-AE36-1302B5F1139A}"/>
              </a:ext>
            </a:extLst>
          </p:cNvPr>
          <p:cNvSpPr txBox="1"/>
          <p:nvPr/>
        </p:nvSpPr>
        <p:spPr>
          <a:xfrm>
            <a:off x="1551377" y="8758736"/>
            <a:ext cx="2108126" cy="27699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DESIDN</a:t>
            </a:r>
            <a:endParaRPr lang="ru-RU" sz="120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90321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000251" y="2000248"/>
            <a:ext cx="9143999" cy="51435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33991" y="2029712"/>
            <a:ext cx="4096219" cy="4120799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6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6000" y="4129170"/>
            <a:ext cx="2929559" cy="138371"/>
          </a:xfrm>
        </p:spPr>
        <p:txBody>
          <a:bodyPr>
            <a:normAutofit fontScale="90000"/>
          </a:bodyPr>
          <a:lstStyle/>
          <a:p>
            <a:br>
              <a:rPr lang="ru-RU" sz="76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-65891" y="8943159"/>
            <a:ext cx="4907379" cy="306336"/>
            <a:chOff x="559694" y="6408179"/>
            <a:chExt cx="11632305" cy="72612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760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5"/>
              <a:ext cx="11451600" cy="649902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59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59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59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BCAC4E0-FBA3-4CC4-9148-03137150D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9EC4D266-AA3C-4AEE-B465-8E4AE12EFC33}"/>
              </a:ext>
            </a:extLst>
          </p:cNvPr>
          <p:cNvSpPr txBox="1"/>
          <p:nvPr/>
        </p:nvSpPr>
        <p:spPr>
          <a:xfrm>
            <a:off x="25917" y="2351695"/>
            <a:ext cx="1959147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Четкие формы из гипса, полиуретана, </a:t>
            </a:r>
            <a:r>
              <a:rPr lang="ru-RU" dirty="0" err="1"/>
              <a:t>дюрополимера</a:t>
            </a:r>
            <a:r>
              <a:rPr lang="ru-RU" dirty="0"/>
              <a:t>.</a:t>
            </a:r>
          </a:p>
          <a:p>
            <a:r>
              <a:rPr lang="ru-RU" dirty="0"/>
              <a:t>Карнизы и плинтуса большого размера.</a:t>
            </a:r>
          </a:p>
          <a:p>
            <a:r>
              <a:rPr lang="ru-RU" dirty="0"/>
              <a:t>Карнизы от 12 см при высоте потолка 2,5м.</a:t>
            </a:r>
          </a:p>
          <a:p>
            <a:r>
              <a:rPr lang="ru-RU" dirty="0"/>
              <a:t>Плинтуса от 10 см.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6F04FE4-4045-429E-8FCE-90DA10AEC0DE}"/>
              </a:ext>
            </a:extLst>
          </p:cNvPr>
          <p:cNvSpPr txBox="1"/>
          <p:nvPr/>
        </p:nvSpPr>
        <p:spPr>
          <a:xfrm>
            <a:off x="865018" y="660912"/>
            <a:ext cx="338145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/>
              <a:t>КАРНИЗЫ</a:t>
            </a:r>
            <a:r>
              <a:rPr lang="en-US" sz="2000" b="1" dirty="0"/>
              <a:t>, </a:t>
            </a:r>
            <a:r>
              <a:rPr lang="ru-RU" sz="2000" b="1" dirty="0"/>
              <a:t>молдинги, плинтуса.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1746E2F-CD17-4D51-9EB5-4E9896567920}"/>
              </a:ext>
            </a:extLst>
          </p:cNvPr>
          <p:cNvSpPr txBox="1"/>
          <p:nvPr/>
        </p:nvSpPr>
        <p:spPr>
          <a:xfrm>
            <a:off x="714925" y="6606785"/>
            <a:ext cx="114061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/>
              <a:t>ЦВЕТ</a:t>
            </a:r>
          </a:p>
          <a:p>
            <a:pPr algn="ctr"/>
            <a:r>
              <a:rPr lang="ru-RU" dirty="0"/>
              <a:t>Белый, в цвет стен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6BB85BB-0DBB-44D8-BB07-FA7B74B0710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48270" y="1417264"/>
            <a:ext cx="2994595" cy="355172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CC7EAC8-20CC-4BAC-9911-4AE2301FBF1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82093" y="5074489"/>
            <a:ext cx="1959147" cy="2660569"/>
          </a:xfrm>
          <a:prstGeom prst="rect">
            <a:avLst/>
          </a:prstGeom>
        </p:spPr>
      </p:pic>
      <p:sp>
        <p:nvSpPr>
          <p:cNvPr id="18" name="Стрелка: вниз 17">
            <a:extLst>
              <a:ext uri="{FF2B5EF4-FFF2-40B4-BE49-F238E27FC236}">
                <a16:creationId xmlns:a16="http://schemas.microsoft.com/office/drawing/2014/main" id="{A5930951-3D96-4AB4-BD07-A307BC93B6D6}"/>
              </a:ext>
            </a:extLst>
          </p:cNvPr>
          <p:cNvSpPr/>
          <p:nvPr/>
        </p:nvSpPr>
        <p:spPr>
          <a:xfrm>
            <a:off x="1212985" y="6085093"/>
            <a:ext cx="86307" cy="404960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6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13588BC-846F-4FE4-A4A4-30714560128C}"/>
              </a:ext>
            </a:extLst>
          </p:cNvPr>
          <p:cNvSpPr txBox="1"/>
          <p:nvPr/>
        </p:nvSpPr>
        <p:spPr>
          <a:xfrm>
            <a:off x="1519639" y="435872"/>
            <a:ext cx="2108126" cy="27699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DESIDN</a:t>
            </a:r>
            <a:endParaRPr lang="ru-RU" sz="120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FB9967E-A486-445F-B6D0-2D828345DD96}"/>
              </a:ext>
            </a:extLst>
          </p:cNvPr>
          <p:cNvSpPr txBox="1"/>
          <p:nvPr/>
        </p:nvSpPr>
        <p:spPr>
          <a:xfrm>
            <a:off x="1551377" y="8758736"/>
            <a:ext cx="2108126" cy="27699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DESIDN</a:t>
            </a:r>
            <a:endParaRPr lang="ru-RU" sz="120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23029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000251" y="2000248"/>
            <a:ext cx="9143999" cy="51435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33991" y="2029712"/>
            <a:ext cx="4096219" cy="4120799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6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6000" y="4129170"/>
            <a:ext cx="2929559" cy="138371"/>
          </a:xfrm>
        </p:spPr>
        <p:txBody>
          <a:bodyPr>
            <a:normAutofit fontScale="90000"/>
          </a:bodyPr>
          <a:lstStyle/>
          <a:p>
            <a:br>
              <a:rPr lang="ru-RU" sz="76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-65891" y="8943159"/>
            <a:ext cx="4907379" cy="306336"/>
            <a:chOff x="559694" y="6408179"/>
            <a:chExt cx="11632305" cy="72612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760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5"/>
              <a:ext cx="11451600" cy="649902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59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59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59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BCAC4E0-FBA3-4CC4-9148-03137150D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56F04FE4-4045-429E-8FCE-90DA10AEC0DE}"/>
              </a:ext>
            </a:extLst>
          </p:cNvPr>
          <p:cNvSpPr txBox="1"/>
          <p:nvPr/>
        </p:nvSpPr>
        <p:spPr>
          <a:xfrm>
            <a:off x="865018" y="660912"/>
            <a:ext cx="338145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/>
              <a:t>КАРНИЗЫ</a:t>
            </a:r>
            <a:r>
              <a:rPr lang="en-US" sz="2000" b="1" dirty="0"/>
              <a:t>, </a:t>
            </a:r>
            <a:r>
              <a:rPr lang="ru-RU" sz="2000" b="1" dirty="0"/>
              <a:t>молдинги, плинтуса.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13588BC-846F-4FE4-A4A4-30714560128C}"/>
              </a:ext>
            </a:extLst>
          </p:cNvPr>
          <p:cNvSpPr txBox="1"/>
          <p:nvPr/>
        </p:nvSpPr>
        <p:spPr>
          <a:xfrm>
            <a:off x="1519639" y="435872"/>
            <a:ext cx="2108126" cy="27699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DESIDN</a:t>
            </a:r>
            <a:endParaRPr lang="ru-RU" sz="120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FB9967E-A486-445F-B6D0-2D828345DD96}"/>
              </a:ext>
            </a:extLst>
          </p:cNvPr>
          <p:cNvSpPr txBox="1"/>
          <p:nvPr/>
        </p:nvSpPr>
        <p:spPr>
          <a:xfrm>
            <a:off x="1551377" y="8758736"/>
            <a:ext cx="2108126" cy="27699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DESIDN</a:t>
            </a:r>
            <a:endParaRPr lang="ru-RU" sz="120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EB1B6C7-FA82-4A37-8661-8E201B8D6D2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5746" y="2665212"/>
            <a:ext cx="4384104" cy="312909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BB35339-9715-4CB3-AC29-B6F89608AE3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746" y="2234228"/>
            <a:ext cx="1520318" cy="1016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151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008614" y="2008613"/>
            <a:ext cx="9182236" cy="5165008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69733" y="1787703"/>
            <a:ext cx="4701845" cy="5569903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6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6000" y="4129170"/>
            <a:ext cx="2929559" cy="138371"/>
          </a:xfrm>
        </p:spPr>
        <p:txBody>
          <a:bodyPr>
            <a:normAutofit fontScale="90000"/>
          </a:bodyPr>
          <a:lstStyle/>
          <a:p>
            <a:br>
              <a:rPr lang="ru-RU" sz="76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-69775" y="8990832"/>
            <a:ext cx="4907379" cy="306336"/>
            <a:chOff x="559694" y="6408179"/>
            <a:chExt cx="11632305" cy="72612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760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5"/>
              <a:ext cx="11451600" cy="649902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59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59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59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BCAC4E0-FBA3-4CC4-9148-03137150D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8288E0A3-FB4D-4A05-B014-3FD8F9A2EFED}"/>
              </a:ext>
            </a:extLst>
          </p:cNvPr>
          <p:cNvSpPr txBox="1"/>
          <p:nvPr/>
        </p:nvSpPr>
        <p:spPr>
          <a:xfrm>
            <a:off x="3116252" y="1981996"/>
            <a:ext cx="145675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Покраска. Ровная текстура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E35B85C-19C1-4C93-944C-923AFEEB4AD8}"/>
              </a:ext>
            </a:extLst>
          </p:cNvPr>
          <p:cNvSpPr txBox="1"/>
          <p:nvPr/>
        </p:nvSpPr>
        <p:spPr>
          <a:xfrm>
            <a:off x="2106229" y="621060"/>
            <a:ext cx="8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СТЕНЫ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8E9339C-E48E-403F-8E39-4CE1F8679AC9}"/>
              </a:ext>
            </a:extLst>
          </p:cNvPr>
          <p:cNvSpPr txBox="1"/>
          <p:nvPr/>
        </p:nvSpPr>
        <p:spPr>
          <a:xfrm>
            <a:off x="111008" y="5145919"/>
            <a:ext cx="172243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/>
              <a:t>ЦВЕТ</a:t>
            </a:r>
          </a:p>
          <a:p>
            <a:pPr algn="ctr"/>
            <a:r>
              <a:rPr lang="ru-RU" dirty="0"/>
              <a:t>Нейтральный, сложный, приглушенный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FCA4B28-C58A-4660-BD35-A7F2C88A446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407" y="1100173"/>
            <a:ext cx="2523506" cy="294557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E7D1999-13FC-4424-B543-1AEC1ED28E2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14886" y="4045744"/>
            <a:ext cx="2878032" cy="3916011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AB93D4EA-EBB7-4524-BEA8-51B1AB9C74CA}"/>
              </a:ext>
            </a:extLst>
          </p:cNvPr>
          <p:cNvSpPr txBox="1"/>
          <p:nvPr/>
        </p:nvSpPr>
        <p:spPr>
          <a:xfrm>
            <a:off x="1519639" y="435872"/>
            <a:ext cx="2108126" cy="27699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DESIDN</a:t>
            </a:r>
            <a:endParaRPr lang="ru-RU" sz="120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F71CDD3-C4B5-4060-8B8F-5A8F320EBD35}"/>
              </a:ext>
            </a:extLst>
          </p:cNvPr>
          <p:cNvSpPr txBox="1"/>
          <p:nvPr/>
        </p:nvSpPr>
        <p:spPr>
          <a:xfrm>
            <a:off x="1551377" y="8758736"/>
            <a:ext cx="2108126" cy="27699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DESIDN</a:t>
            </a:r>
            <a:endParaRPr lang="ru-RU" sz="120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01998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010266" y="2010264"/>
            <a:ext cx="9189786" cy="5169255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246331" y="3305692"/>
            <a:ext cx="4274298" cy="3909410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6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6000" y="4129170"/>
            <a:ext cx="2929559" cy="138371"/>
          </a:xfrm>
        </p:spPr>
        <p:txBody>
          <a:bodyPr>
            <a:normAutofit fontScale="90000"/>
          </a:bodyPr>
          <a:lstStyle/>
          <a:p>
            <a:br>
              <a:rPr lang="ru-RU" sz="76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-71845" y="8981367"/>
            <a:ext cx="4907379" cy="306336"/>
            <a:chOff x="559694" y="6408179"/>
            <a:chExt cx="11632305" cy="72612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760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5"/>
              <a:ext cx="11451600" cy="649902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59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59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59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BCAC4E0-FBA3-4CC4-9148-03137150D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C4A5EE7-865A-4FDF-ABD8-F046C8F275C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7588" y="745067"/>
            <a:ext cx="3302272" cy="431371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DFB66D6-16A0-4E3C-988F-0A0FCF759DD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72105" y="5219331"/>
            <a:ext cx="2752623" cy="3643842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2C7455A-3A15-471B-A359-D8E5F3D716E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247" y="4665354"/>
            <a:ext cx="659392" cy="380982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6096BC7D-51AF-4C46-9166-A1048C44F49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472" y="8472431"/>
            <a:ext cx="719605" cy="415772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C88E04C2-D007-4710-B6D1-EC57898F07C4}"/>
              </a:ext>
            </a:extLst>
          </p:cNvPr>
          <p:cNvSpPr txBox="1"/>
          <p:nvPr/>
        </p:nvSpPr>
        <p:spPr>
          <a:xfrm>
            <a:off x="1519639" y="435872"/>
            <a:ext cx="2108126" cy="27699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DESIDN</a:t>
            </a:r>
            <a:endParaRPr lang="ru-RU" sz="120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22205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008614" y="2008613"/>
            <a:ext cx="9182236" cy="5165008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69733" y="1787703"/>
            <a:ext cx="4701845" cy="5569903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6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6000" y="4129170"/>
            <a:ext cx="2929559" cy="138371"/>
          </a:xfrm>
        </p:spPr>
        <p:txBody>
          <a:bodyPr>
            <a:normAutofit fontScale="90000"/>
          </a:bodyPr>
          <a:lstStyle/>
          <a:p>
            <a:br>
              <a:rPr lang="ru-RU" sz="76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-69775" y="8990832"/>
            <a:ext cx="4907379" cy="306336"/>
            <a:chOff x="559694" y="6408179"/>
            <a:chExt cx="11632305" cy="72612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760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5"/>
              <a:ext cx="11451600" cy="649902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59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59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59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BCAC4E0-FBA3-4CC4-9148-03137150D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FE35B85C-19C1-4C93-944C-923AFEEB4AD8}"/>
              </a:ext>
            </a:extLst>
          </p:cNvPr>
          <p:cNvSpPr txBox="1"/>
          <p:nvPr/>
        </p:nvSpPr>
        <p:spPr>
          <a:xfrm>
            <a:off x="2106229" y="621060"/>
            <a:ext cx="8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СТЕНЫ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B93D4EA-EBB7-4524-BEA8-51B1AB9C74CA}"/>
              </a:ext>
            </a:extLst>
          </p:cNvPr>
          <p:cNvSpPr txBox="1"/>
          <p:nvPr/>
        </p:nvSpPr>
        <p:spPr>
          <a:xfrm>
            <a:off x="1519639" y="435872"/>
            <a:ext cx="2108126" cy="27699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DESIDN</a:t>
            </a:r>
            <a:endParaRPr lang="ru-RU" sz="120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F71CDD3-C4B5-4060-8B8F-5A8F320EBD35}"/>
              </a:ext>
            </a:extLst>
          </p:cNvPr>
          <p:cNvSpPr txBox="1"/>
          <p:nvPr/>
        </p:nvSpPr>
        <p:spPr>
          <a:xfrm>
            <a:off x="1551377" y="8758736"/>
            <a:ext cx="2108126" cy="27699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DESIDN</a:t>
            </a:r>
            <a:endParaRPr lang="ru-RU" sz="120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125EF06-33C3-4F45-A1E7-0E87AA4C5BB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1349" y="2500576"/>
            <a:ext cx="4520059" cy="338726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8286933-7B08-46EE-8352-44778337300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000" y="1963263"/>
            <a:ext cx="1761746" cy="1178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0980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004596" y="1995905"/>
            <a:ext cx="9149562" cy="5146629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132719" y="3127271"/>
            <a:ext cx="4131055" cy="4187929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6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6000" y="4129170"/>
            <a:ext cx="2929559" cy="138371"/>
          </a:xfrm>
        </p:spPr>
        <p:txBody>
          <a:bodyPr>
            <a:normAutofit fontScale="90000"/>
          </a:bodyPr>
          <a:lstStyle/>
          <a:p>
            <a:br>
              <a:rPr lang="ru-RU" sz="76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-87013" y="8980372"/>
            <a:ext cx="4907379" cy="306336"/>
            <a:chOff x="559694" y="6408179"/>
            <a:chExt cx="11632305" cy="72612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760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5"/>
              <a:ext cx="11451600" cy="649902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59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59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59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BCAC4E0-FBA3-4CC4-9148-03137150D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8288E0A3-FB4D-4A05-B014-3FD8F9A2EFED}"/>
              </a:ext>
            </a:extLst>
          </p:cNvPr>
          <p:cNvSpPr txBox="1"/>
          <p:nvPr/>
        </p:nvSpPr>
        <p:spPr>
          <a:xfrm>
            <a:off x="176463" y="5434958"/>
            <a:ext cx="2162305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Самым идеальным вариантом будет мрамор или и керамогранит/плитка с текстурой камня. 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6608A66-3111-4978-BD74-2992C5E2F20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5049" y="1591311"/>
            <a:ext cx="4052060" cy="3020169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FE35B85C-19C1-4C93-944C-923AFEEB4AD8}"/>
              </a:ext>
            </a:extLst>
          </p:cNvPr>
          <p:cNvSpPr txBox="1"/>
          <p:nvPr/>
        </p:nvSpPr>
        <p:spPr>
          <a:xfrm>
            <a:off x="1611157" y="615926"/>
            <a:ext cx="186589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/>
              <a:t>СТЕНЫ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419B02F-1040-4DB2-810B-EBB139BBF071}"/>
              </a:ext>
            </a:extLst>
          </p:cNvPr>
          <p:cNvSpPr txBox="1"/>
          <p:nvPr/>
        </p:nvSpPr>
        <p:spPr>
          <a:xfrm>
            <a:off x="1122846" y="947951"/>
            <a:ext cx="284251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/>
              <a:t>В мокрых зонах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95CA972-30AF-420D-980E-D8780D57644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06551" y="3585577"/>
            <a:ext cx="2451584" cy="4501379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CDF89647-D8DD-4A5E-AA5A-6492872CC308}"/>
              </a:ext>
            </a:extLst>
          </p:cNvPr>
          <p:cNvSpPr txBox="1"/>
          <p:nvPr/>
        </p:nvSpPr>
        <p:spPr>
          <a:xfrm>
            <a:off x="1519639" y="435872"/>
            <a:ext cx="2108126" cy="27699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DESIDN</a:t>
            </a:r>
            <a:endParaRPr lang="ru-RU" sz="120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8AFC97E-54FD-4F44-9DFF-914A606EE530}"/>
              </a:ext>
            </a:extLst>
          </p:cNvPr>
          <p:cNvSpPr txBox="1"/>
          <p:nvPr/>
        </p:nvSpPr>
        <p:spPr>
          <a:xfrm>
            <a:off x="1551377" y="8758736"/>
            <a:ext cx="2108126" cy="27699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DESIDN</a:t>
            </a:r>
            <a:endParaRPr lang="ru-RU" sz="120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91935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014266" y="2004173"/>
            <a:ext cx="9161939" cy="5153591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244735" y="3079241"/>
            <a:ext cx="4131945" cy="3960716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6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6000" y="4129170"/>
            <a:ext cx="2929559" cy="138371"/>
          </a:xfrm>
        </p:spPr>
        <p:txBody>
          <a:bodyPr>
            <a:normAutofit fontScale="90000"/>
          </a:bodyPr>
          <a:lstStyle/>
          <a:p>
            <a:br>
              <a:rPr lang="ru-RU" sz="76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-115073" y="8963763"/>
            <a:ext cx="4907379" cy="306336"/>
            <a:chOff x="559694" y="6408179"/>
            <a:chExt cx="11632305" cy="72612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760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5"/>
              <a:ext cx="11451600" cy="649902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59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59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59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BCAC4E0-FBA3-4CC4-9148-03137150D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315C23C-2F03-4714-B667-2E0AF8289DB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6820" y="690201"/>
            <a:ext cx="3045397" cy="400977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AE70805-2F03-45A9-A889-C1AA3480375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5018" y="4770820"/>
            <a:ext cx="2947199" cy="3960716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8BDF223-6962-4258-8EC0-C6B84B7F19B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70" y="4347371"/>
            <a:ext cx="583508" cy="337138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0721DA5-83E4-4250-9E06-54308640F73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018" y="8387093"/>
            <a:ext cx="535524" cy="309414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1593BC28-3876-4860-971F-740D6B750A9A}"/>
              </a:ext>
            </a:extLst>
          </p:cNvPr>
          <p:cNvSpPr txBox="1"/>
          <p:nvPr/>
        </p:nvSpPr>
        <p:spPr>
          <a:xfrm>
            <a:off x="1519639" y="435872"/>
            <a:ext cx="2108126" cy="27699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DESIDN</a:t>
            </a:r>
            <a:endParaRPr lang="ru-RU" sz="120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7A504E1-ADC6-4C44-9522-62C1E2A40C8B}"/>
              </a:ext>
            </a:extLst>
          </p:cNvPr>
          <p:cNvSpPr txBox="1"/>
          <p:nvPr/>
        </p:nvSpPr>
        <p:spPr>
          <a:xfrm>
            <a:off x="1551377" y="8758736"/>
            <a:ext cx="2108126" cy="27699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DESIDN</a:t>
            </a:r>
            <a:endParaRPr lang="ru-RU" sz="120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63780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004596" y="1995905"/>
            <a:ext cx="9149562" cy="5146629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6000" y="4129170"/>
            <a:ext cx="2929559" cy="138371"/>
          </a:xfrm>
        </p:spPr>
        <p:txBody>
          <a:bodyPr>
            <a:normAutofit fontScale="90000"/>
          </a:bodyPr>
          <a:lstStyle/>
          <a:p>
            <a:br>
              <a:rPr lang="ru-RU" sz="76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-87013" y="8980372"/>
            <a:ext cx="4907379" cy="306336"/>
            <a:chOff x="559694" y="6408179"/>
            <a:chExt cx="11632305" cy="72612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760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5"/>
              <a:ext cx="11451600" cy="649902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59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59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59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BCAC4E0-FBA3-4CC4-9148-03137150D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FE35B85C-19C1-4C93-944C-923AFEEB4AD8}"/>
              </a:ext>
            </a:extLst>
          </p:cNvPr>
          <p:cNvSpPr txBox="1"/>
          <p:nvPr/>
        </p:nvSpPr>
        <p:spPr>
          <a:xfrm>
            <a:off x="1611157" y="615926"/>
            <a:ext cx="186589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/>
              <a:t>СТЕНЫ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419B02F-1040-4DB2-810B-EBB139BBF071}"/>
              </a:ext>
            </a:extLst>
          </p:cNvPr>
          <p:cNvSpPr txBox="1"/>
          <p:nvPr/>
        </p:nvSpPr>
        <p:spPr>
          <a:xfrm>
            <a:off x="1122846" y="947951"/>
            <a:ext cx="284251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/>
              <a:t>В мокрых зонах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DF89647-D8DD-4A5E-AA5A-6492872CC308}"/>
              </a:ext>
            </a:extLst>
          </p:cNvPr>
          <p:cNvSpPr txBox="1"/>
          <p:nvPr/>
        </p:nvSpPr>
        <p:spPr>
          <a:xfrm>
            <a:off x="1519639" y="435872"/>
            <a:ext cx="2108126" cy="27699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DESIDN</a:t>
            </a:r>
            <a:endParaRPr lang="ru-RU" sz="120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8AFC97E-54FD-4F44-9DFF-914A606EE530}"/>
              </a:ext>
            </a:extLst>
          </p:cNvPr>
          <p:cNvSpPr txBox="1"/>
          <p:nvPr/>
        </p:nvSpPr>
        <p:spPr>
          <a:xfrm>
            <a:off x="1551377" y="8758736"/>
            <a:ext cx="2108126" cy="27699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DESIDN</a:t>
            </a:r>
            <a:endParaRPr lang="ru-RU" sz="120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4303F7B-7662-4E0A-99AA-23CDB0081D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1176" y="1711719"/>
            <a:ext cx="4191000" cy="57150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B346B40-17A3-401F-9CF2-A6A2578952B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55" y="1133094"/>
            <a:ext cx="1672909" cy="1672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6678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000251" y="2000248"/>
            <a:ext cx="9143999" cy="51435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272178" y="2554680"/>
            <a:ext cx="4267481" cy="4479011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6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6000" y="4129170"/>
            <a:ext cx="2929559" cy="138371"/>
          </a:xfrm>
        </p:spPr>
        <p:txBody>
          <a:bodyPr>
            <a:normAutofit fontScale="90000"/>
          </a:bodyPr>
          <a:lstStyle/>
          <a:p>
            <a:br>
              <a:rPr lang="ru-RU" sz="76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-106294" y="8959161"/>
            <a:ext cx="4907379" cy="306336"/>
            <a:chOff x="559694" y="6408179"/>
            <a:chExt cx="11632305" cy="72612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760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5"/>
              <a:ext cx="11451600" cy="649902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59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59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59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BCAC4E0-FBA3-4CC4-9148-03137150D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9EC4D266-AA3C-4AEE-B465-8E4AE12EFC33}"/>
              </a:ext>
            </a:extLst>
          </p:cNvPr>
          <p:cNvSpPr txBox="1"/>
          <p:nvPr/>
        </p:nvSpPr>
        <p:spPr>
          <a:xfrm>
            <a:off x="785901" y="5232400"/>
            <a:ext cx="3717768" cy="15942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Двери желательно выше 2100 мм.</a:t>
            </a:r>
          </a:p>
          <a:p>
            <a:r>
              <a:rPr lang="ru-RU" dirty="0"/>
              <a:t>Гадкие или с классической раскладкой.</a:t>
            </a:r>
          </a:p>
          <a:p>
            <a:r>
              <a:rPr lang="ru-RU" dirty="0"/>
              <a:t>При необходимости использовать десюдепорт.</a:t>
            </a:r>
          </a:p>
          <a:p>
            <a:endParaRPr lang="ru-RU" sz="760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6F04FE4-4045-429E-8FCE-90DA10AEC0DE}"/>
              </a:ext>
            </a:extLst>
          </p:cNvPr>
          <p:cNvSpPr txBox="1"/>
          <p:nvPr/>
        </p:nvSpPr>
        <p:spPr>
          <a:xfrm>
            <a:off x="1748413" y="663170"/>
            <a:ext cx="150714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/>
              <a:t>ДВЕРИ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5409C68-C86B-4236-9523-977E732F1EB6}"/>
              </a:ext>
            </a:extLst>
          </p:cNvPr>
          <p:cNvSpPr txBox="1"/>
          <p:nvPr/>
        </p:nvSpPr>
        <p:spPr>
          <a:xfrm>
            <a:off x="1529093" y="892055"/>
            <a:ext cx="18658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/>
              <a:t>межкомнатные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1746E2F-CD17-4D51-9EB5-4E9896567920}"/>
              </a:ext>
            </a:extLst>
          </p:cNvPr>
          <p:cNvSpPr txBox="1"/>
          <p:nvPr/>
        </p:nvSpPr>
        <p:spPr>
          <a:xfrm>
            <a:off x="1548689" y="7132551"/>
            <a:ext cx="1867855" cy="13172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/>
              <a:t>ЦВЕТ</a:t>
            </a:r>
          </a:p>
          <a:p>
            <a:pPr algn="ctr"/>
            <a:r>
              <a:rPr lang="ru-RU" dirty="0"/>
              <a:t>Белый, серый, натурального оттенка</a:t>
            </a:r>
          </a:p>
          <a:p>
            <a:endParaRPr lang="ru-RU" sz="76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6098E4E-6E4C-44E1-9E93-94A967AB130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3840" y="1333464"/>
            <a:ext cx="3690758" cy="3826859"/>
          </a:xfrm>
          <a:prstGeom prst="rect">
            <a:avLst/>
          </a:prstGeom>
        </p:spPr>
      </p:pic>
      <p:sp>
        <p:nvSpPr>
          <p:cNvPr id="18" name="Стрелка: вниз 17">
            <a:extLst>
              <a:ext uri="{FF2B5EF4-FFF2-40B4-BE49-F238E27FC236}">
                <a16:creationId xmlns:a16="http://schemas.microsoft.com/office/drawing/2014/main" id="{139A0718-81DE-4782-9791-0B00A6D2C1B9}"/>
              </a:ext>
            </a:extLst>
          </p:cNvPr>
          <p:cNvSpPr/>
          <p:nvPr/>
        </p:nvSpPr>
        <p:spPr>
          <a:xfrm>
            <a:off x="2449219" y="6700808"/>
            <a:ext cx="86307" cy="404960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6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55ABB0B-3949-440C-888D-DEC74EE996C6}"/>
              </a:ext>
            </a:extLst>
          </p:cNvPr>
          <p:cNvSpPr txBox="1"/>
          <p:nvPr/>
        </p:nvSpPr>
        <p:spPr>
          <a:xfrm>
            <a:off x="1519639" y="435872"/>
            <a:ext cx="2108126" cy="27699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DESIDN</a:t>
            </a:r>
            <a:endParaRPr lang="ru-RU" sz="120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FBD20FF-559E-4C35-BF1A-D0BFB131D1E2}"/>
              </a:ext>
            </a:extLst>
          </p:cNvPr>
          <p:cNvSpPr txBox="1"/>
          <p:nvPr/>
        </p:nvSpPr>
        <p:spPr>
          <a:xfrm>
            <a:off x="1551377" y="8758736"/>
            <a:ext cx="2108126" cy="27699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DESIDN</a:t>
            </a:r>
            <a:endParaRPr lang="ru-RU" sz="120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44729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059152" y="2016740"/>
            <a:ext cx="9219393" cy="5185909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246331" y="3305692"/>
            <a:ext cx="2762898" cy="2505545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6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6000" y="4129170"/>
            <a:ext cx="2929559" cy="138371"/>
          </a:xfrm>
        </p:spPr>
        <p:txBody>
          <a:bodyPr>
            <a:normAutofit fontScale="90000"/>
          </a:bodyPr>
          <a:lstStyle/>
          <a:p>
            <a:br>
              <a:rPr lang="ru-RU" sz="76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-113201" y="9064500"/>
            <a:ext cx="4907379" cy="306336"/>
            <a:chOff x="559694" y="6408179"/>
            <a:chExt cx="11632305" cy="72612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760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5"/>
              <a:ext cx="11451600" cy="649902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59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59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59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BCAC4E0-FBA3-4CC4-9148-03137150D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1273976-91B5-42BE-BD82-E10B4B63FAA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40589" y="730578"/>
            <a:ext cx="2762898" cy="3990239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741CF37-3547-4538-9CC6-641DC17CBDC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456" y="4398167"/>
            <a:ext cx="554874" cy="32059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70882F3-B3FD-4EFA-9368-8C141099CB6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01674" y="4815209"/>
            <a:ext cx="2762899" cy="3892919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8E510D40-43AD-4911-B551-D57C424AFA3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5833" y="8369786"/>
            <a:ext cx="519322" cy="300053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86C67F25-AE09-4FA7-8F35-F337F38BD028}"/>
              </a:ext>
            </a:extLst>
          </p:cNvPr>
          <p:cNvSpPr txBox="1"/>
          <p:nvPr/>
        </p:nvSpPr>
        <p:spPr>
          <a:xfrm>
            <a:off x="1519639" y="435872"/>
            <a:ext cx="2108126" cy="27699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DESIDN</a:t>
            </a:r>
            <a:endParaRPr lang="ru-RU" sz="120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0F96C39-FF62-4133-A95A-47F81BBF6775}"/>
              </a:ext>
            </a:extLst>
          </p:cNvPr>
          <p:cNvSpPr txBox="1"/>
          <p:nvPr/>
        </p:nvSpPr>
        <p:spPr>
          <a:xfrm>
            <a:off x="1551377" y="8758736"/>
            <a:ext cx="2108126" cy="27699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DESIDN</a:t>
            </a:r>
            <a:endParaRPr lang="ru-RU" sz="120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19473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059152" y="2016740"/>
            <a:ext cx="9219393" cy="5185909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246331" y="3305692"/>
            <a:ext cx="2762898" cy="2505545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6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6000" y="4129170"/>
            <a:ext cx="2929559" cy="138371"/>
          </a:xfrm>
        </p:spPr>
        <p:txBody>
          <a:bodyPr>
            <a:normAutofit fontScale="90000"/>
          </a:bodyPr>
          <a:lstStyle/>
          <a:p>
            <a:br>
              <a:rPr lang="ru-RU" sz="76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-113201" y="9064500"/>
            <a:ext cx="4907379" cy="306336"/>
            <a:chOff x="559694" y="6408179"/>
            <a:chExt cx="11632305" cy="72612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760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5"/>
              <a:ext cx="11451600" cy="649902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59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59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59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BCAC4E0-FBA3-4CC4-9148-03137150D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86C67F25-AE09-4FA7-8F35-F337F38BD028}"/>
              </a:ext>
            </a:extLst>
          </p:cNvPr>
          <p:cNvSpPr txBox="1"/>
          <p:nvPr/>
        </p:nvSpPr>
        <p:spPr>
          <a:xfrm>
            <a:off x="1519639" y="435872"/>
            <a:ext cx="2108126" cy="27699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DESIDN</a:t>
            </a:r>
            <a:endParaRPr lang="ru-RU" sz="120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0F96C39-FF62-4133-A95A-47F81BBF6775}"/>
              </a:ext>
            </a:extLst>
          </p:cNvPr>
          <p:cNvSpPr txBox="1"/>
          <p:nvPr/>
        </p:nvSpPr>
        <p:spPr>
          <a:xfrm>
            <a:off x="1551377" y="8758736"/>
            <a:ext cx="2108126" cy="27699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DESIDN</a:t>
            </a:r>
            <a:endParaRPr lang="ru-RU" sz="120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EC67C47-DF86-49E5-B720-909BF797712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4368" y="1747767"/>
            <a:ext cx="4429125" cy="612457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0184196-370C-451F-816D-45E35FCD81A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809" y="1199251"/>
            <a:ext cx="1748412" cy="1169251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FD3E73D9-6488-42D7-8144-41DB1031DAEF}"/>
              </a:ext>
            </a:extLst>
          </p:cNvPr>
          <p:cNvSpPr txBox="1"/>
          <p:nvPr/>
        </p:nvSpPr>
        <p:spPr>
          <a:xfrm>
            <a:off x="1748413" y="663170"/>
            <a:ext cx="150714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/>
              <a:t>ДВЕРИ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1E8FE00-F791-4F13-9937-FA27F42D4A1B}"/>
              </a:ext>
            </a:extLst>
          </p:cNvPr>
          <p:cNvSpPr txBox="1"/>
          <p:nvPr/>
        </p:nvSpPr>
        <p:spPr>
          <a:xfrm>
            <a:off x="1529093" y="892055"/>
            <a:ext cx="18658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/>
              <a:t>межкомнатные</a:t>
            </a:r>
          </a:p>
        </p:txBody>
      </p:sp>
    </p:spTree>
    <p:extLst>
      <p:ext uri="{BB962C8B-B14F-4D97-AF65-F5344CB8AC3E}">
        <p14:creationId xmlns:p14="http://schemas.microsoft.com/office/powerpoint/2010/main" val="7628237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017318" y="2005028"/>
            <a:ext cx="9165847" cy="5155789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246330" y="3305692"/>
            <a:ext cx="3183855" cy="3030379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6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6000" y="4129170"/>
            <a:ext cx="2929559" cy="138371"/>
          </a:xfrm>
        </p:spPr>
        <p:txBody>
          <a:bodyPr>
            <a:normAutofit fontScale="90000"/>
          </a:bodyPr>
          <a:lstStyle/>
          <a:p>
            <a:br>
              <a:rPr lang="ru-RU" sz="76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-95552" y="8968171"/>
            <a:ext cx="4907379" cy="306336"/>
            <a:chOff x="559694" y="6408179"/>
            <a:chExt cx="11632305" cy="72612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760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5"/>
              <a:ext cx="11451600" cy="649902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59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59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59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BCAC4E0-FBA3-4CC4-9148-03137150D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8288E0A3-FB4D-4A05-B014-3FD8F9A2EFED}"/>
              </a:ext>
            </a:extLst>
          </p:cNvPr>
          <p:cNvSpPr txBox="1"/>
          <p:nvPr/>
        </p:nvSpPr>
        <p:spPr>
          <a:xfrm>
            <a:off x="3009229" y="1937163"/>
            <a:ext cx="1687359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Простая, лаконичных форм.</a:t>
            </a:r>
          </a:p>
          <a:p>
            <a:r>
              <a:rPr lang="ru-RU" dirty="0"/>
              <a:t>Фасады кухни гладкие/ с филенкой.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E35B85C-19C1-4C93-944C-923AFEEB4AD8}"/>
              </a:ext>
            </a:extLst>
          </p:cNvPr>
          <p:cNvSpPr txBox="1"/>
          <p:nvPr/>
        </p:nvSpPr>
        <p:spPr>
          <a:xfrm>
            <a:off x="1838257" y="712871"/>
            <a:ext cx="135505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/>
              <a:t>МЕБЕЛЬ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0F6CD24-713A-4727-A474-EED473168E8B}"/>
              </a:ext>
            </a:extLst>
          </p:cNvPr>
          <p:cNvSpPr txBox="1"/>
          <p:nvPr/>
        </p:nvSpPr>
        <p:spPr>
          <a:xfrm>
            <a:off x="-15998" y="5867769"/>
            <a:ext cx="2134455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/>
              <a:t>ЦВЕТ</a:t>
            </a:r>
          </a:p>
          <a:p>
            <a:pPr algn="ctr"/>
            <a:r>
              <a:rPr lang="ru-RU" dirty="0"/>
              <a:t>Белый, бежевый, натуральных оттенков, нейтральный.</a:t>
            </a:r>
          </a:p>
          <a:p>
            <a:pPr algn="ctr"/>
            <a:endParaRPr lang="ru-RU" dirty="0"/>
          </a:p>
          <a:p>
            <a:pPr algn="ctr"/>
            <a:r>
              <a:rPr lang="ru-RU" dirty="0"/>
              <a:t>Столешница под камень.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F7F1A11-1151-4C9D-B355-BA75641F057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14748" y="4635645"/>
            <a:ext cx="2645709" cy="258030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0115E5C-8ED6-4BE4-ADB8-C294966028F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6000" y="1200536"/>
            <a:ext cx="2449094" cy="3772110"/>
          </a:xfrm>
          <a:prstGeom prst="rect">
            <a:avLst/>
          </a:prstGeom>
        </p:spPr>
      </p:pic>
      <p:sp>
        <p:nvSpPr>
          <p:cNvPr id="19" name="Стрелка: вниз 18">
            <a:extLst>
              <a:ext uri="{FF2B5EF4-FFF2-40B4-BE49-F238E27FC236}">
                <a16:creationId xmlns:a16="http://schemas.microsoft.com/office/drawing/2014/main" id="{A0967310-4B2F-411E-B88A-78459F0CFE06}"/>
              </a:ext>
            </a:extLst>
          </p:cNvPr>
          <p:cNvSpPr/>
          <p:nvPr/>
        </p:nvSpPr>
        <p:spPr>
          <a:xfrm>
            <a:off x="986625" y="5207847"/>
            <a:ext cx="86307" cy="404960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6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1B188F3-D0A7-4E09-A0BC-58759E194797}"/>
              </a:ext>
            </a:extLst>
          </p:cNvPr>
          <p:cNvSpPr txBox="1"/>
          <p:nvPr/>
        </p:nvSpPr>
        <p:spPr>
          <a:xfrm>
            <a:off x="1519639" y="435872"/>
            <a:ext cx="2108126" cy="27699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DESIDN</a:t>
            </a:r>
            <a:endParaRPr lang="ru-RU" sz="120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8E00B75-1268-4BA3-91B0-3EBF4A09C219}"/>
              </a:ext>
            </a:extLst>
          </p:cNvPr>
          <p:cNvSpPr txBox="1"/>
          <p:nvPr/>
        </p:nvSpPr>
        <p:spPr>
          <a:xfrm>
            <a:off x="1551377" y="8758736"/>
            <a:ext cx="2108126" cy="27699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DESIDN</a:t>
            </a:r>
            <a:endParaRPr lang="ru-RU" sz="120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10650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021112" y="2025154"/>
            <a:ext cx="9257855" cy="5207544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347970" y="2208951"/>
            <a:ext cx="4139387" cy="4872366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6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6000" y="4129170"/>
            <a:ext cx="2929559" cy="138371"/>
          </a:xfrm>
        </p:spPr>
        <p:txBody>
          <a:bodyPr>
            <a:normAutofit fontScale="90000"/>
          </a:bodyPr>
          <a:lstStyle/>
          <a:p>
            <a:br>
              <a:rPr lang="ru-RU" sz="76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-70926" y="9052476"/>
            <a:ext cx="4907379" cy="306336"/>
            <a:chOff x="559694" y="6408179"/>
            <a:chExt cx="11632305" cy="72612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760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5"/>
              <a:ext cx="11451600" cy="649902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59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59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59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BCAC4E0-FBA3-4CC4-9148-03137150D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539B3F0-EC79-49BF-AC9A-87EBFDD6C29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3577" y="4675601"/>
            <a:ext cx="2885773" cy="4098637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81C0B88-84DE-4637-A86B-84D2C06C15B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3577" y="702139"/>
            <a:ext cx="2936795" cy="3853769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526B4536-7BC7-4CB3-81EC-7AB8E29C349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377" y="4182076"/>
            <a:ext cx="668442" cy="38621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9D49CB5-56FC-475E-8517-B6544657B73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377" y="8396713"/>
            <a:ext cx="626182" cy="361794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5AE42E09-31FA-45A2-8FA5-8D71505E6D2A}"/>
              </a:ext>
            </a:extLst>
          </p:cNvPr>
          <p:cNvSpPr txBox="1"/>
          <p:nvPr/>
        </p:nvSpPr>
        <p:spPr>
          <a:xfrm>
            <a:off x="1519639" y="435872"/>
            <a:ext cx="2108126" cy="27699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DESIDN</a:t>
            </a:r>
            <a:endParaRPr lang="ru-RU" sz="120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194AE8E-842E-4F8C-84B9-AB62FEF82618}"/>
              </a:ext>
            </a:extLst>
          </p:cNvPr>
          <p:cNvSpPr txBox="1"/>
          <p:nvPr/>
        </p:nvSpPr>
        <p:spPr>
          <a:xfrm>
            <a:off x="1551377" y="8758736"/>
            <a:ext cx="2108126" cy="27699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DESIDN</a:t>
            </a:r>
            <a:endParaRPr lang="ru-RU" sz="120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94459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060115" y="2017010"/>
            <a:ext cx="9220625" cy="5186602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325999" y="2984685"/>
            <a:ext cx="4063301" cy="3422932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6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6000" y="4129170"/>
            <a:ext cx="2929559" cy="138371"/>
          </a:xfrm>
        </p:spPr>
        <p:txBody>
          <a:bodyPr>
            <a:normAutofit fontScale="90000"/>
          </a:bodyPr>
          <a:lstStyle/>
          <a:p>
            <a:br>
              <a:rPr lang="ru-RU" sz="76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-43104" y="9009271"/>
            <a:ext cx="4907379" cy="306336"/>
            <a:chOff x="559694" y="6408179"/>
            <a:chExt cx="11632305" cy="72612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760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5"/>
              <a:ext cx="11451600" cy="649902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59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59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59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BCAC4E0-FBA3-4CC4-9148-03137150D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8288E0A3-FB4D-4A05-B014-3FD8F9A2EFED}"/>
              </a:ext>
            </a:extLst>
          </p:cNvPr>
          <p:cNvSpPr txBox="1"/>
          <p:nvPr/>
        </p:nvSpPr>
        <p:spPr>
          <a:xfrm>
            <a:off x="754199" y="4333710"/>
            <a:ext cx="3825279" cy="11326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/>
              <a:t>Температура 3000 до 5000 К</a:t>
            </a:r>
          </a:p>
          <a:p>
            <a:r>
              <a:rPr lang="ru-RU" sz="2000" dirty="0"/>
              <a:t>Разные сценарии на разных уровнях.</a:t>
            </a:r>
          </a:p>
          <a:p>
            <a:endParaRPr lang="ru-RU" sz="760" dirty="0">
              <a:solidFill>
                <a:schemeClr val="bg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E35B85C-19C1-4C93-944C-923AFEEB4AD8}"/>
              </a:ext>
            </a:extLst>
          </p:cNvPr>
          <p:cNvSpPr txBox="1"/>
          <p:nvPr/>
        </p:nvSpPr>
        <p:spPr>
          <a:xfrm>
            <a:off x="1407304" y="759542"/>
            <a:ext cx="220319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/>
              <a:t>ОСВЕЩЕНИЕ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D7E7461-8149-4955-8326-56C1FB8BB9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7388" y="1245946"/>
            <a:ext cx="4183031" cy="259431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9850EA4-445B-418A-8ADA-CF24B61B260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3302" y="6502600"/>
            <a:ext cx="1616073" cy="215581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80D18F77-F376-4B5C-BC3C-392710DAA2AD}"/>
              </a:ext>
            </a:extLst>
          </p:cNvPr>
          <p:cNvSpPr txBox="1"/>
          <p:nvPr/>
        </p:nvSpPr>
        <p:spPr>
          <a:xfrm>
            <a:off x="1519639" y="435872"/>
            <a:ext cx="2108126" cy="27699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DESIDN</a:t>
            </a:r>
            <a:endParaRPr lang="ru-RU" sz="120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CC92B51-A0D6-4BE6-85CF-EA7F3B1F9B6A}"/>
              </a:ext>
            </a:extLst>
          </p:cNvPr>
          <p:cNvSpPr txBox="1"/>
          <p:nvPr/>
        </p:nvSpPr>
        <p:spPr>
          <a:xfrm>
            <a:off x="1551377" y="8758736"/>
            <a:ext cx="2108126" cy="27699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DESIDN</a:t>
            </a:r>
            <a:endParaRPr lang="ru-RU" sz="120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222939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000251" y="2000248"/>
            <a:ext cx="9143999" cy="51435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132362" y="2370914"/>
            <a:ext cx="4635261" cy="4786639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6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6000" y="4129170"/>
            <a:ext cx="2929559" cy="138371"/>
          </a:xfrm>
        </p:spPr>
        <p:txBody>
          <a:bodyPr>
            <a:normAutofit fontScale="90000"/>
          </a:bodyPr>
          <a:lstStyle/>
          <a:p>
            <a:br>
              <a:rPr lang="ru-RU" sz="76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-123474" y="8963763"/>
            <a:ext cx="4907379" cy="306336"/>
            <a:chOff x="559694" y="6408179"/>
            <a:chExt cx="11632305" cy="72612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760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5"/>
              <a:ext cx="11451600" cy="649902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59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59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59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5" name="Рисунок 24">
              <a:extLst>
                <a:ext uri="{FF2B5EF4-FFF2-40B4-BE49-F238E27FC236}">
                  <a16:creationId xmlns:a16="http://schemas.microsoft.com/office/drawing/2014/main" id="{FBCAC4E0-FBA3-4CC4-9148-03137150D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1757" y="6434307"/>
              <a:ext cx="798366" cy="440698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8288E0A3-FB4D-4A05-B014-3FD8F9A2EFED}"/>
              </a:ext>
            </a:extLst>
          </p:cNvPr>
          <p:cNvSpPr txBox="1"/>
          <p:nvPr/>
        </p:nvSpPr>
        <p:spPr>
          <a:xfrm>
            <a:off x="31834" y="4069352"/>
            <a:ext cx="4868411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- Текстиль (шторы, ковры, подушки, постельное белье и </a:t>
            </a:r>
            <a:r>
              <a:rPr lang="ru-RU" dirty="0" err="1"/>
              <a:t>т.д</a:t>
            </a:r>
            <a:r>
              <a:rPr lang="ru-RU" dirty="0"/>
              <a:t>)</a:t>
            </a:r>
          </a:p>
          <a:p>
            <a:r>
              <a:rPr lang="ru-RU" dirty="0"/>
              <a:t>- Искусство</a:t>
            </a:r>
          </a:p>
          <a:p>
            <a:r>
              <a:rPr lang="ru-RU" dirty="0"/>
              <a:t>- Арт-объекты </a:t>
            </a:r>
          </a:p>
          <a:p>
            <a:r>
              <a:rPr lang="ru-RU" dirty="0"/>
              <a:t>- Аксессуары</a:t>
            </a:r>
          </a:p>
          <a:p>
            <a:r>
              <a:rPr lang="ru-RU" dirty="0"/>
              <a:t>- Подвесные системы и аксессуары для картин,</a:t>
            </a:r>
          </a:p>
          <a:p>
            <a:r>
              <a:rPr lang="ru-RU" dirty="0"/>
              <a:t> постеров и фотографий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E35B85C-19C1-4C93-944C-923AFEEB4AD8}"/>
              </a:ext>
            </a:extLst>
          </p:cNvPr>
          <p:cNvSpPr txBox="1"/>
          <p:nvPr/>
        </p:nvSpPr>
        <p:spPr>
          <a:xfrm>
            <a:off x="1581928" y="638838"/>
            <a:ext cx="173612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/>
              <a:t>АКЦЕНТЫ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DCA90F1-C214-4C4B-9EB0-4629E1DE922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6520" y="1010611"/>
            <a:ext cx="3067390" cy="298897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169B7FD-7B93-4843-9D16-62A30387867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2363" y="6206175"/>
            <a:ext cx="4635261" cy="2505545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361C2481-38C2-4ADA-83CA-11451473357F}"/>
              </a:ext>
            </a:extLst>
          </p:cNvPr>
          <p:cNvSpPr txBox="1"/>
          <p:nvPr/>
        </p:nvSpPr>
        <p:spPr>
          <a:xfrm>
            <a:off x="1519639" y="435872"/>
            <a:ext cx="2108126" cy="27699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DESIDN</a:t>
            </a:r>
            <a:endParaRPr lang="ru-RU" sz="120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A4B56E1-2115-4F95-A8F9-919590A96D87}"/>
              </a:ext>
            </a:extLst>
          </p:cNvPr>
          <p:cNvSpPr txBox="1"/>
          <p:nvPr/>
        </p:nvSpPr>
        <p:spPr>
          <a:xfrm>
            <a:off x="1551377" y="8758736"/>
            <a:ext cx="2108126" cy="27699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DESIDN</a:t>
            </a:r>
            <a:endParaRPr lang="ru-RU" sz="120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173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011456" y="2004683"/>
            <a:ext cx="9147139" cy="5145266"/>
          </a:xfrm>
          <a:prstGeom prst="rect">
            <a:avLst/>
          </a:prstGeom>
          <a:ln>
            <a:noFill/>
          </a:ln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260114" y="1751548"/>
            <a:ext cx="1807003" cy="3210878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76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84463" y="4249134"/>
            <a:ext cx="2929559" cy="138371"/>
          </a:xfrm>
        </p:spPr>
        <p:txBody>
          <a:bodyPr>
            <a:normAutofit fontScale="90000"/>
          </a:bodyPr>
          <a:lstStyle/>
          <a:p>
            <a:br>
              <a:rPr lang="ru-RU" sz="76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2992" y="4258058"/>
            <a:ext cx="2929559" cy="751503"/>
          </a:xfrm>
        </p:spPr>
        <p:txBody>
          <a:bodyPr>
            <a:normAutofit/>
          </a:bodyPr>
          <a:lstStyle/>
          <a:p>
            <a:endParaRPr lang="ru-RU" sz="76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38894" y="796424"/>
            <a:ext cx="3412733" cy="4001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СПАСИБО ЗА ВНИМАНИЕ</a:t>
            </a:r>
            <a:r>
              <a:rPr lang="ru-RU" sz="1013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!</a:t>
            </a:r>
            <a:endParaRPr lang="en-US" sz="1013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AD72717-2BD6-4305-88B0-0F94B7628BA4}"/>
              </a:ext>
            </a:extLst>
          </p:cNvPr>
          <p:cNvSpPr txBox="1"/>
          <p:nvPr/>
        </p:nvSpPr>
        <p:spPr>
          <a:xfrm>
            <a:off x="578265" y="5242423"/>
            <a:ext cx="3777978" cy="305423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38"/>
              </a:spcAft>
            </a:pPr>
            <a:r>
              <a:rPr lang="ru-RU" sz="76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Для связи:</a:t>
            </a:r>
          </a:p>
          <a:p>
            <a:pPr>
              <a:lnSpc>
                <a:spcPct val="107000"/>
              </a:lnSpc>
              <a:spcAft>
                <a:spcPts val="338"/>
              </a:spcAft>
            </a:pP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</a:p>
          <a:p>
            <a:pPr>
              <a:lnSpc>
                <a:spcPct val="107000"/>
              </a:lnSpc>
              <a:spcAft>
                <a:spcPts val="338"/>
              </a:spcAft>
            </a:pP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polinachaplanova.com</a:t>
            </a:r>
            <a:endParaRPr lang="ru-RU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38"/>
              </a:spcAft>
            </a:pPr>
            <a:endParaRPr lang="en-US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38"/>
              </a:spcAft>
            </a:pP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polinachaplanova@bk.ru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38"/>
              </a:spcAft>
            </a:pPr>
            <a:endParaRPr lang="en-US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38"/>
              </a:spcAft>
            </a:pP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+7(903)792-34-98</a:t>
            </a:r>
            <a:endParaRPr lang="ru-RU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38"/>
              </a:spcAft>
            </a:pPr>
            <a:endParaRPr lang="en-US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38"/>
              </a:spcAft>
            </a:pPr>
            <a:r>
              <a:rPr lang="ru-RU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@polina_chaplanova_design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D671636-ADE0-44C7-9D50-B342CC021D2F}"/>
              </a:ext>
            </a:extLst>
          </p:cNvPr>
          <p:cNvSpPr txBox="1"/>
          <p:nvPr/>
        </p:nvSpPr>
        <p:spPr>
          <a:xfrm>
            <a:off x="3134926" y="3762367"/>
            <a:ext cx="1474738" cy="22224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l"/>
            <a:endParaRPr lang="en-US" sz="844" dirty="0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342258A-ED90-4F4A-B79B-2DA94800FCC8}"/>
              </a:ext>
            </a:extLst>
          </p:cNvPr>
          <p:cNvSpPr txBox="1"/>
          <p:nvPr/>
        </p:nvSpPr>
        <p:spPr>
          <a:xfrm>
            <a:off x="2562113" y="1655951"/>
            <a:ext cx="2320096" cy="71038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338"/>
              </a:spcAft>
            </a:pP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ПОЛИНА ЧАПЛАНОВА</a:t>
            </a:r>
          </a:p>
          <a:p>
            <a:pPr algn="ctr">
              <a:lnSpc>
                <a:spcPct val="107000"/>
              </a:lnSpc>
              <a:spcAft>
                <a:spcPts val="338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дизайнер интерьера</a:t>
            </a:r>
          </a:p>
        </p:txBody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465B5B5A-1867-4599-9278-AF1A354978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612" y="1632967"/>
            <a:ext cx="2408158" cy="321087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5A55C05-7FE8-47E0-A206-517422050B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4744" y="3295296"/>
            <a:ext cx="2080397" cy="218441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3CF724BF-C8C0-4A04-9252-57CCED6EAE8D}"/>
              </a:ext>
            </a:extLst>
          </p:cNvPr>
          <p:cNvSpPr txBox="1"/>
          <p:nvPr/>
        </p:nvSpPr>
        <p:spPr>
          <a:xfrm>
            <a:off x="1519639" y="435872"/>
            <a:ext cx="2108126" cy="27699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DESIDN</a:t>
            </a:r>
            <a:endParaRPr lang="ru-RU" sz="120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34245B4-29CC-4C8E-8BEB-CC3433FB5930}"/>
              </a:ext>
            </a:extLst>
          </p:cNvPr>
          <p:cNvSpPr txBox="1"/>
          <p:nvPr/>
        </p:nvSpPr>
        <p:spPr>
          <a:xfrm>
            <a:off x="1551377" y="8758736"/>
            <a:ext cx="2108126" cy="27699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6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DESIDN</a:t>
            </a:r>
            <a:endParaRPr lang="ru-RU" sz="120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740129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4065</TotalTime>
  <Words>1260</Words>
  <Application>Microsoft Office PowerPoint</Application>
  <PresentationFormat>Экран (16:9)</PresentationFormat>
  <Paragraphs>246</Paragraphs>
  <Slides>29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3" baseType="lpstr">
      <vt:lpstr>Arial</vt:lpstr>
      <vt:lpstr>Calibri</vt:lpstr>
      <vt:lpstr>Calibri Light</vt:lpstr>
      <vt:lpstr>Тема Office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Распространенные ошибки в Рабочей документации.</dc:title>
  <dc:creator>Полина Чапланова</dc:creator>
  <cp:lastModifiedBy>Полина Чапланова</cp:lastModifiedBy>
  <cp:revision>167</cp:revision>
  <dcterms:created xsi:type="dcterms:W3CDTF">2020-09-07T19:51:05Z</dcterms:created>
  <dcterms:modified xsi:type="dcterms:W3CDTF">2021-12-30T11:22:43Z</dcterms:modified>
</cp:coreProperties>
</file>