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6" r:id="rId8"/>
    <p:sldId id="268" r:id="rId9"/>
    <p:sldId id="267" r:id="rId10"/>
    <p:sldId id="265" r:id="rId11"/>
    <p:sldId id="262" r:id="rId12"/>
    <p:sldId id="263" r:id="rId13"/>
    <p:sldId id="264" r:id="rId14"/>
    <p:sldId id="270" r:id="rId15"/>
    <p:sldId id="269"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4" r:id="rId29"/>
    <p:sldId id="285" r:id="rId30"/>
    <p:sldId id="283" r:id="rId31"/>
    <p:sldId id="287" r:id="rId32"/>
    <p:sldId id="288" r:id="rId33"/>
    <p:sldId id="286" r:id="rId34"/>
    <p:sldId id="289" r:id="rId35"/>
    <p:sldId id="291" r:id="rId36"/>
    <p:sldId id="296" r:id="rId37"/>
    <p:sldId id="292" r:id="rId38"/>
    <p:sldId id="293" r:id="rId39"/>
    <p:sldId id="294" r:id="rId40"/>
    <p:sldId id="290" r:id="rId41"/>
    <p:sldId id="295" r:id="rId42"/>
    <p:sldId id="297" r:id="rId43"/>
    <p:sldId id="298" r:id="rId44"/>
    <p:sldId id="299" r:id="rId45"/>
    <p:sldId id="300" r:id="rId46"/>
    <p:sldId id="301" r:id="rId47"/>
    <p:sldId id="303" r:id="rId48"/>
    <p:sldId id="302" r:id="rId49"/>
    <p:sldId id="305" r:id="rId50"/>
    <p:sldId id="304" r:id="rId51"/>
    <p:sldId id="307" r:id="rId52"/>
    <p:sldId id="308" r:id="rId53"/>
    <p:sldId id="309" r:id="rId54"/>
    <p:sldId id="310" r:id="rId55"/>
    <p:sldId id="311" r:id="rId56"/>
    <p:sldId id="306" r:id="rId57"/>
    <p:sldId id="312" r:id="rId58"/>
    <p:sldId id="314" r:id="rId59"/>
    <p:sldId id="315" r:id="rId60"/>
    <p:sldId id="313" r:id="rId61"/>
    <p:sldId id="316" r:id="rId62"/>
    <p:sldId id="318" r:id="rId63"/>
    <p:sldId id="319" r:id="rId64"/>
    <p:sldId id="320" r:id="rId65"/>
    <p:sldId id="321" r:id="rId66"/>
    <p:sldId id="322" r:id="rId67"/>
    <p:sldId id="317" r:id="rId68"/>
    <p:sldId id="323" r:id="rId69"/>
    <p:sldId id="324" r:id="rId70"/>
    <p:sldId id="325" r:id="rId71"/>
    <p:sldId id="327" r:id="rId72"/>
    <p:sldId id="326" r:id="rId73"/>
    <p:sldId id="329" r:id="rId74"/>
    <p:sldId id="328" r:id="rId75"/>
    <p:sldId id="330" r:id="rId76"/>
    <p:sldId id="331" r:id="rId77"/>
    <p:sldId id="332" r:id="rId78"/>
    <p:sldId id="333" r:id="rId79"/>
    <p:sldId id="335" r:id="rId80"/>
    <p:sldId id="336" r:id="rId81"/>
    <p:sldId id="337" r:id="rId82"/>
    <p:sldId id="338" r:id="rId83"/>
    <p:sldId id="334" r:id="rId84"/>
    <p:sldId id="339" r:id="rId85"/>
    <p:sldId id="340" r:id="rId8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61" d="100"/>
          <a:sy n="161" d="100"/>
        </p:scale>
        <p:origin x="228"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FD9A44-0FE3-41C9-BD87-C3BA2378ACD7}"/>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7DF6045F-2B9F-46D4-ADDA-A6C20AA46D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95954AD3-0C86-40DA-8E37-D43B0FFB152B}"/>
              </a:ext>
            </a:extLst>
          </p:cNvPr>
          <p:cNvSpPr>
            <a:spLocks noGrp="1"/>
          </p:cNvSpPr>
          <p:nvPr>
            <p:ph type="dt" sz="half" idx="10"/>
          </p:nvPr>
        </p:nvSpPr>
        <p:spPr/>
        <p:txBody>
          <a:bodyPr/>
          <a:lstStyle/>
          <a:p>
            <a:fld id="{9DA00169-5357-49D4-8D59-29D1693B4B63}" type="datetimeFigureOut">
              <a:rPr lang="ru-RU" smtClean="0"/>
              <a:t>14.10.2024</a:t>
            </a:fld>
            <a:endParaRPr lang="ru-RU"/>
          </a:p>
        </p:txBody>
      </p:sp>
      <p:sp>
        <p:nvSpPr>
          <p:cNvPr id="5" name="Нижний колонтитул 4">
            <a:extLst>
              <a:ext uri="{FF2B5EF4-FFF2-40B4-BE49-F238E27FC236}">
                <a16:creationId xmlns:a16="http://schemas.microsoft.com/office/drawing/2014/main" id="{3D824800-71DE-4EFC-917A-8DC5B810A1B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CA6B09C-8FBC-43B9-8299-B261B4CA6927}"/>
              </a:ext>
            </a:extLst>
          </p:cNvPr>
          <p:cNvSpPr>
            <a:spLocks noGrp="1"/>
          </p:cNvSpPr>
          <p:nvPr>
            <p:ph type="sldNum" sz="quarter" idx="12"/>
          </p:nvPr>
        </p:nvSpPr>
        <p:spPr/>
        <p:txBody>
          <a:bodyPr/>
          <a:lstStyle/>
          <a:p>
            <a:fld id="{A7634FBE-648D-43D8-AFED-ADB22148E607}" type="slidenum">
              <a:rPr lang="ru-RU" smtClean="0"/>
              <a:t>‹#›</a:t>
            </a:fld>
            <a:endParaRPr lang="ru-RU"/>
          </a:p>
        </p:txBody>
      </p:sp>
    </p:spTree>
    <p:extLst>
      <p:ext uri="{BB962C8B-B14F-4D97-AF65-F5344CB8AC3E}">
        <p14:creationId xmlns:p14="http://schemas.microsoft.com/office/powerpoint/2010/main" val="307280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EE37744-436E-4E27-8635-BFA31BAB6F3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EC1E563-C0B7-4225-B6FC-C5B9C0C01CD2}"/>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E3CEC1F-1375-4BF3-B000-F90428527919}"/>
              </a:ext>
            </a:extLst>
          </p:cNvPr>
          <p:cNvSpPr>
            <a:spLocks noGrp="1"/>
          </p:cNvSpPr>
          <p:nvPr>
            <p:ph type="dt" sz="half" idx="10"/>
          </p:nvPr>
        </p:nvSpPr>
        <p:spPr/>
        <p:txBody>
          <a:bodyPr/>
          <a:lstStyle/>
          <a:p>
            <a:fld id="{9DA00169-5357-49D4-8D59-29D1693B4B63}" type="datetimeFigureOut">
              <a:rPr lang="ru-RU" smtClean="0"/>
              <a:t>14.10.2024</a:t>
            </a:fld>
            <a:endParaRPr lang="ru-RU"/>
          </a:p>
        </p:txBody>
      </p:sp>
      <p:sp>
        <p:nvSpPr>
          <p:cNvPr id="5" name="Нижний колонтитул 4">
            <a:extLst>
              <a:ext uri="{FF2B5EF4-FFF2-40B4-BE49-F238E27FC236}">
                <a16:creationId xmlns:a16="http://schemas.microsoft.com/office/drawing/2014/main" id="{0EFCB36E-8B61-40B5-949E-C59A1B8A21A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825C7EE-D668-4375-AB1B-FE11400C329D}"/>
              </a:ext>
            </a:extLst>
          </p:cNvPr>
          <p:cNvSpPr>
            <a:spLocks noGrp="1"/>
          </p:cNvSpPr>
          <p:nvPr>
            <p:ph type="sldNum" sz="quarter" idx="12"/>
          </p:nvPr>
        </p:nvSpPr>
        <p:spPr/>
        <p:txBody>
          <a:bodyPr/>
          <a:lstStyle/>
          <a:p>
            <a:fld id="{A7634FBE-648D-43D8-AFED-ADB22148E607}" type="slidenum">
              <a:rPr lang="ru-RU" smtClean="0"/>
              <a:t>‹#›</a:t>
            </a:fld>
            <a:endParaRPr lang="ru-RU"/>
          </a:p>
        </p:txBody>
      </p:sp>
    </p:spTree>
    <p:extLst>
      <p:ext uri="{BB962C8B-B14F-4D97-AF65-F5344CB8AC3E}">
        <p14:creationId xmlns:p14="http://schemas.microsoft.com/office/powerpoint/2010/main" val="4027798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F7B0FF-0CBF-4BE2-BB6B-A49794593CF4}"/>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E768E006-C1A8-4A11-861D-A099311742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B5FF70D9-BD0A-4527-AC04-1DEE71143384}"/>
              </a:ext>
            </a:extLst>
          </p:cNvPr>
          <p:cNvSpPr>
            <a:spLocks noGrp="1"/>
          </p:cNvSpPr>
          <p:nvPr>
            <p:ph type="dt" sz="half" idx="10"/>
          </p:nvPr>
        </p:nvSpPr>
        <p:spPr/>
        <p:txBody>
          <a:bodyPr/>
          <a:lstStyle/>
          <a:p>
            <a:fld id="{9DA00169-5357-49D4-8D59-29D1693B4B63}" type="datetimeFigureOut">
              <a:rPr lang="ru-RU" smtClean="0"/>
              <a:t>14.10.2024</a:t>
            </a:fld>
            <a:endParaRPr lang="ru-RU"/>
          </a:p>
        </p:txBody>
      </p:sp>
      <p:sp>
        <p:nvSpPr>
          <p:cNvPr id="5" name="Нижний колонтитул 4">
            <a:extLst>
              <a:ext uri="{FF2B5EF4-FFF2-40B4-BE49-F238E27FC236}">
                <a16:creationId xmlns:a16="http://schemas.microsoft.com/office/drawing/2014/main" id="{8138E5B0-D80F-4C0C-BA2B-DEF99E05A09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9EFEDDE-7B65-4128-BA95-38EB3349ED4A}"/>
              </a:ext>
            </a:extLst>
          </p:cNvPr>
          <p:cNvSpPr>
            <a:spLocks noGrp="1"/>
          </p:cNvSpPr>
          <p:nvPr>
            <p:ph type="sldNum" sz="quarter" idx="12"/>
          </p:nvPr>
        </p:nvSpPr>
        <p:spPr/>
        <p:txBody>
          <a:bodyPr/>
          <a:lstStyle/>
          <a:p>
            <a:fld id="{A7634FBE-648D-43D8-AFED-ADB22148E607}" type="slidenum">
              <a:rPr lang="ru-RU" smtClean="0"/>
              <a:t>‹#›</a:t>
            </a:fld>
            <a:endParaRPr lang="ru-RU"/>
          </a:p>
        </p:txBody>
      </p:sp>
    </p:spTree>
    <p:extLst>
      <p:ext uri="{BB962C8B-B14F-4D97-AF65-F5344CB8AC3E}">
        <p14:creationId xmlns:p14="http://schemas.microsoft.com/office/powerpoint/2010/main" val="3758739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C5BFE4-5ECF-4156-AE82-355533C59BD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36E548E8-17F8-4DCF-AE64-AB50104DBD0C}"/>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93C97D0F-FCD1-4018-AC6D-28F9A1C451FB}"/>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59C11B8A-40B6-47AD-81FA-C6031439ABF8}"/>
              </a:ext>
            </a:extLst>
          </p:cNvPr>
          <p:cNvSpPr>
            <a:spLocks noGrp="1"/>
          </p:cNvSpPr>
          <p:nvPr>
            <p:ph type="dt" sz="half" idx="10"/>
          </p:nvPr>
        </p:nvSpPr>
        <p:spPr/>
        <p:txBody>
          <a:bodyPr/>
          <a:lstStyle/>
          <a:p>
            <a:fld id="{9DA00169-5357-49D4-8D59-29D1693B4B63}" type="datetimeFigureOut">
              <a:rPr lang="ru-RU" smtClean="0"/>
              <a:t>14.10.2024</a:t>
            </a:fld>
            <a:endParaRPr lang="ru-RU"/>
          </a:p>
        </p:txBody>
      </p:sp>
      <p:sp>
        <p:nvSpPr>
          <p:cNvPr id="6" name="Нижний колонтитул 5">
            <a:extLst>
              <a:ext uri="{FF2B5EF4-FFF2-40B4-BE49-F238E27FC236}">
                <a16:creationId xmlns:a16="http://schemas.microsoft.com/office/drawing/2014/main" id="{CD3FF29F-0F03-4D4B-A716-D048CB224D0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D147D11-3D56-4406-A27F-9BF4AFE4DB85}"/>
              </a:ext>
            </a:extLst>
          </p:cNvPr>
          <p:cNvSpPr>
            <a:spLocks noGrp="1"/>
          </p:cNvSpPr>
          <p:nvPr>
            <p:ph type="sldNum" sz="quarter" idx="12"/>
          </p:nvPr>
        </p:nvSpPr>
        <p:spPr/>
        <p:txBody>
          <a:bodyPr/>
          <a:lstStyle/>
          <a:p>
            <a:fld id="{A7634FBE-648D-43D8-AFED-ADB22148E607}" type="slidenum">
              <a:rPr lang="ru-RU" smtClean="0"/>
              <a:t>‹#›</a:t>
            </a:fld>
            <a:endParaRPr lang="ru-RU"/>
          </a:p>
        </p:txBody>
      </p:sp>
    </p:spTree>
    <p:extLst>
      <p:ext uri="{BB962C8B-B14F-4D97-AF65-F5344CB8AC3E}">
        <p14:creationId xmlns:p14="http://schemas.microsoft.com/office/powerpoint/2010/main" val="1845600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52F762D-2E04-495C-8911-FAF3873C597B}"/>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798C73D3-4AF6-49A0-A8D0-819F5AD103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5239775E-936B-4D11-AB23-4E026B452B22}"/>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0D489BDD-1BF9-476F-BE84-38B8DBEBE5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E40F557F-23AC-41CB-B768-8EC9B2B0EA1A}"/>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C2A283A8-E7F7-4866-9272-7D85782D65DF}"/>
              </a:ext>
            </a:extLst>
          </p:cNvPr>
          <p:cNvSpPr>
            <a:spLocks noGrp="1"/>
          </p:cNvSpPr>
          <p:nvPr>
            <p:ph type="dt" sz="half" idx="10"/>
          </p:nvPr>
        </p:nvSpPr>
        <p:spPr/>
        <p:txBody>
          <a:bodyPr/>
          <a:lstStyle/>
          <a:p>
            <a:fld id="{9DA00169-5357-49D4-8D59-29D1693B4B63}" type="datetimeFigureOut">
              <a:rPr lang="ru-RU" smtClean="0"/>
              <a:t>14.10.2024</a:t>
            </a:fld>
            <a:endParaRPr lang="ru-RU"/>
          </a:p>
        </p:txBody>
      </p:sp>
      <p:sp>
        <p:nvSpPr>
          <p:cNvPr id="8" name="Нижний колонтитул 7">
            <a:extLst>
              <a:ext uri="{FF2B5EF4-FFF2-40B4-BE49-F238E27FC236}">
                <a16:creationId xmlns:a16="http://schemas.microsoft.com/office/drawing/2014/main" id="{CE9732E3-091C-4F1C-8C0B-4802205BE37A}"/>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769543AE-DFDF-4E55-94C2-713587373F62}"/>
              </a:ext>
            </a:extLst>
          </p:cNvPr>
          <p:cNvSpPr>
            <a:spLocks noGrp="1"/>
          </p:cNvSpPr>
          <p:nvPr>
            <p:ph type="sldNum" sz="quarter" idx="12"/>
          </p:nvPr>
        </p:nvSpPr>
        <p:spPr/>
        <p:txBody>
          <a:bodyPr/>
          <a:lstStyle/>
          <a:p>
            <a:fld id="{A7634FBE-648D-43D8-AFED-ADB22148E607}" type="slidenum">
              <a:rPr lang="ru-RU" smtClean="0"/>
              <a:t>‹#›</a:t>
            </a:fld>
            <a:endParaRPr lang="ru-RU"/>
          </a:p>
        </p:txBody>
      </p:sp>
    </p:spTree>
    <p:extLst>
      <p:ext uri="{BB962C8B-B14F-4D97-AF65-F5344CB8AC3E}">
        <p14:creationId xmlns:p14="http://schemas.microsoft.com/office/powerpoint/2010/main" val="682959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E879BD-3280-4C0D-BAE7-19BF5BE779FA}"/>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7AB52A4C-38E0-4ACF-80D0-70EA164CAB1F}"/>
              </a:ext>
            </a:extLst>
          </p:cNvPr>
          <p:cNvSpPr>
            <a:spLocks noGrp="1"/>
          </p:cNvSpPr>
          <p:nvPr>
            <p:ph type="dt" sz="half" idx="10"/>
          </p:nvPr>
        </p:nvSpPr>
        <p:spPr/>
        <p:txBody>
          <a:bodyPr/>
          <a:lstStyle/>
          <a:p>
            <a:fld id="{9DA00169-5357-49D4-8D59-29D1693B4B63}" type="datetimeFigureOut">
              <a:rPr lang="ru-RU" smtClean="0"/>
              <a:t>14.10.2024</a:t>
            </a:fld>
            <a:endParaRPr lang="ru-RU"/>
          </a:p>
        </p:txBody>
      </p:sp>
      <p:sp>
        <p:nvSpPr>
          <p:cNvPr id="4" name="Нижний колонтитул 3">
            <a:extLst>
              <a:ext uri="{FF2B5EF4-FFF2-40B4-BE49-F238E27FC236}">
                <a16:creationId xmlns:a16="http://schemas.microsoft.com/office/drawing/2014/main" id="{7CBBD9B2-E277-4C27-BDC9-48EFE0AC628D}"/>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72B59F04-A1E8-4AA3-A696-DC33969215AB}"/>
              </a:ext>
            </a:extLst>
          </p:cNvPr>
          <p:cNvSpPr>
            <a:spLocks noGrp="1"/>
          </p:cNvSpPr>
          <p:nvPr>
            <p:ph type="sldNum" sz="quarter" idx="12"/>
          </p:nvPr>
        </p:nvSpPr>
        <p:spPr/>
        <p:txBody>
          <a:bodyPr/>
          <a:lstStyle/>
          <a:p>
            <a:fld id="{A7634FBE-648D-43D8-AFED-ADB22148E607}" type="slidenum">
              <a:rPr lang="ru-RU" smtClean="0"/>
              <a:t>‹#›</a:t>
            </a:fld>
            <a:endParaRPr lang="ru-RU"/>
          </a:p>
        </p:txBody>
      </p:sp>
    </p:spTree>
    <p:extLst>
      <p:ext uri="{BB962C8B-B14F-4D97-AF65-F5344CB8AC3E}">
        <p14:creationId xmlns:p14="http://schemas.microsoft.com/office/powerpoint/2010/main" val="4133477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A4A5A8F6-6324-4F38-8FC2-9B19030B07E9}"/>
              </a:ext>
            </a:extLst>
          </p:cNvPr>
          <p:cNvSpPr>
            <a:spLocks noGrp="1"/>
          </p:cNvSpPr>
          <p:nvPr>
            <p:ph type="dt" sz="half" idx="10"/>
          </p:nvPr>
        </p:nvSpPr>
        <p:spPr/>
        <p:txBody>
          <a:bodyPr/>
          <a:lstStyle/>
          <a:p>
            <a:fld id="{9DA00169-5357-49D4-8D59-29D1693B4B63}" type="datetimeFigureOut">
              <a:rPr lang="ru-RU" smtClean="0"/>
              <a:t>14.10.2024</a:t>
            </a:fld>
            <a:endParaRPr lang="ru-RU"/>
          </a:p>
        </p:txBody>
      </p:sp>
      <p:sp>
        <p:nvSpPr>
          <p:cNvPr id="3" name="Нижний колонтитул 2">
            <a:extLst>
              <a:ext uri="{FF2B5EF4-FFF2-40B4-BE49-F238E27FC236}">
                <a16:creationId xmlns:a16="http://schemas.microsoft.com/office/drawing/2014/main" id="{62897C6D-8377-482F-8B1E-C8F7D1002737}"/>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3F9A795F-7A8A-4337-9B63-F689BFC1C07D}"/>
              </a:ext>
            </a:extLst>
          </p:cNvPr>
          <p:cNvSpPr>
            <a:spLocks noGrp="1"/>
          </p:cNvSpPr>
          <p:nvPr>
            <p:ph type="sldNum" sz="quarter" idx="12"/>
          </p:nvPr>
        </p:nvSpPr>
        <p:spPr/>
        <p:txBody>
          <a:bodyPr/>
          <a:lstStyle/>
          <a:p>
            <a:fld id="{A7634FBE-648D-43D8-AFED-ADB22148E607}" type="slidenum">
              <a:rPr lang="ru-RU" smtClean="0"/>
              <a:t>‹#›</a:t>
            </a:fld>
            <a:endParaRPr lang="ru-RU"/>
          </a:p>
        </p:txBody>
      </p:sp>
    </p:spTree>
    <p:extLst>
      <p:ext uri="{BB962C8B-B14F-4D97-AF65-F5344CB8AC3E}">
        <p14:creationId xmlns:p14="http://schemas.microsoft.com/office/powerpoint/2010/main" val="3960659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B61F44-4092-4884-8BE4-3BB0D7F46D7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F5895108-D945-4A19-9BDA-2B9A293A59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C226E4A7-E1AC-472D-B344-6EBBEA6CAB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0BBFE45-80CA-4157-8DA9-CA8B162FBD77}"/>
              </a:ext>
            </a:extLst>
          </p:cNvPr>
          <p:cNvSpPr>
            <a:spLocks noGrp="1"/>
          </p:cNvSpPr>
          <p:nvPr>
            <p:ph type="dt" sz="half" idx="10"/>
          </p:nvPr>
        </p:nvSpPr>
        <p:spPr/>
        <p:txBody>
          <a:bodyPr/>
          <a:lstStyle/>
          <a:p>
            <a:fld id="{9DA00169-5357-49D4-8D59-29D1693B4B63}" type="datetimeFigureOut">
              <a:rPr lang="ru-RU" smtClean="0"/>
              <a:t>14.10.2024</a:t>
            </a:fld>
            <a:endParaRPr lang="ru-RU"/>
          </a:p>
        </p:txBody>
      </p:sp>
      <p:sp>
        <p:nvSpPr>
          <p:cNvPr id="6" name="Нижний колонтитул 5">
            <a:extLst>
              <a:ext uri="{FF2B5EF4-FFF2-40B4-BE49-F238E27FC236}">
                <a16:creationId xmlns:a16="http://schemas.microsoft.com/office/drawing/2014/main" id="{6E27991E-4CCE-43C5-89B8-C9221DFDA2A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E61A3CE-CD9C-4284-BA3B-8C77B4CA122E}"/>
              </a:ext>
            </a:extLst>
          </p:cNvPr>
          <p:cNvSpPr>
            <a:spLocks noGrp="1"/>
          </p:cNvSpPr>
          <p:nvPr>
            <p:ph type="sldNum" sz="quarter" idx="12"/>
          </p:nvPr>
        </p:nvSpPr>
        <p:spPr/>
        <p:txBody>
          <a:bodyPr/>
          <a:lstStyle/>
          <a:p>
            <a:fld id="{A7634FBE-648D-43D8-AFED-ADB22148E607}" type="slidenum">
              <a:rPr lang="ru-RU" smtClean="0"/>
              <a:t>‹#›</a:t>
            </a:fld>
            <a:endParaRPr lang="ru-RU"/>
          </a:p>
        </p:txBody>
      </p:sp>
    </p:spTree>
    <p:extLst>
      <p:ext uri="{BB962C8B-B14F-4D97-AF65-F5344CB8AC3E}">
        <p14:creationId xmlns:p14="http://schemas.microsoft.com/office/powerpoint/2010/main" val="4216587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71811E-D1B1-46D4-97C7-76CEFA3F71F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5EC17D7E-E74E-483C-AA20-47A36DFC9F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3E2E321-76F8-4CCC-A7BD-A0EDA303F3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E9A13CDF-6ADA-49A6-9DEB-CD6CC06C2BAB}"/>
              </a:ext>
            </a:extLst>
          </p:cNvPr>
          <p:cNvSpPr>
            <a:spLocks noGrp="1"/>
          </p:cNvSpPr>
          <p:nvPr>
            <p:ph type="dt" sz="half" idx="10"/>
          </p:nvPr>
        </p:nvSpPr>
        <p:spPr/>
        <p:txBody>
          <a:bodyPr/>
          <a:lstStyle/>
          <a:p>
            <a:fld id="{9DA00169-5357-49D4-8D59-29D1693B4B63}" type="datetimeFigureOut">
              <a:rPr lang="ru-RU" smtClean="0"/>
              <a:t>14.10.2024</a:t>
            </a:fld>
            <a:endParaRPr lang="ru-RU"/>
          </a:p>
        </p:txBody>
      </p:sp>
      <p:sp>
        <p:nvSpPr>
          <p:cNvPr id="6" name="Нижний колонтитул 5">
            <a:extLst>
              <a:ext uri="{FF2B5EF4-FFF2-40B4-BE49-F238E27FC236}">
                <a16:creationId xmlns:a16="http://schemas.microsoft.com/office/drawing/2014/main" id="{BF2B9257-807E-496A-9D19-CAD092EF395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654A119-413E-4696-9B0D-764C156D4EC7}"/>
              </a:ext>
            </a:extLst>
          </p:cNvPr>
          <p:cNvSpPr>
            <a:spLocks noGrp="1"/>
          </p:cNvSpPr>
          <p:nvPr>
            <p:ph type="sldNum" sz="quarter" idx="12"/>
          </p:nvPr>
        </p:nvSpPr>
        <p:spPr/>
        <p:txBody>
          <a:bodyPr/>
          <a:lstStyle/>
          <a:p>
            <a:fld id="{A7634FBE-648D-43D8-AFED-ADB22148E607}" type="slidenum">
              <a:rPr lang="ru-RU" smtClean="0"/>
              <a:t>‹#›</a:t>
            </a:fld>
            <a:endParaRPr lang="ru-RU"/>
          </a:p>
        </p:txBody>
      </p:sp>
    </p:spTree>
    <p:extLst>
      <p:ext uri="{BB962C8B-B14F-4D97-AF65-F5344CB8AC3E}">
        <p14:creationId xmlns:p14="http://schemas.microsoft.com/office/powerpoint/2010/main" val="3181850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FDE6C40-14C4-41B3-AA46-42A5CAB23512}"/>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E6B67472-B443-4EED-9CA4-1EB3B5C53F78}"/>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B2904B6-E3E7-4AA7-8023-64CB93749656}"/>
              </a:ext>
            </a:extLst>
          </p:cNvPr>
          <p:cNvSpPr>
            <a:spLocks noGrp="1"/>
          </p:cNvSpPr>
          <p:nvPr>
            <p:ph type="dt" sz="half" idx="10"/>
          </p:nvPr>
        </p:nvSpPr>
        <p:spPr/>
        <p:txBody>
          <a:bodyPr/>
          <a:lstStyle/>
          <a:p>
            <a:fld id="{9DA00169-5357-49D4-8D59-29D1693B4B63}" type="datetimeFigureOut">
              <a:rPr lang="ru-RU" smtClean="0"/>
              <a:t>14.10.2024</a:t>
            </a:fld>
            <a:endParaRPr lang="ru-RU"/>
          </a:p>
        </p:txBody>
      </p:sp>
      <p:sp>
        <p:nvSpPr>
          <p:cNvPr id="5" name="Нижний колонтитул 4">
            <a:extLst>
              <a:ext uri="{FF2B5EF4-FFF2-40B4-BE49-F238E27FC236}">
                <a16:creationId xmlns:a16="http://schemas.microsoft.com/office/drawing/2014/main" id="{DF960595-F8AD-484C-A71C-36C375EC08E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D96DAEB-9EB8-4620-B2A9-9941D9FEF3D6}"/>
              </a:ext>
            </a:extLst>
          </p:cNvPr>
          <p:cNvSpPr>
            <a:spLocks noGrp="1"/>
          </p:cNvSpPr>
          <p:nvPr>
            <p:ph type="sldNum" sz="quarter" idx="12"/>
          </p:nvPr>
        </p:nvSpPr>
        <p:spPr/>
        <p:txBody>
          <a:bodyPr/>
          <a:lstStyle/>
          <a:p>
            <a:fld id="{A7634FBE-648D-43D8-AFED-ADB22148E607}" type="slidenum">
              <a:rPr lang="ru-RU" smtClean="0"/>
              <a:t>‹#›</a:t>
            </a:fld>
            <a:endParaRPr lang="ru-RU"/>
          </a:p>
        </p:txBody>
      </p:sp>
    </p:spTree>
    <p:extLst>
      <p:ext uri="{BB962C8B-B14F-4D97-AF65-F5344CB8AC3E}">
        <p14:creationId xmlns:p14="http://schemas.microsoft.com/office/powerpoint/2010/main" val="898725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81E50839-C836-4672-A4D6-1F99718324C9}"/>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E19BACA0-D26E-4BC8-9123-0FE5C3C889C5}"/>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6B29C50-D40F-43E7-A25D-39BD278A1377}"/>
              </a:ext>
            </a:extLst>
          </p:cNvPr>
          <p:cNvSpPr>
            <a:spLocks noGrp="1"/>
          </p:cNvSpPr>
          <p:nvPr>
            <p:ph type="dt" sz="half" idx="10"/>
          </p:nvPr>
        </p:nvSpPr>
        <p:spPr/>
        <p:txBody>
          <a:bodyPr/>
          <a:lstStyle/>
          <a:p>
            <a:fld id="{9DA00169-5357-49D4-8D59-29D1693B4B63}" type="datetimeFigureOut">
              <a:rPr lang="ru-RU" smtClean="0"/>
              <a:t>14.10.2024</a:t>
            </a:fld>
            <a:endParaRPr lang="ru-RU"/>
          </a:p>
        </p:txBody>
      </p:sp>
      <p:sp>
        <p:nvSpPr>
          <p:cNvPr id="5" name="Нижний колонтитул 4">
            <a:extLst>
              <a:ext uri="{FF2B5EF4-FFF2-40B4-BE49-F238E27FC236}">
                <a16:creationId xmlns:a16="http://schemas.microsoft.com/office/drawing/2014/main" id="{07694DB9-AD29-4B8B-8CAC-193CA16A6EC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5D00F1F-70A8-4931-A1DB-B76CFD22AA3E}"/>
              </a:ext>
            </a:extLst>
          </p:cNvPr>
          <p:cNvSpPr>
            <a:spLocks noGrp="1"/>
          </p:cNvSpPr>
          <p:nvPr>
            <p:ph type="sldNum" sz="quarter" idx="12"/>
          </p:nvPr>
        </p:nvSpPr>
        <p:spPr/>
        <p:txBody>
          <a:bodyPr/>
          <a:lstStyle/>
          <a:p>
            <a:fld id="{A7634FBE-648D-43D8-AFED-ADB22148E607}" type="slidenum">
              <a:rPr lang="ru-RU" smtClean="0"/>
              <a:t>‹#›</a:t>
            </a:fld>
            <a:endParaRPr lang="ru-RU"/>
          </a:p>
        </p:txBody>
      </p:sp>
    </p:spTree>
    <p:extLst>
      <p:ext uri="{BB962C8B-B14F-4D97-AF65-F5344CB8AC3E}">
        <p14:creationId xmlns:p14="http://schemas.microsoft.com/office/powerpoint/2010/main" val="2556330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349382-66BE-4194-B35E-36DEA4DE34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BFCA3DF-79A0-4577-9945-695E271B57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F41B6B7-1704-4B42-8F3B-E3127B07B0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A00169-5357-49D4-8D59-29D1693B4B63}" type="datetimeFigureOut">
              <a:rPr lang="ru-RU" smtClean="0"/>
              <a:t>14.10.2024</a:t>
            </a:fld>
            <a:endParaRPr lang="ru-RU"/>
          </a:p>
        </p:txBody>
      </p:sp>
      <p:sp>
        <p:nvSpPr>
          <p:cNvPr id="5" name="Нижний колонтитул 4">
            <a:extLst>
              <a:ext uri="{FF2B5EF4-FFF2-40B4-BE49-F238E27FC236}">
                <a16:creationId xmlns:a16="http://schemas.microsoft.com/office/drawing/2014/main" id="{EC69B5E3-8844-4E13-A2F9-871E577806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B4058B0B-07CB-4B3B-863C-A9F63150D3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634FBE-648D-43D8-AFED-ADB22148E607}" type="slidenum">
              <a:rPr lang="ru-RU" smtClean="0"/>
              <a:t>‹#›</a:t>
            </a:fld>
            <a:endParaRPr lang="ru-RU"/>
          </a:p>
        </p:txBody>
      </p:sp>
    </p:spTree>
    <p:extLst>
      <p:ext uri="{BB962C8B-B14F-4D97-AF65-F5344CB8AC3E}">
        <p14:creationId xmlns:p14="http://schemas.microsoft.com/office/powerpoint/2010/main" val="897482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hyperlink" Target="metodologiya_na_million"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1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hyperlink" Target="nastavnik_pro" TargetMode="External"/><Relationship Id="rId1" Type="http://schemas.openxmlformats.org/officeDocument/2006/relationships/slideLayout" Target="../slideLayouts/slideLayout7.xml"/><Relationship Id="rId4" Type="http://schemas.openxmlformats.org/officeDocument/2006/relationships/image" Target="../media/image31.jpg"/></Relationships>
</file>

<file path=ppt/slides/_rels/slide2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7.xml"/><Relationship Id="rId4" Type="http://schemas.openxmlformats.org/officeDocument/2006/relationships/image" Target="../media/image34.jpg"/></Relationships>
</file>

<file path=ppt/slides/_rels/slide2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hyperlink" Target="nastavnichestvo_agk" TargetMode="External"/><Relationship Id="rId1" Type="http://schemas.openxmlformats.org/officeDocument/2006/relationships/slideLayout" Target="../slideLayouts/slideLayout7.xml"/><Relationship Id="rId4" Type="http://schemas.openxmlformats.org/officeDocument/2006/relationships/image" Target="../media/image52.jpg"/></Relationships>
</file>

<file path=ppt/slides/_rels/slide36.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hyperlink" Target="juli_company" TargetMode="External"/><Relationship Id="rId1" Type="http://schemas.openxmlformats.org/officeDocument/2006/relationships/slideLayout" Target="../slideLayouts/slideLayout7.xml"/><Relationship Id="rId4" Type="http://schemas.openxmlformats.org/officeDocument/2006/relationships/image" Target="../media/image59.jpg"/></Relationships>
</file>

<file path=ppt/slides/_rels/slide4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g"/><Relationship Id="rId1" Type="http://schemas.openxmlformats.org/officeDocument/2006/relationships/slideLayout" Target="../slideLayouts/slideLayout7.xml"/><Relationship Id="rId4" Type="http://schemas.openxmlformats.org/officeDocument/2006/relationships/image" Target="../media/image69.jpg"/></Relationships>
</file>

<file path=ppt/slides/_rels/slide47.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hyperlink" Target="ndprod" TargetMode="External"/><Relationship Id="rId1" Type="http://schemas.openxmlformats.org/officeDocument/2006/relationships/slideLayout" Target="../slideLayouts/slideLayout7.xml"/><Relationship Id="rId4" Type="http://schemas.openxmlformats.org/officeDocument/2006/relationships/image" Target="../media/image77.jpg"/></Relationships>
</file>

<file path=ppt/slides/_rels/slide53.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hyperlink" Target="scherbakov.maksim" TargetMode="External"/><Relationship Id="rId1" Type="http://schemas.openxmlformats.org/officeDocument/2006/relationships/slideLayout" Target="../slideLayouts/slideLayout7.xml"/><Relationship Id="rId4" Type="http://schemas.openxmlformats.org/officeDocument/2006/relationships/image" Target="../media/image92.jpg"/></Relationships>
</file>

<file path=ppt/slides/_rels/slide64.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image" Target="../media/image111.jpg"/><Relationship Id="rId1" Type="http://schemas.openxmlformats.org/officeDocument/2006/relationships/slideLayout" Target="../slideLayouts/slideLayout7.xml"/><Relationship Id="rId6" Type="http://schemas.openxmlformats.org/officeDocument/2006/relationships/image" Target="../media/image115.jpg"/><Relationship Id="rId5" Type="http://schemas.openxmlformats.org/officeDocument/2006/relationships/image" Target="../media/image114.jpg"/><Relationship Id="rId4" Type="http://schemas.openxmlformats.org/officeDocument/2006/relationships/image" Target="../media/image113.jpg"/></Relationships>
</file>

<file path=ppt/slides/_rels/slide80.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image" Target="../media/image116.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image" Target="../media/image118.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image" Target="../media/image121.jpg"/><Relationship Id="rId1" Type="http://schemas.openxmlformats.org/officeDocument/2006/relationships/slideLayout" Target="../slideLayouts/slideLayout7.xml"/><Relationship Id="rId6" Type="http://schemas.openxmlformats.org/officeDocument/2006/relationships/image" Target="../media/image125.jpg"/><Relationship Id="rId5" Type="http://schemas.openxmlformats.org/officeDocument/2006/relationships/image" Target="../media/image124.jpg"/><Relationship Id="rId4" Type="http://schemas.openxmlformats.org/officeDocument/2006/relationships/image" Target="../media/image123.jpg"/></Relationships>
</file>

<file path=ppt/slides/_rels/slide84.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image" Target="../media/image126.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56F5A0-C792-4236-AE47-1173CC82D5C9}"/>
              </a:ext>
            </a:extLst>
          </p:cNvPr>
          <p:cNvSpPr>
            <a:spLocks noGrp="1"/>
          </p:cNvSpPr>
          <p:nvPr>
            <p:ph type="ctrTitle"/>
          </p:nvPr>
        </p:nvSpPr>
        <p:spPr/>
        <p:txBody>
          <a:bodyPr/>
          <a:lstStyle/>
          <a:p>
            <a:r>
              <a:rPr lang="ru-RU" dirty="0"/>
              <a:t>Отчет по конкурентам</a:t>
            </a:r>
          </a:p>
        </p:txBody>
      </p:sp>
      <p:sp>
        <p:nvSpPr>
          <p:cNvPr id="3" name="Подзаголовок 2">
            <a:extLst>
              <a:ext uri="{FF2B5EF4-FFF2-40B4-BE49-F238E27FC236}">
                <a16:creationId xmlns:a16="http://schemas.microsoft.com/office/drawing/2014/main" id="{FBDBD023-2CF2-454D-89E1-BAFF7EBD912F}"/>
              </a:ext>
            </a:extLst>
          </p:cNvPr>
          <p:cNvSpPr>
            <a:spLocks noGrp="1"/>
          </p:cNvSpPr>
          <p:nvPr>
            <p:ph type="subTitle" idx="1"/>
          </p:nvPr>
        </p:nvSpPr>
        <p:spPr/>
        <p:txBody>
          <a:bodyPr/>
          <a:lstStyle/>
          <a:p>
            <a:r>
              <a:rPr lang="ru-RU" dirty="0"/>
              <a:t>Крючкова Юлия 49 поток</a:t>
            </a:r>
          </a:p>
        </p:txBody>
      </p:sp>
    </p:spTree>
    <p:extLst>
      <p:ext uri="{BB962C8B-B14F-4D97-AF65-F5344CB8AC3E}">
        <p14:creationId xmlns:p14="http://schemas.microsoft.com/office/powerpoint/2010/main" val="2919532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A23328-5172-4A01-BC5F-2A660EB8AECE}"/>
              </a:ext>
            </a:extLst>
          </p:cNvPr>
          <p:cNvSpPr txBox="1"/>
          <p:nvPr/>
        </p:nvSpPr>
        <p:spPr>
          <a:xfrm>
            <a:off x="218113" y="260059"/>
            <a:ext cx="11811700" cy="646331"/>
          </a:xfrm>
          <a:prstGeom prst="rect">
            <a:avLst/>
          </a:prstGeom>
          <a:noFill/>
        </p:spPr>
        <p:txBody>
          <a:bodyPr wrap="square" rtlCol="0">
            <a:spAutoFit/>
          </a:bodyPr>
          <a:lstStyle/>
          <a:p>
            <a:r>
              <a:rPr lang="ru-RU" dirty="0"/>
              <a:t>Ни одного сообщества конкурентов по ГЕО «</a:t>
            </a:r>
            <a:r>
              <a:rPr lang="ru-RU" dirty="0" err="1"/>
              <a:t>Крансодар</a:t>
            </a:r>
            <a:r>
              <a:rPr lang="ru-RU" dirty="0"/>
              <a:t>» в ВК выявлено не было. Существуют только личные страницы.</a:t>
            </a:r>
          </a:p>
        </p:txBody>
      </p:sp>
      <p:pic>
        <p:nvPicPr>
          <p:cNvPr id="4" name="Рисунок 3">
            <a:extLst>
              <a:ext uri="{FF2B5EF4-FFF2-40B4-BE49-F238E27FC236}">
                <a16:creationId xmlns:a16="http://schemas.microsoft.com/office/drawing/2014/main" id="{2DC7D6AD-E0E2-4AF2-A878-379F7B48CB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2039" y="1057965"/>
            <a:ext cx="8442196" cy="5716144"/>
          </a:xfrm>
          <a:prstGeom prst="rect">
            <a:avLst/>
          </a:prstGeom>
        </p:spPr>
      </p:pic>
    </p:spTree>
    <p:extLst>
      <p:ext uri="{BB962C8B-B14F-4D97-AF65-F5344CB8AC3E}">
        <p14:creationId xmlns:p14="http://schemas.microsoft.com/office/powerpoint/2010/main" val="2349580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1AF4EA2E-3BBC-49ED-AC87-13E6F66B85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7404" y="113289"/>
            <a:ext cx="9739635" cy="6631421"/>
          </a:xfrm>
          <a:prstGeom prst="rect">
            <a:avLst/>
          </a:prstGeom>
        </p:spPr>
      </p:pic>
    </p:spTree>
    <p:extLst>
      <p:ext uri="{BB962C8B-B14F-4D97-AF65-F5344CB8AC3E}">
        <p14:creationId xmlns:p14="http://schemas.microsoft.com/office/powerpoint/2010/main" val="3736237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526DF3-176C-413B-9B7F-5A8AA4002CD6}"/>
              </a:ext>
            </a:extLst>
          </p:cNvPr>
          <p:cNvSpPr txBox="1"/>
          <p:nvPr/>
        </p:nvSpPr>
        <p:spPr>
          <a:xfrm>
            <a:off x="151002" y="117446"/>
            <a:ext cx="7306811" cy="369332"/>
          </a:xfrm>
          <a:prstGeom prst="rect">
            <a:avLst/>
          </a:prstGeom>
          <a:noFill/>
        </p:spPr>
        <p:txBody>
          <a:bodyPr wrap="square" rtlCol="0">
            <a:spAutoFit/>
          </a:bodyPr>
          <a:lstStyle/>
          <a:p>
            <a:r>
              <a:rPr lang="ru-RU" dirty="0"/>
              <a:t>Личные страницы:</a:t>
            </a:r>
          </a:p>
        </p:txBody>
      </p:sp>
      <p:pic>
        <p:nvPicPr>
          <p:cNvPr id="4" name="Рисунок 3">
            <a:extLst>
              <a:ext uri="{FF2B5EF4-FFF2-40B4-BE49-F238E27FC236}">
                <a16:creationId xmlns:a16="http://schemas.microsoft.com/office/drawing/2014/main" id="{74183142-3C31-4BC6-9E89-D1B5119783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0990" y="144327"/>
            <a:ext cx="8095976" cy="6569346"/>
          </a:xfrm>
          <a:prstGeom prst="rect">
            <a:avLst/>
          </a:prstGeom>
        </p:spPr>
      </p:pic>
    </p:spTree>
    <p:extLst>
      <p:ext uri="{BB962C8B-B14F-4D97-AF65-F5344CB8AC3E}">
        <p14:creationId xmlns:p14="http://schemas.microsoft.com/office/powerpoint/2010/main" val="2126312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526DF3-176C-413B-9B7F-5A8AA4002CD6}"/>
              </a:ext>
            </a:extLst>
          </p:cNvPr>
          <p:cNvSpPr txBox="1"/>
          <p:nvPr/>
        </p:nvSpPr>
        <p:spPr>
          <a:xfrm>
            <a:off x="151002" y="117446"/>
            <a:ext cx="7306811" cy="369332"/>
          </a:xfrm>
          <a:prstGeom prst="rect">
            <a:avLst/>
          </a:prstGeom>
          <a:noFill/>
        </p:spPr>
        <p:txBody>
          <a:bodyPr wrap="square" rtlCol="0">
            <a:spAutoFit/>
          </a:bodyPr>
          <a:lstStyle/>
          <a:p>
            <a:r>
              <a:rPr lang="ru-RU" dirty="0"/>
              <a:t>Личные страницы:</a:t>
            </a:r>
          </a:p>
        </p:txBody>
      </p:sp>
      <p:pic>
        <p:nvPicPr>
          <p:cNvPr id="5" name="Рисунок 4">
            <a:extLst>
              <a:ext uri="{FF2B5EF4-FFF2-40B4-BE49-F238E27FC236}">
                <a16:creationId xmlns:a16="http://schemas.microsoft.com/office/drawing/2014/main" id="{AAD807B9-44B0-432A-A812-BE2A68E923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8507" y="133627"/>
            <a:ext cx="7976238" cy="6606927"/>
          </a:xfrm>
          <a:prstGeom prst="rect">
            <a:avLst/>
          </a:prstGeom>
        </p:spPr>
      </p:pic>
    </p:spTree>
    <p:extLst>
      <p:ext uri="{BB962C8B-B14F-4D97-AF65-F5344CB8AC3E}">
        <p14:creationId xmlns:p14="http://schemas.microsoft.com/office/powerpoint/2010/main" val="1316757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B21C2905-F090-4B3B-97E3-93EBBF552D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6128" y="553672"/>
            <a:ext cx="7549031" cy="6203659"/>
          </a:xfrm>
          <a:prstGeom prst="rect">
            <a:avLst/>
          </a:prstGeom>
        </p:spPr>
      </p:pic>
      <p:pic>
        <p:nvPicPr>
          <p:cNvPr id="5" name="Рисунок 4">
            <a:extLst>
              <a:ext uri="{FF2B5EF4-FFF2-40B4-BE49-F238E27FC236}">
                <a16:creationId xmlns:a16="http://schemas.microsoft.com/office/drawing/2014/main" id="{50BD58F5-DCDC-4381-B66F-069BC5EA3D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368" y="797333"/>
            <a:ext cx="2900842" cy="5959998"/>
          </a:xfrm>
          <a:prstGeom prst="rect">
            <a:avLst/>
          </a:prstGeom>
        </p:spPr>
      </p:pic>
      <p:sp>
        <p:nvSpPr>
          <p:cNvPr id="6" name="TextBox 5">
            <a:extLst>
              <a:ext uri="{FF2B5EF4-FFF2-40B4-BE49-F238E27FC236}">
                <a16:creationId xmlns:a16="http://schemas.microsoft.com/office/drawing/2014/main" id="{11A39755-2151-462B-A769-0078EDD3B868}"/>
              </a:ext>
            </a:extLst>
          </p:cNvPr>
          <p:cNvSpPr txBox="1"/>
          <p:nvPr/>
        </p:nvSpPr>
        <p:spPr>
          <a:xfrm>
            <a:off x="662730" y="151002"/>
            <a:ext cx="10645630" cy="646331"/>
          </a:xfrm>
          <a:prstGeom prst="rect">
            <a:avLst/>
          </a:prstGeom>
          <a:noFill/>
        </p:spPr>
        <p:txBody>
          <a:bodyPr wrap="square" rtlCol="0">
            <a:spAutoFit/>
          </a:bodyPr>
          <a:lstStyle/>
          <a:p>
            <a:r>
              <a:rPr lang="ru-RU" dirty="0"/>
              <a:t>Конкурент №1. Александра Горева-</a:t>
            </a:r>
            <a:r>
              <a:rPr lang="ru-RU" dirty="0" err="1"/>
              <a:t>Куртышева</a:t>
            </a:r>
            <a:r>
              <a:rPr lang="ru-RU" dirty="0"/>
              <a:t>. Продукт №1. (один продукт – одно сообщество)</a:t>
            </a:r>
            <a:r>
              <a:rPr lang="en-US" dirty="0"/>
              <a:t> c</a:t>
            </a:r>
            <a:r>
              <a:rPr lang="ru-RU" dirty="0" err="1"/>
              <a:t>сылка</a:t>
            </a:r>
            <a:r>
              <a:rPr lang="ru-RU" dirty="0"/>
              <a:t> : </a:t>
            </a:r>
            <a:r>
              <a:rPr lang="en-US" dirty="0"/>
              <a:t>@</a:t>
            </a:r>
            <a:r>
              <a:rPr lang="en-US" dirty="0">
                <a:hlinkClick r:id="rId4"/>
              </a:rPr>
              <a:t>metodologiya_na_million</a:t>
            </a:r>
            <a:endParaRPr lang="ru-RU" dirty="0"/>
          </a:p>
        </p:txBody>
      </p:sp>
    </p:spTree>
    <p:extLst>
      <p:ext uri="{BB962C8B-B14F-4D97-AF65-F5344CB8AC3E}">
        <p14:creationId xmlns:p14="http://schemas.microsoft.com/office/powerpoint/2010/main" val="698996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50BD58F5-DCDC-4381-B66F-069BC5EA3D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511" y="1005832"/>
            <a:ext cx="2799362" cy="5751499"/>
          </a:xfrm>
          <a:prstGeom prst="rect">
            <a:avLst/>
          </a:prstGeom>
        </p:spPr>
      </p:pic>
      <p:sp>
        <p:nvSpPr>
          <p:cNvPr id="6" name="TextBox 5">
            <a:extLst>
              <a:ext uri="{FF2B5EF4-FFF2-40B4-BE49-F238E27FC236}">
                <a16:creationId xmlns:a16="http://schemas.microsoft.com/office/drawing/2014/main" id="{11A39755-2151-462B-A769-0078EDD3B868}"/>
              </a:ext>
            </a:extLst>
          </p:cNvPr>
          <p:cNvSpPr txBox="1"/>
          <p:nvPr/>
        </p:nvSpPr>
        <p:spPr>
          <a:xfrm>
            <a:off x="662730" y="151002"/>
            <a:ext cx="11258026" cy="584775"/>
          </a:xfrm>
          <a:prstGeom prst="rect">
            <a:avLst/>
          </a:prstGeom>
          <a:noFill/>
        </p:spPr>
        <p:txBody>
          <a:bodyPr wrap="square" rtlCol="0">
            <a:spAutoFit/>
          </a:bodyPr>
          <a:lstStyle/>
          <a:p>
            <a:r>
              <a:rPr lang="ru-RU" dirty="0"/>
              <a:t>Конкурент №1. Александра Горева-</a:t>
            </a:r>
            <a:r>
              <a:rPr lang="ru-RU" dirty="0" err="1"/>
              <a:t>Куртышева</a:t>
            </a:r>
            <a:r>
              <a:rPr lang="ru-RU" dirty="0"/>
              <a:t>. </a:t>
            </a:r>
            <a:r>
              <a:rPr lang="ru-RU" sz="1400" dirty="0"/>
              <a:t>Шапка профиля оформлена, информация полная, ссылки на сайт и другие соцсети есть, бесплатный подарок есть, информация о продукте есть, кейсы есть, контакты для связи есть.</a:t>
            </a:r>
          </a:p>
        </p:txBody>
      </p:sp>
      <p:pic>
        <p:nvPicPr>
          <p:cNvPr id="4" name="Рисунок 3">
            <a:extLst>
              <a:ext uri="{FF2B5EF4-FFF2-40B4-BE49-F238E27FC236}">
                <a16:creationId xmlns:a16="http://schemas.microsoft.com/office/drawing/2014/main" id="{28CBCF65-3D64-4AA4-8118-A773A79B87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0441" y="1005830"/>
            <a:ext cx="2799363" cy="5751501"/>
          </a:xfrm>
          <a:prstGeom prst="rect">
            <a:avLst/>
          </a:prstGeom>
        </p:spPr>
      </p:pic>
      <p:pic>
        <p:nvPicPr>
          <p:cNvPr id="9" name="Рисунок 8">
            <a:extLst>
              <a:ext uri="{FF2B5EF4-FFF2-40B4-BE49-F238E27FC236}">
                <a16:creationId xmlns:a16="http://schemas.microsoft.com/office/drawing/2014/main" id="{591C95CB-0F79-4DB5-8313-22299E79B3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02416" y="1005830"/>
            <a:ext cx="3438397" cy="5751501"/>
          </a:xfrm>
          <a:prstGeom prst="rect">
            <a:avLst/>
          </a:prstGeom>
        </p:spPr>
      </p:pic>
    </p:spTree>
    <p:extLst>
      <p:ext uri="{BB962C8B-B14F-4D97-AF65-F5344CB8AC3E}">
        <p14:creationId xmlns:p14="http://schemas.microsoft.com/office/powerpoint/2010/main" val="3251299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E5F2A5F0-68D8-44C1-A555-1A80EAD2E5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1292" y="1868305"/>
            <a:ext cx="6194090" cy="4905106"/>
          </a:xfrm>
          <a:prstGeom prst="rect">
            <a:avLst/>
          </a:prstGeom>
        </p:spPr>
      </p:pic>
      <p:pic>
        <p:nvPicPr>
          <p:cNvPr id="7" name="Рисунок 6">
            <a:extLst>
              <a:ext uri="{FF2B5EF4-FFF2-40B4-BE49-F238E27FC236}">
                <a16:creationId xmlns:a16="http://schemas.microsoft.com/office/drawing/2014/main" id="{5FA846CF-79D9-4418-B1CE-76CD0F5C9A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647" y="227770"/>
            <a:ext cx="6585721" cy="2599320"/>
          </a:xfrm>
          <a:prstGeom prst="rect">
            <a:avLst/>
          </a:prstGeom>
        </p:spPr>
      </p:pic>
      <p:sp>
        <p:nvSpPr>
          <p:cNvPr id="8" name="Стрелка: вправо 7">
            <a:extLst>
              <a:ext uri="{FF2B5EF4-FFF2-40B4-BE49-F238E27FC236}">
                <a16:creationId xmlns:a16="http://schemas.microsoft.com/office/drawing/2014/main" id="{05629618-1E4B-4FA8-B441-6EAF28BF0F40}"/>
              </a:ext>
            </a:extLst>
          </p:cNvPr>
          <p:cNvSpPr/>
          <p:nvPr/>
        </p:nvSpPr>
        <p:spPr>
          <a:xfrm rot="17324805">
            <a:off x="1669409" y="2816604"/>
            <a:ext cx="1912690" cy="12247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8">
            <a:extLst>
              <a:ext uri="{FF2B5EF4-FFF2-40B4-BE49-F238E27FC236}">
                <a16:creationId xmlns:a16="http://schemas.microsoft.com/office/drawing/2014/main" id="{AFD29F1B-D4DE-45F0-BE7A-3AB933B276E0}"/>
              </a:ext>
            </a:extLst>
          </p:cNvPr>
          <p:cNvSpPr/>
          <p:nvPr/>
        </p:nvSpPr>
        <p:spPr>
          <a:xfrm rot="6190085">
            <a:off x="8321879" y="864066"/>
            <a:ext cx="2088859" cy="13841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359619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CBD29C36-A7F2-4622-8DE8-FB8907166E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7893" y="434128"/>
            <a:ext cx="6699345" cy="6325304"/>
          </a:xfrm>
          <a:prstGeom prst="rect">
            <a:avLst/>
          </a:prstGeom>
        </p:spPr>
      </p:pic>
      <p:sp>
        <p:nvSpPr>
          <p:cNvPr id="4" name="TextBox 3">
            <a:extLst>
              <a:ext uri="{FF2B5EF4-FFF2-40B4-BE49-F238E27FC236}">
                <a16:creationId xmlns:a16="http://schemas.microsoft.com/office/drawing/2014/main" id="{A497A439-A74E-4B14-BF18-49E60FD2017D}"/>
              </a:ext>
            </a:extLst>
          </p:cNvPr>
          <p:cNvSpPr txBox="1"/>
          <p:nvPr/>
        </p:nvSpPr>
        <p:spPr>
          <a:xfrm>
            <a:off x="411060" y="3045204"/>
            <a:ext cx="3833769" cy="923330"/>
          </a:xfrm>
          <a:prstGeom prst="rect">
            <a:avLst/>
          </a:prstGeom>
          <a:noFill/>
        </p:spPr>
        <p:txBody>
          <a:bodyPr wrap="square" rtlCol="0">
            <a:spAutoFit/>
          </a:bodyPr>
          <a:lstStyle/>
          <a:p>
            <a:r>
              <a:rPr lang="ru-RU" dirty="0"/>
              <a:t>Есть небольшой недочет – аватар заходит на текст краткого описания. Может небрежность, может хайп?</a:t>
            </a:r>
          </a:p>
        </p:txBody>
      </p:sp>
      <p:sp>
        <p:nvSpPr>
          <p:cNvPr id="5" name="Стрелка: вправо 4">
            <a:extLst>
              <a:ext uri="{FF2B5EF4-FFF2-40B4-BE49-F238E27FC236}">
                <a16:creationId xmlns:a16="http://schemas.microsoft.com/office/drawing/2014/main" id="{2B595A76-D82E-419A-B15D-1B48A81071E1}"/>
              </a:ext>
            </a:extLst>
          </p:cNvPr>
          <p:cNvSpPr/>
          <p:nvPr/>
        </p:nvSpPr>
        <p:spPr>
          <a:xfrm>
            <a:off x="4362275" y="3429000"/>
            <a:ext cx="2239861" cy="4215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782650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D449D33B-B903-4F1A-810B-A9F460B9A0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9277" y="629697"/>
            <a:ext cx="5932695" cy="5360041"/>
          </a:xfrm>
          <a:prstGeom prst="rect">
            <a:avLst/>
          </a:prstGeom>
        </p:spPr>
      </p:pic>
      <p:sp>
        <p:nvSpPr>
          <p:cNvPr id="5" name="TextBox 4">
            <a:extLst>
              <a:ext uri="{FF2B5EF4-FFF2-40B4-BE49-F238E27FC236}">
                <a16:creationId xmlns:a16="http://schemas.microsoft.com/office/drawing/2014/main" id="{FCBCE124-5B90-4E6F-809C-03DEF99B611C}"/>
              </a:ext>
            </a:extLst>
          </p:cNvPr>
          <p:cNvSpPr txBox="1"/>
          <p:nvPr/>
        </p:nvSpPr>
        <p:spPr>
          <a:xfrm>
            <a:off x="201336" y="251670"/>
            <a:ext cx="5704514" cy="5909310"/>
          </a:xfrm>
          <a:prstGeom prst="rect">
            <a:avLst/>
          </a:prstGeom>
          <a:noFill/>
        </p:spPr>
        <p:txBody>
          <a:bodyPr wrap="square" rtlCol="0">
            <a:spAutoFit/>
          </a:bodyPr>
          <a:lstStyle/>
          <a:p>
            <a:r>
              <a:rPr lang="ru-RU" dirty="0"/>
              <a:t>Александра Горева-</a:t>
            </a:r>
            <a:r>
              <a:rPr lang="ru-RU" dirty="0" err="1"/>
              <a:t>Куртышева</a:t>
            </a:r>
            <a:r>
              <a:rPr lang="ru-RU" dirty="0"/>
              <a:t> — предприниматель, спикер, эксперт по обучению взрослых, бизнес-консультант, методолог. В бизнесе с 2009 года, в обучении и консультировании — с 2013.</a:t>
            </a:r>
          </a:p>
          <a:p>
            <a:r>
              <a:rPr lang="ru-RU" dirty="0"/>
              <a:t>Профессиональный гейм-дизайнер.</a:t>
            </a:r>
          </a:p>
          <a:p>
            <a:r>
              <a:rPr lang="ru-RU" dirty="0"/>
              <a:t>Магистр консультативной психологии (год защиты диссертации — 2015).</a:t>
            </a:r>
          </a:p>
          <a:p>
            <a:r>
              <a:rPr lang="ru-RU" dirty="0"/>
              <a:t>Тренер, куратор центра экспертизы «Наставничество» и член стратегической команды компании «Тренинг-Бутик» Executive </a:t>
            </a:r>
            <a:r>
              <a:rPr lang="ru-RU" dirty="0" err="1"/>
              <a:t>coach</a:t>
            </a:r>
            <a:r>
              <a:rPr lang="ru-RU" dirty="0"/>
              <a:t> (сертификат Пражской академии экономики и политики). Вице-президент Ассоциации спикеров СНГ.</a:t>
            </a:r>
          </a:p>
          <a:p>
            <a:endParaRPr lang="ru-RU" dirty="0"/>
          </a:p>
          <a:p>
            <a:r>
              <a:rPr lang="ru-RU" dirty="0"/>
              <a:t>Посты: Информативно – вовлекающие все по теме методологии продающих онлайн курсов. Один пост – одно тематическое событие. Представлены все возможные виды постов на 100% по теме сообщества. Посты 5 -6 раз в месяц. Просмотров 150-350. Лайков мало, лайкают видео чуть лучше. Комментариев и репостов почти нет.</a:t>
            </a:r>
          </a:p>
          <a:p>
            <a:pPr marL="342900" indent="-342900">
              <a:buFont typeface="+mj-lt"/>
              <a:buAutoNum type="arabicPeriod"/>
            </a:pPr>
            <a:endParaRPr lang="ru-RU" dirty="0"/>
          </a:p>
        </p:txBody>
      </p:sp>
    </p:spTree>
    <p:extLst>
      <p:ext uri="{BB962C8B-B14F-4D97-AF65-F5344CB8AC3E}">
        <p14:creationId xmlns:p14="http://schemas.microsoft.com/office/powerpoint/2010/main" val="1054857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797409C8-1C50-4C4D-95B5-857A0FBC31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238" y="0"/>
            <a:ext cx="3795870" cy="6749042"/>
          </a:xfrm>
          <a:prstGeom prst="rect">
            <a:avLst/>
          </a:prstGeom>
        </p:spPr>
      </p:pic>
      <p:pic>
        <p:nvPicPr>
          <p:cNvPr id="5" name="Рисунок 4">
            <a:extLst>
              <a:ext uri="{FF2B5EF4-FFF2-40B4-BE49-F238E27FC236}">
                <a16:creationId xmlns:a16="http://schemas.microsoft.com/office/drawing/2014/main" id="{E3D9DD93-EB2A-4E20-BA01-FAA67DB5E9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9257" y="706903"/>
            <a:ext cx="5596156" cy="5945916"/>
          </a:xfrm>
          <a:prstGeom prst="rect">
            <a:avLst/>
          </a:prstGeom>
        </p:spPr>
      </p:pic>
    </p:spTree>
    <p:extLst>
      <p:ext uri="{BB962C8B-B14F-4D97-AF65-F5344CB8AC3E}">
        <p14:creationId xmlns:p14="http://schemas.microsoft.com/office/powerpoint/2010/main" val="3643230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CDE8E1BE-4085-4D3D-AE6E-3103B43263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718" y="1263503"/>
            <a:ext cx="5568634" cy="4231285"/>
          </a:xfrm>
          <a:prstGeom prst="rect">
            <a:avLst/>
          </a:prstGeom>
        </p:spPr>
      </p:pic>
      <p:pic>
        <p:nvPicPr>
          <p:cNvPr id="7" name="Рисунок 6">
            <a:extLst>
              <a:ext uri="{FF2B5EF4-FFF2-40B4-BE49-F238E27FC236}">
                <a16:creationId xmlns:a16="http://schemas.microsoft.com/office/drawing/2014/main" id="{2605AA4B-26FB-4F09-AFC8-358F08AB3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2074" y="341851"/>
            <a:ext cx="6260564" cy="6174297"/>
          </a:xfrm>
          <a:prstGeom prst="rect">
            <a:avLst/>
          </a:prstGeom>
        </p:spPr>
      </p:pic>
    </p:spTree>
    <p:extLst>
      <p:ext uri="{BB962C8B-B14F-4D97-AF65-F5344CB8AC3E}">
        <p14:creationId xmlns:p14="http://schemas.microsoft.com/office/powerpoint/2010/main" val="2734503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3DD2D3E-9963-425A-8F91-5CF52BCF7C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7889" y="111209"/>
            <a:ext cx="4333285" cy="6703846"/>
          </a:xfrm>
          <a:prstGeom prst="rect">
            <a:avLst/>
          </a:prstGeom>
        </p:spPr>
      </p:pic>
      <p:pic>
        <p:nvPicPr>
          <p:cNvPr id="6" name="Рисунок 5">
            <a:extLst>
              <a:ext uri="{FF2B5EF4-FFF2-40B4-BE49-F238E27FC236}">
                <a16:creationId xmlns:a16="http://schemas.microsoft.com/office/drawing/2014/main" id="{A0412653-8885-406F-B3AE-1E54C80040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3412" y="111208"/>
            <a:ext cx="4712865" cy="6685910"/>
          </a:xfrm>
          <a:prstGeom prst="rect">
            <a:avLst/>
          </a:prstGeom>
        </p:spPr>
      </p:pic>
    </p:spTree>
    <p:extLst>
      <p:ext uri="{BB962C8B-B14F-4D97-AF65-F5344CB8AC3E}">
        <p14:creationId xmlns:p14="http://schemas.microsoft.com/office/powerpoint/2010/main" val="3481966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77792A-B212-4170-AF1C-89D4D5B12ADA}"/>
              </a:ext>
            </a:extLst>
          </p:cNvPr>
          <p:cNvSpPr txBox="1"/>
          <p:nvPr/>
        </p:nvSpPr>
        <p:spPr>
          <a:xfrm>
            <a:off x="578840" y="285226"/>
            <a:ext cx="11048301" cy="369332"/>
          </a:xfrm>
          <a:prstGeom prst="rect">
            <a:avLst/>
          </a:prstGeom>
          <a:noFill/>
        </p:spPr>
        <p:txBody>
          <a:bodyPr wrap="square" rtlCol="0">
            <a:spAutoFit/>
          </a:bodyPr>
          <a:lstStyle/>
          <a:p>
            <a:r>
              <a:rPr lang="ru-RU" dirty="0"/>
              <a:t>Сюжеты наполнены. Логически выстроены в рамках логики представления автора о себе. </a:t>
            </a:r>
          </a:p>
        </p:txBody>
      </p:sp>
      <p:pic>
        <p:nvPicPr>
          <p:cNvPr id="4" name="Рисунок 3">
            <a:extLst>
              <a:ext uri="{FF2B5EF4-FFF2-40B4-BE49-F238E27FC236}">
                <a16:creationId xmlns:a16="http://schemas.microsoft.com/office/drawing/2014/main" id="{A9297E0F-C450-4A63-BFDA-1D820D3D5D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7566" y="821203"/>
            <a:ext cx="6489321" cy="5866608"/>
          </a:xfrm>
          <a:prstGeom prst="rect">
            <a:avLst/>
          </a:prstGeom>
        </p:spPr>
      </p:pic>
    </p:spTree>
    <p:extLst>
      <p:ext uri="{BB962C8B-B14F-4D97-AF65-F5344CB8AC3E}">
        <p14:creationId xmlns:p14="http://schemas.microsoft.com/office/powerpoint/2010/main" val="1698486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58A1AD33-C761-4259-A522-7B89F534F9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678" y="353125"/>
            <a:ext cx="3609480" cy="6269983"/>
          </a:xfrm>
          <a:prstGeom prst="rect">
            <a:avLst/>
          </a:prstGeom>
        </p:spPr>
      </p:pic>
      <p:pic>
        <p:nvPicPr>
          <p:cNvPr id="5" name="Рисунок 4">
            <a:extLst>
              <a:ext uri="{FF2B5EF4-FFF2-40B4-BE49-F238E27FC236}">
                <a16:creationId xmlns:a16="http://schemas.microsoft.com/office/drawing/2014/main" id="{6F3ED077-D3D8-4838-B10A-0492665FB0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2484" y="353125"/>
            <a:ext cx="3317303" cy="6269983"/>
          </a:xfrm>
          <a:prstGeom prst="rect">
            <a:avLst/>
          </a:prstGeom>
        </p:spPr>
      </p:pic>
      <p:pic>
        <p:nvPicPr>
          <p:cNvPr id="7" name="Рисунок 6">
            <a:extLst>
              <a:ext uri="{FF2B5EF4-FFF2-40B4-BE49-F238E27FC236}">
                <a16:creationId xmlns:a16="http://schemas.microsoft.com/office/drawing/2014/main" id="{B35F12FE-E76B-4378-8820-02FAADFFF6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0788" y="229209"/>
            <a:ext cx="3517231" cy="6399582"/>
          </a:xfrm>
          <a:prstGeom prst="rect">
            <a:avLst/>
          </a:prstGeom>
        </p:spPr>
      </p:pic>
    </p:spTree>
    <p:extLst>
      <p:ext uri="{BB962C8B-B14F-4D97-AF65-F5344CB8AC3E}">
        <p14:creationId xmlns:p14="http://schemas.microsoft.com/office/powerpoint/2010/main" val="643383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8DD70296-B4E1-4E60-8DBA-DC1F2C453F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2855" y="1043905"/>
            <a:ext cx="8646290" cy="5583398"/>
          </a:xfrm>
          <a:prstGeom prst="rect">
            <a:avLst/>
          </a:prstGeom>
        </p:spPr>
      </p:pic>
      <p:sp>
        <p:nvSpPr>
          <p:cNvPr id="4" name="TextBox 3">
            <a:extLst>
              <a:ext uri="{FF2B5EF4-FFF2-40B4-BE49-F238E27FC236}">
                <a16:creationId xmlns:a16="http://schemas.microsoft.com/office/drawing/2014/main" id="{0391EEEE-8720-48F7-9D80-000E04F3F86B}"/>
              </a:ext>
            </a:extLst>
          </p:cNvPr>
          <p:cNvSpPr txBox="1"/>
          <p:nvPr/>
        </p:nvSpPr>
        <p:spPr>
          <a:xfrm>
            <a:off x="453006" y="276837"/>
            <a:ext cx="10863743" cy="369332"/>
          </a:xfrm>
          <a:prstGeom prst="rect">
            <a:avLst/>
          </a:prstGeom>
          <a:noFill/>
        </p:spPr>
        <p:txBody>
          <a:bodyPr wrap="square" rtlCol="0">
            <a:spAutoFit/>
          </a:bodyPr>
          <a:lstStyle/>
          <a:p>
            <a:r>
              <a:rPr lang="ru-RU" dirty="0"/>
              <a:t>Фотоальбомы и </a:t>
            </a:r>
            <a:r>
              <a:rPr lang="ru-RU" dirty="0" err="1"/>
              <a:t>фотоконтент</a:t>
            </a:r>
            <a:r>
              <a:rPr lang="ru-RU" dirty="0"/>
              <a:t> в целом только экспертный.</a:t>
            </a:r>
          </a:p>
        </p:txBody>
      </p:sp>
    </p:spTree>
    <p:extLst>
      <p:ext uri="{BB962C8B-B14F-4D97-AF65-F5344CB8AC3E}">
        <p14:creationId xmlns:p14="http://schemas.microsoft.com/office/powerpoint/2010/main" val="962012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9893A0CE-46EE-4DBA-AB90-AF6B9E2C96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1746" y="142512"/>
            <a:ext cx="6803472" cy="6616295"/>
          </a:xfrm>
          <a:prstGeom prst="rect">
            <a:avLst/>
          </a:prstGeom>
        </p:spPr>
      </p:pic>
    </p:spTree>
    <p:extLst>
      <p:ext uri="{BB962C8B-B14F-4D97-AF65-F5344CB8AC3E}">
        <p14:creationId xmlns:p14="http://schemas.microsoft.com/office/powerpoint/2010/main" val="1226716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84702287-6B8C-4365-98E9-DFBC1AB8BD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2198" y="1069588"/>
            <a:ext cx="7319954" cy="5788412"/>
          </a:xfrm>
          <a:prstGeom prst="rect">
            <a:avLst/>
          </a:prstGeom>
        </p:spPr>
      </p:pic>
      <p:sp>
        <p:nvSpPr>
          <p:cNvPr id="4" name="TextBox 3">
            <a:extLst>
              <a:ext uri="{FF2B5EF4-FFF2-40B4-BE49-F238E27FC236}">
                <a16:creationId xmlns:a16="http://schemas.microsoft.com/office/drawing/2014/main" id="{1835BE30-B220-4B28-9738-7979FE2E095E}"/>
              </a:ext>
            </a:extLst>
          </p:cNvPr>
          <p:cNvSpPr txBox="1"/>
          <p:nvPr/>
        </p:nvSpPr>
        <p:spPr>
          <a:xfrm>
            <a:off x="419450" y="251670"/>
            <a:ext cx="11509695" cy="646331"/>
          </a:xfrm>
          <a:prstGeom prst="rect">
            <a:avLst/>
          </a:prstGeom>
          <a:noFill/>
        </p:spPr>
        <p:txBody>
          <a:bodyPr wrap="square" rtlCol="0">
            <a:spAutoFit/>
          </a:bodyPr>
          <a:lstStyle/>
          <a:p>
            <a:r>
              <a:rPr lang="ru-RU" dirty="0"/>
              <a:t>Видеозаписи есть. Это либо примеры консультаций и разборов от автора, либо видео отзывы участников мероприятий.</a:t>
            </a:r>
          </a:p>
        </p:txBody>
      </p:sp>
    </p:spTree>
    <p:extLst>
      <p:ext uri="{BB962C8B-B14F-4D97-AF65-F5344CB8AC3E}">
        <p14:creationId xmlns:p14="http://schemas.microsoft.com/office/powerpoint/2010/main" val="3027097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679FACED-2C90-4E47-BCA1-4381B7EF7E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619" y="1579794"/>
            <a:ext cx="11151862" cy="5139787"/>
          </a:xfrm>
          <a:prstGeom prst="rect">
            <a:avLst/>
          </a:prstGeom>
        </p:spPr>
      </p:pic>
      <p:sp>
        <p:nvSpPr>
          <p:cNvPr id="6" name="TextBox 5">
            <a:extLst>
              <a:ext uri="{FF2B5EF4-FFF2-40B4-BE49-F238E27FC236}">
                <a16:creationId xmlns:a16="http://schemas.microsoft.com/office/drawing/2014/main" id="{8F36583B-B459-4D0A-AEAF-654A4CA61ABF}"/>
              </a:ext>
            </a:extLst>
          </p:cNvPr>
          <p:cNvSpPr txBox="1"/>
          <p:nvPr/>
        </p:nvSpPr>
        <p:spPr>
          <a:xfrm>
            <a:off x="418619" y="276837"/>
            <a:ext cx="11151862" cy="646331"/>
          </a:xfrm>
          <a:prstGeom prst="rect">
            <a:avLst/>
          </a:prstGeom>
          <a:noFill/>
        </p:spPr>
        <p:txBody>
          <a:bodyPr wrap="square" rtlCol="0">
            <a:spAutoFit/>
          </a:bodyPr>
          <a:lstStyle/>
          <a:p>
            <a:r>
              <a:rPr lang="ru-RU" dirty="0"/>
              <a:t>В обсуждениях отражены темы актуальные для автора и которые закрывают логику возражений и</a:t>
            </a:r>
            <a:r>
              <a:rPr lang="en-US" dirty="0"/>
              <a:t> FAQ</a:t>
            </a:r>
            <a:r>
              <a:rPr lang="ru-RU" dirty="0"/>
              <a:t> клиентов.</a:t>
            </a:r>
            <a:r>
              <a:rPr lang="en-US" dirty="0"/>
              <a:t> </a:t>
            </a:r>
            <a:r>
              <a:rPr lang="ru-RU" dirty="0"/>
              <a:t> </a:t>
            </a:r>
          </a:p>
        </p:txBody>
      </p:sp>
    </p:spTree>
    <p:extLst>
      <p:ext uri="{BB962C8B-B14F-4D97-AF65-F5344CB8AC3E}">
        <p14:creationId xmlns:p14="http://schemas.microsoft.com/office/powerpoint/2010/main" val="2415011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D628AC73-D231-4FBD-B38A-AFA6861403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048" y="130030"/>
            <a:ext cx="4342907" cy="6669207"/>
          </a:xfrm>
          <a:prstGeom prst="rect">
            <a:avLst/>
          </a:prstGeom>
        </p:spPr>
      </p:pic>
      <p:pic>
        <p:nvPicPr>
          <p:cNvPr id="7" name="Рисунок 6">
            <a:extLst>
              <a:ext uri="{FF2B5EF4-FFF2-40B4-BE49-F238E27FC236}">
                <a16:creationId xmlns:a16="http://schemas.microsoft.com/office/drawing/2014/main" id="{4DB3BA04-56C3-4DA4-8DB7-D3422D794C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2345" y="130030"/>
            <a:ext cx="4431579" cy="6560191"/>
          </a:xfrm>
          <a:prstGeom prst="rect">
            <a:avLst/>
          </a:prstGeom>
        </p:spPr>
      </p:pic>
    </p:spTree>
    <p:extLst>
      <p:ext uri="{BB962C8B-B14F-4D97-AF65-F5344CB8AC3E}">
        <p14:creationId xmlns:p14="http://schemas.microsoft.com/office/powerpoint/2010/main" val="8986085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41F85F81-4092-4CCF-99BC-F30206F63D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2017" y="143171"/>
            <a:ext cx="5941007" cy="6571657"/>
          </a:xfrm>
          <a:prstGeom prst="rect">
            <a:avLst/>
          </a:prstGeom>
        </p:spPr>
      </p:pic>
      <p:sp>
        <p:nvSpPr>
          <p:cNvPr id="4" name="TextBox 3">
            <a:extLst>
              <a:ext uri="{FF2B5EF4-FFF2-40B4-BE49-F238E27FC236}">
                <a16:creationId xmlns:a16="http://schemas.microsoft.com/office/drawing/2014/main" id="{B972446C-0DA3-46C1-B024-5E4E14109D1C}"/>
              </a:ext>
            </a:extLst>
          </p:cNvPr>
          <p:cNvSpPr txBox="1"/>
          <p:nvPr/>
        </p:nvSpPr>
        <p:spPr>
          <a:xfrm>
            <a:off x="696286" y="956345"/>
            <a:ext cx="3280096" cy="646331"/>
          </a:xfrm>
          <a:prstGeom prst="rect">
            <a:avLst/>
          </a:prstGeom>
          <a:noFill/>
        </p:spPr>
        <p:txBody>
          <a:bodyPr wrap="square" rtlCol="0">
            <a:spAutoFit/>
          </a:bodyPr>
          <a:lstStyle/>
          <a:p>
            <a:r>
              <a:rPr lang="ru-RU" dirty="0"/>
              <a:t>Фактически чат-</a:t>
            </a:r>
            <a:r>
              <a:rPr lang="ru-RU" dirty="0" err="1"/>
              <a:t>болталка</a:t>
            </a:r>
            <a:r>
              <a:rPr lang="ru-RU" dirty="0"/>
              <a:t> с клиентами</a:t>
            </a:r>
          </a:p>
        </p:txBody>
      </p:sp>
    </p:spTree>
    <p:extLst>
      <p:ext uri="{BB962C8B-B14F-4D97-AF65-F5344CB8AC3E}">
        <p14:creationId xmlns:p14="http://schemas.microsoft.com/office/powerpoint/2010/main" val="20244987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A39755-2151-462B-A769-0078EDD3B868}"/>
              </a:ext>
            </a:extLst>
          </p:cNvPr>
          <p:cNvSpPr txBox="1"/>
          <p:nvPr/>
        </p:nvSpPr>
        <p:spPr>
          <a:xfrm>
            <a:off x="662730" y="151002"/>
            <a:ext cx="10645630" cy="369332"/>
          </a:xfrm>
          <a:prstGeom prst="rect">
            <a:avLst/>
          </a:prstGeom>
          <a:noFill/>
        </p:spPr>
        <p:txBody>
          <a:bodyPr wrap="square" rtlCol="0">
            <a:spAutoFit/>
          </a:bodyPr>
          <a:lstStyle/>
          <a:p>
            <a:r>
              <a:rPr lang="ru-RU" dirty="0"/>
              <a:t>Конкурент №1. Александра Горева-</a:t>
            </a:r>
            <a:r>
              <a:rPr lang="ru-RU" dirty="0" err="1"/>
              <a:t>Куртышева</a:t>
            </a:r>
            <a:r>
              <a:rPr lang="ru-RU" dirty="0"/>
              <a:t>. Продукт №2.  ссылка </a:t>
            </a:r>
            <a:r>
              <a:rPr lang="en-US" dirty="0"/>
              <a:t>@</a:t>
            </a:r>
            <a:r>
              <a:rPr lang="en-US" dirty="0">
                <a:hlinkClick r:id="rId2"/>
              </a:rPr>
              <a:t>nastavnik_pro</a:t>
            </a:r>
            <a:endParaRPr lang="ru-RU" dirty="0"/>
          </a:p>
        </p:txBody>
      </p:sp>
      <p:pic>
        <p:nvPicPr>
          <p:cNvPr id="4" name="Рисунок 3">
            <a:extLst>
              <a:ext uri="{FF2B5EF4-FFF2-40B4-BE49-F238E27FC236}">
                <a16:creationId xmlns:a16="http://schemas.microsoft.com/office/drawing/2014/main" id="{F4F2DD38-1F04-4C0F-BDBD-4CB6FEBE1B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730" y="660562"/>
            <a:ext cx="6316912" cy="6070626"/>
          </a:xfrm>
          <a:prstGeom prst="rect">
            <a:avLst/>
          </a:prstGeom>
        </p:spPr>
      </p:pic>
      <p:pic>
        <p:nvPicPr>
          <p:cNvPr id="8" name="Рисунок 7">
            <a:extLst>
              <a:ext uri="{FF2B5EF4-FFF2-40B4-BE49-F238E27FC236}">
                <a16:creationId xmlns:a16="http://schemas.microsoft.com/office/drawing/2014/main" id="{B170D3E3-5DA8-4A6E-9F5A-FA31DAF8C1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7812" y="660562"/>
            <a:ext cx="2954687" cy="6070626"/>
          </a:xfrm>
          <a:prstGeom prst="rect">
            <a:avLst/>
          </a:prstGeom>
        </p:spPr>
      </p:pic>
    </p:spTree>
    <p:extLst>
      <p:ext uri="{BB962C8B-B14F-4D97-AF65-F5344CB8AC3E}">
        <p14:creationId xmlns:p14="http://schemas.microsoft.com/office/powerpoint/2010/main" val="8552895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A39755-2151-462B-A769-0078EDD3B868}"/>
              </a:ext>
            </a:extLst>
          </p:cNvPr>
          <p:cNvSpPr txBox="1"/>
          <p:nvPr/>
        </p:nvSpPr>
        <p:spPr>
          <a:xfrm>
            <a:off x="662730" y="151002"/>
            <a:ext cx="11258026" cy="523220"/>
          </a:xfrm>
          <a:prstGeom prst="rect">
            <a:avLst/>
          </a:prstGeom>
          <a:noFill/>
        </p:spPr>
        <p:txBody>
          <a:bodyPr wrap="square" rtlCol="0">
            <a:spAutoFit/>
          </a:bodyPr>
          <a:lstStyle/>
          <a:p>
            <a:r>
              <a:rPr lang="ru-RU" sz="1400" dirty="0"/>
              <a:t>Шапка профиля оформлена, информация полная, ссылки на сайт и другие соцсети есть, бесплатный подарок есть, информация о продукте есть, кейсы есть, контакты для связи есть.</a:t>
            </a:r>
          </a:p>
        </p:txBody>
      </p:sp>
      <p:pic>
        <p:nvPicPr>
          <p:cNvPr id="3" name="Рисунок 2">
            <a:extLst>
              <a:ext uri="{FF2B5EF4-FFF2-40B4-BE49-F238E27FC236}">
                <a16:creationId xmlns:a16="http://schemas.microsoft.com/office/drawing/2014/main" id="{FAE35FC4-EC94-4A6C-AFA3-BD38CAFEDE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7994" y="586977"/>
            <a:ext cx="2732982" cy="6036380"/>
          </a:xfrm>
          <a:prstGeom prst="rect">
            <a:avLst/>
          </a:prstGeom>
        </p:spPr>
      </p:pic>
      <p:pic>
        <p:nvPicPr>
          <p:cNvPr id="8" name="Рисунок 7">
            <a:extLst>
              <a:ext uri="{FF2B5EF4-FFF2-40B4-BE49-F238E27FC236}">
                <a16:creationId xmlns:a16="http://schemas.microsoft.com/office/drawing/2014/main" id="{DF01F27B-A184-49CA-875A-7502595D59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336" y="805343"/>
            <a:ext cx="2872446" cy="5901655"/>
          </a:xfrm>
          <a:prstGeom prst="rect">
            <a:avLst/>
          </a:prstGeom>
        </p:spPr>
      </p:pic>
      <p:pic>
        <p:nvPicPr>
          <p:cNvPr id="11" name="Рисунок 10">
            <a:extLst>
              <a:ext uri="{FF2B5EF4-FFF2-40B4-BE49-F238E27FC236}">
                <a16:creationId xmlns:a16="http://schemas.microsoft.com/office/drawing/2014/main" id="{F11A04F7-C8DE-4B7E-B3CD-2F107E9F3C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6342" y="503338"/>
            <a:ext cx="3019437" cy="6203659"/>
          </a:xfrm>
          <a:prstGeom prst="rect">
            <a:avLst/>
          </a:prstGeom>
        </p:spPr>
      </p:pic>
    </p:spTree>
    <p:extLst>
      <p:ext uri="{BB962C8B-B14F-4D97-AF65-F5344CB8AC3E}">
        <p14:creationId xmlns:p14="http://schemas.microsoft.com/office/powerpoint/2010/main" val="100350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AFE46F95-B997-4CA1-93FD-D7BCE7520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547" y="146414"/>
            <a:ext cx="6906330" cy="2278004"/>
          </a:xfrm>
          <a:prstGeom prst="rect">
            <a:avLst/>
          </a:prstGeom>
        </p:spPr>
      </p:pic>
      <p:pic>
        <p:nvPicPr>
          <p:cNvPr id="6" name="Рисунок 5">
            <a:extLst>
              <a:ext uri="{FF2B5EF4-FFF2-40B4-BE49-F238E27FC236}">
                <a16:creationId xmlns:a16="http://schemas.microsoft.com/office/drawing/2014/main" id="{8069BDEC-71F2-41B1-839B-F584B56197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4219" y="1988266"/>
            <a:ext cx="7544849" cy="4771557"/>
          </a:xfrm>
          <a:prstGeom prst="rect">
            <a:avLst/>
          </a:prstGeom>
        </p:spPr>
      </p:pic>
      <p:sp>
        <p:nvSpPr>
          <p:cNvPr id="8" name="Стрелка: вправо 7">
            <a:extLst>
              <a:ext uri="{FF2B5EF4-FFF2-40B4-BE49-F238E27FC236}">
                <a16:creationId xmlns:a16="http://schemas.microsoft.com/office/drawing/2014/main" id="{05629618-1E4B-4FA8-B441-6EAF28BF0F40}"/>
              </a:ext>
            </a:extLst>
          </p:cNvPr>
          <p:cNvSpPr/>
          <p:nvPr/>
        </p:nvSpPr>
        <p:spPr>
          <a:xfrm rot="17324805">
            <a:off x="1730103" y="2573322"/>
            <a:ext cx="1912690" cy="12247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8">
            <a:extLst>
              <a:ext uri="{FF2B5EF4-FFF2-40B4-BE49-F238E27FC236}">
                <a16:creationId xmlns:a16="http://schemas.microsoft.com/office/drawing/2014/main" id="{AFD29F1B-D4DE-45F0-BE7A-3AB933B276E0}"/>
              </a:ext>
            </a:extLst>
          </p:cNvPr>
          <p:cNvSpPr/>
          <p:nvPr/>
        </p:nvSpPr>
        <p:spPr>
          <a:xfrm rot="6190085">
            <a:off x="8321879" y="864066"/>
            <a:ext cx="2088859" cy="13841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390901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CBCE124-5B90-4E6F-809C-03DEF99B611C}"/>
              </a:ext>
            </a:extLst>
          </p:cNvPr>
          <p:cNvSpPr txBox="1"/>
          <p:nvPr/>
        </p:nvSpPr>
        <p:spPr>
          <a:xfrm>
            <a:off x="201336" y="251670"/>
            <a:ext cx="5704514" cy="3693319"/>
          </a:xfrm>
          <a:prstGeom prst="rect">
            <a:avLst/>
          </a:prstGeom>
          <a:noFill/>
        </p:spPr>
        <p:txBody>
          <a:bodyPr wrap="square" rtlCol="0">
            <a:spAutoFit/>
          </a:bodyPr>
          <a:lstStyle/>
          <a:p>
            <a:endParaRPr lang="ru-RU" dirty="0"/>
          </a:p>
          <a:p>
            <a:r>
              <a:rPr lang="ru-RU" dirty="0"/>
              <a:t>Посты: </a:t>
            </a:r>
          </a:p>
          <a:p>
            <a:r>
              <a:rPr lang="ru-RU" dirty="0"/>
              <a:t>Информативно – вовлекающие все по теме методологии продающих онлайн курсов. Один пост – одно тематическое событие. Представлены все возможные виды постов на 100% по теме сообщества. Посты каждый день, иногда 2 поста в день. Просмотров 400 - 900. Лайков мало 5 -8. Просмотры постов в видео – от 1.6К до 6.6К. Очень большой интерес вызывают. Комментариев и репостов очень мало 5 -11. Данное сообщество можно считать основным по всем показателям активностей. </a:t>
            </a:r>
          </a:p>
          <a:p>
            <a:pPr marL="342900" indent="-342900">
              <a:buFont typeface="+mj-lt"/>
              <a:buAutoNum type="arabicPeriod"/>
            </a:pPr>
            <a:endParaRPr lang="ru-RU" dirty="0"/>
          </a:p>
        </p:txBody>
      </p:sp>
      <p:pic>
        <p:nvPicPr>
          <p:cNvPr id="3" name="Рисунок 2">
            <a:extLst>
              <a:ext uri="{FF2B5EF4-FFF2-40B4-BE49-F238E27FC236}">
                <a16:creationId xmlns:a16="http://schemas.microsoft.com/office/drawing/2014/main" id="{D9DD8CC4-AAF0-4BAF-BB6B-C89D1EB25A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2339" y="125835"/>
            <a:ext cx="4464587" cy="6606330"/>
          </a:xfrm>
          <a:prstGeom prst="rect">
            <a:avLst/>
          </a:prstGeom>
        </p:spPr>
      </p:pic>
    </p:spTree>
    <p:extLst>
      <p:ext uri="{BB962C8B-B14F-4D97-AF65-F5344CB8AC3E}">
        <p14:creationId xmlns:p14="http://schemas.microsoft.com/office/powerpoint/2010/main" val="35729303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246D362C-DC35-4AC4-912B-BE9F00CCFE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620" y="159648"/>
            <a:ext cx="4157007" cy="6538702"/>
          </a:xfrm>
          <a:prstGeom prst="rect">
            <a:avLst/>
          </a:prstGeom>
        </p:spPr>
      </p:pic>
      <p:pic>
        <p:nvPicPr>
          <p:cNvPr id="5" name="Рисунок 4">
            <a:extLst>
              <a:ext uri="{FF2B5EF4-FFF2-40B4-BE49-F238E27FC236}">
                <a16:creationId xmlns:a16="http://schemas.microsoft.com/office/drawing/2014/main" id="{C15C328C-E16B-4A91-9A9F-476E16435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1501" y="87955"/>
            <a:ext cx="4223021" cy="6682089"/>
          </a:xfrm>
          <a:prstGeom prst="rect">
            <a:avLst/>
          </a:prstGeom>
        </p:spPr>
      </p:pic>
    </p:spTree>
    <p:extLst>
      <p:ext uri="{BB962C8B-B14F-4D97-AF65-F5344CB8AC3E}">
        <p14:creationId xmlns:p14="http://schemas.microsoft.com/office/powerpoint/2010/main" val="19770468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D7811FB3-6E2A-4C0D-BC84-4D1A589A6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840" y="79849"/>
            <a:ext cx="4549028" cy="6698302"/>
          </a:xfrm>
          <a:prstGeom prst="rect">
            <a:avLst/>
          </a:prstGeom>
        </p:spPr>
      </p:pic>
      <p:pic>
        <p:nvPicPr>
          <p:cNvPr id="5" name="Рисунок 4">
            <a:extLst>
              <a:ext uri="{FF2B5EF4-FFF2-40B4-BE49-F238E27FC236}">
                <a16:creationId xmlns:a16="http://schemas.microsoft.com/office/drawing/2014/main" id="{5D2E61C7-E0F3-44A0-BB23-432DF9E053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8230" y="79849"/>
            <a:ext cx="4258797" cy="6698302"/>
          </a:xfrm>
          <a:prstGeom prst="rect">
            <a:avLst/>
          </a:prstGeom>
        </p:spPr>
      </p:pic>
    </p:spTree>
    <p:extLst>
      <p:ext uri="{BB962C8B-B14F-4D97-AF65-F5344CB8AC3E}">
        <p14:creationId xmlns:p14="http://schemas.microsoft.com/office/powerpoint/2010/main" val="32508328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77792A-B212-4170-AF1C-89D4D5B12ADA}"/>
              </a:ext>
            </a:extLst>
          </p:cNvPr>
          <p:cNvSpPr txBox="1"/>
          <p:nvPr/>
        </p:nvSpPr>
        <p:spPr>
          <a:xfrm>
            <a:off x="578840" y="285226"/>
            <a:ext cx="11048301" cy="369332"/>
          </a:xfrm>
          <a:prstGeom prst="rect">
            <a:avLst/>
          </a:prstGeom>
          <a:noFill/>
        </p:spPr>
        <p:txBody>
          <a:bodyPr wrap="square" rtlCol="0">
            <a:spAutoFit/>
          </a:bodyPr>
          <a:lstStyle/>
          <a:p>
            <a:r>
              <a:rPr lang="ru-RU" dirty="0"/>
              <a:t>Сюжеты наполнены. Логически выстроены в рамках логики представления автора о себе. </a:t>
            </a:r>
          </a:p>
        </p:txBody>
      </p:sp>
      <p:pic>
        <p:nvPicPr>
          <p:cNvPr id="5" name="Рисунок 4">
            <a:extLst>
              <a:ext uri="{FF2B5EF4-FFF2-40B4-BE49-F238E27FC236}">
                <a16:creationId xmlns:a16="http://schemas.microsoft.com/office/drawing/2014/main" id="{7DD1F22D-78F4-4F11-AF9F-5C87211505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096" y="733468"/>
            <a:ext cx="6358110" cy="5839306"/>
          </a:xfrm>
          <a:prstGeom prst="rect">
            <a:avLst/>
          </a:prstGeom>
        </p:spPr>
      </p:pic>
      <p:pic>
        <p:nvPicPr>
          <p:cNvPr id="7" name="Рисунок 6">
            <a:extLst>
              <a:ext uri="{FF2B5EF4-FFF2-40B4-BE49-F238E27FC236}">
                <a16:creationId xmlns:a16="http://schemas.microsoft.com/office/drawing/2014/main" id="{ED8CDDE6-61E5-405C-B31E-C272EB33FA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9132" y="662730"/>
            <a:ext cx="3351874" cy="5910044"/>
          </a:xfrm>
          <a:prstGeom prst="rect">
            <a:avLst/>
          </a:prstGeom>
        </p:spPr>
      </p:pic>
    </p:spTree>
    <p:extLst>
      <p:ext uri="{BB962C8B-B14F-4D97-AF65-F5344CB8AC3E}">
        <p14:creationId xmlns:p14="http://schemas.microsoft.com/office/powerpoint/2010/main" val="18635844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91EEEE-8720-48F7-9D80-000E04F3F86B}"/>
              </a:ext>
            </a:extLst>
          </p:cNvPr>
          <p:cNvSpPr txBox="1"/>
          <p:nvPr/>
        </p:nvSpPr>
        <p:spPr>
          <a:xfrm>
            <a:off x="453006" y="276837"/>
            <a:ext cx="10863743" cy="369332"/>
          </a:xfrm>
          <a:prstGeom prst="rect">
            <a:avLst/>
          </a:prstGeom>
          <a:noFill/>
        </p:spPr>
        <p:txBody>
          <a:bodyPr wrap="square" rtlCol="0">
            <a:spAutoFit/>
          </a:bodyPr>
          <a:lstStyle/>
          <a:p>
            <a:r>
              <a:rPr lang="ru-RU" dirty="0"/>
              <a:t>Фотоальбомы и </a:t>
            </a:r>
            <a:r>
              <a:rPr lang="ru-RU" dirty="0" err="1"/>
              <a:t>фотоконтент</a:t>
            </a:r>
            <a:r>
              <a:rPr lang="ru-RU" dirty="0"/>
              <a:t> в целом состоит из кейсов и отзывов.</a:t>
            </a:r>
          </a:p>
        </p:txBody>
      </p:sp>
      <p:pic>
        <p:nvPicPr>
          <p:cNvPr id="5" name="Рисунок 4">
            <a:extLst>
              <a:ext uri="{FF2B5EF4-FFF2-40B4-BE49-F238E27FC236}">
                <a16:creationId xmlns:a16="http://schemas.microsoft.com/office/drawing/2014/main" id="{49D63088-971D-41D2-9A44-161D8B1D06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824" y="1591461"/>
            <a:ext cx="11760352" cy="4297610"/>
          </a:xfrm>
          <a:prstGeom prst="rect">
            <a:avLst/>
          </a:prstGeom>
        </p:spPr>
      </p:pic>
    </p:spTree>
    <p:extLst>
      <p:ext uri="{BB962C8B-B14F-4D97-AF65-F5344CB8AC3E}">
        <p14:creationId xmlns:p14="http://schemas.microsoft.com/office/powerpoint/2010/main" val="2260820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770488BD-40CE-4731-AE3C-40B7C1C270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4106" y="41945"/>
            <a:ext cx="6043788" cy="6774110"/>
          </a:xfrm>
          <a:prstGeom prst="rect">
            <a:avLst/>
          </a:prstGeom>
        </p:spPr>
      </p:pic>
    </p:spTree>
    <p:extLst>
      <p:ext uri="{BB962C8B-B14F-4D97-AF65-F5344CB8AC3E}">
        <p14:creationId xmlns:p14="http://schemas.microsoft.com/office/powerpoint/2010/main" val="37376217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835BE30-B220-4B28-9738-7979FE2E095E}"/>
              </a:ext>
            </a:extLst>
          </p:cNvPr>
          <p:cNvSpPr txBox="1"/>
          <p:nvPr/>
        </p:nvSpPr>
        <p:spPr>
          <a:xfrm>
            <a:off x="419450" y="251670"/>
            <a:ext cx="11509695" cy="646331"/>
          </a:xfrm>
          <a:prstGeom prst="rect">
            <a:avLst/>
          </a:prstGeom>
          <a:noFill/>
        </p:spPr>
        <p:txBody>
          <a:bodyPr wrap="square" rtlCol="0">
            <a:spAutoFit/>
          </a:bodyPr>
          <a:lstStyle/>
          <a:p>
            <a:r>
              <a:rPr lang="ru-RU" dirty="0"/>
              <a:t>Видеозаписи есть. Это либо примеры консультаций и разборов от автора, либо видео кейсы участников сообщества.</a:t>
            </a:r>
          </a:p>
        </p:txBody>
      </p:sp>
      <p:pic>
        <p:nvPicPr>
          <p:cNvPr id="5" name="Рисунок 4">
            <a:extLst>
              <a:ext uri="{FF2B5EF4-FFF2-40B4-BE49-F238E27FC236}">
                <a16:creationId xmlns:a16="http://schemas.microsoft.com/office/drawing/2014/main" id="{4F1E1D3B-CE39-43D8-9488-49F995EDF7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7346" y="966400"/>
            <a:ext cx="9804072" cy="5807709"/>
          </a:xfrm>
          <a:prstGeom prst="rect">
            <a:avLst/>
          </a:prstGeom>
        </p:spPr>
      </p:pic>
    </p:spTree>
    <p:extLst>
      <p:ext uri="{BB962C8B-B14F-4D97-AF65-F5344CB8AC3E}">
        <p14:creationId xmlns:p14="http://schemas.microsoft.com/office/powerpoint/2010/main" val="23727915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F36583B-B459-4D0A-AEAF-654A4CA61ABF}"/>
              </a:ext>
            </a:extLst>
          </p:cNvPr>
          <p:cNvSpPr txBox="1"/>
          <p:nvPr/>
        </p:nvSpPr>
        <p:spPr>
          <a:xfrm>
            <a:off x="418619" y="276837"/>
            <a:ext cx="11151862" cy="646331"/>
          </a:xfrm>
          <a:prstGeom prst="rect">
            <a:avLst/>
          </a:prstGeom>
          <a:noFill/>
        </p:spPr>
        <p:txBody>
          <a:bodyPr wrap="square" rtlCol="0">
            <a:spAutoFit/>
          </a:bodyPr>
          <a:lstStyle/>
          <a:p>
            <a:r>
              <a:rPr lang="ru-RU" dirty="0"/>
              <a:t>В обсуждениях отражены темы актуальные для автора и которые закрывают логику возражений и</a:t>
            </a:r>
            <a:r>
              <a:rPr lang="en-US" dirty="0"/>
              <a:t> FAQ</a:t>
            </a:r>
            <a:r>
              <a:rPr lang="ru-RU" dirty="0"/>
              <a:t> клиентов.</a:t>
            </a:r>
            <a:r>
              <a:rPr lang="en-US" dirty="0"/>
              <a:t> </a:t>
            </a:r>
            <a:r>
              <a:rPr lang="ru-RU" dirty="0"/>
              <a:t> </a:t>
            </a:r>
          </a:p>
        </p:txBody>
      </p:sp>
      <p:pic>
        <p:nvPicPr>
          <p:cNvPr id="3" name="Рисунок 2">
            <a:extLst>
              <a:ext uri="{FF2B5EF4-FFF2-40B4-BE49-F238E27FC236}">
                <a16:creationId xmlns:a16="http://schemas.microsoft.com/office/drawing/2014/main" id="{33FB268F-0619-4790-8BE2-1333869B15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229" y="1475982"/>
            <a:ext cx="10668888" cy="4740261"/>
          </a:xfrm>
          <a:prstGeom prst="rect">
            <a:avLst/>
          </a:prstGeom>
        </p:spPr>
      </p:pic>
    </p:spTree>
    <p:extLst>
      <p:ext uri="{BB962C8B-B14F-4D97-AF65-F5344CB8AC3E}">
        <p14:creationId xmlns:p14="http://schemas.microsoft.com/office/powerpoint/2010/main" val="11308189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803B3DB4-4756-4BD6-A599-38CBB2166E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727" y="128856"/>
            <a:ext cx="4708301" cy="6600287"/>
          </a:xfrm>
          <a:prstGeom prst="rect">
            <a:avLst/>
          </a:prstGeom>
        </p:spPr>
      </p:pic>
      <p:pic>
        <p:nvPicPr>
          <p:cNvPr id="5" name="Рисунок 4">
            <a:extLst>
              <a:ext uri="{FF2B5EF4-FFF2-40B4-BE49-F238E27FC236}">
                <a16:creationId xmlns:a16="http://schemas.microsoft.com/office/drawing/2014/main" id="{58623FC7-A406-4639-8B7E-9A0E1A518C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4789" y="116290"/>
            <a:ext cx="5941034" cy="6625418"/>
          </a:xfrm>
          <a:prstGeom prst="rect">
            <a:avLst/>
          </a:prstGeom>
        </p:spPr>
      </p:pic>
    </p:spTree>
    <p:extLst>
      <p:ext uri="{BB962C8B-B14F-4D97-AF65-F5344CB8AC3E}">
        <p14:creationId xmlns:p14="http://schemas.microsoft.com/office/powerpoint/2010/main" val="19929379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6ECB362A-34E0-4285-9E12-BAFA4AF445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4526" y="106819"/>
            <a:ext cx="6182948" cy="6644362"/>
          </a:xfrm>
          <a:prstGeom prst="rect">
            <a:avLst/>
          </a:prstGeom>
        </p:spPr>
      </p:pic>
    </p:spTree>
    <p:extLst>
      <p:ext uri="{BB962C8B-B14F-4D97-AF65-F5344CB8AC3E}">
        <p14:creationId xmlns:p14="http://schemas.microsoft.com/office/powerpoint/2010/main" val="24808146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hlinkClick r:id="rId2"/>
            <a:extLst>
              <a:ext uri="{FF2B5EF4-FFF2-40B4-BE49-F238E27FC236}">
                <a16:creationId xmlns:a16="http://schemas.microsoft.com/office/drawing/2014/main" id="{11A39755-2151-462B-A769-0078EDD3B868}"/>
              </a:ext>
            </a:extLst>
          </p:cNvPr>
          <p:cNvSpPr txBox="1"/>
          <p:nvPr/>
        </p:nvSpPr>
        <p:spPr>
          <a:xfrm>
            <a:off x="662730" y="151002"/>
            <a:ext cx="10645630" cy="369332"/>
          </a:xfrm>
          <a:prstGeom prst="rect">
            <a:avLst/>
          </a:prstGeom>
          <a:noFill/>
        </p:spPr>
        <p:txBody>
          <a:bodyPr wrap="square" rtlCol="0">
            <a:spAutoFit/>
          </a:bodyPr>
          <a:lstStyle/>
          <a:p>
            <a:r>
              <a:rPr lang="ru-RU" dirty="0"/>
              <a:t>Конкурент №1. Александра Горева-</a:t>
            </a:r>
            <a:r>
              <a:rPr lang="ru-RU" dirty="0" err="1"/>
              <a:t>Куртышева</a:t>
            </a:r>
            <a:r>
              <a:rPr lang="ru-RU" dirty="0"/>
              <a:t>. Продукт №3. ссылка : </a:t>
            </a:r>
            <a:r>
              <a:rPr lang="en-US" dirty="0"/>
              <a:t>@</a:t>
            </a:r>
            <a:r>
              <a:rPr lang="en-US" dirty="0">
                <a:hlinkClick r:id="rId2"/>
              </a:rPr>
              <a:t>nastavnichestvo_agk</a:t>
            </a:r>
            <a:endParaRPr lang="ru-RU" dirty="0"/>
          </a:p>
        </p:txBody>
      </p:sp>
      <p:pic>
        <p:nvPicPr>
          <p:cNvPr id="3" name="Рисунок 2">
            <a:extLst>
              <a:ext uri="{FF2B5EF4-FFF2-40B4-BE49-F238E27FC236}">
                <a16:creationId xmlns:a16="http://schemas.microsoft.com/office/drawing/2014/main" id="{B0219A94-2BA5-4BC6-8E21-7DDE29C096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4213" y="520334"/>
            <a:ext cx="6402769" cy="6245604"/>
          </a:xfrm>
          <a:prstGeom prst="rect">
            <a:avLst/>
          </a:prstGeom>
        </p:spPr>
      </p:pic>
      <p:pic>
        <p:nvPicPr>
          <p:cNvPr id="7" name="Рисунок 6">
            <a:extLst>
              <a:ext uri="{FF2B5EF4-FFF2-40B4-BE49-F238E27FC236}">
                <a16:creationId xmlns:a16="http://schemas.microsoft.com/office/drawing/2014/main" id="{DA9CE02C-197C-404A-B9E9-53BE374ED2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6563" y="520334"/>
            <a:ext cx="3039852" cy="6245604"/>
          </a:xfrm>
          <a:prstGeom prst="rect">
            <a:avLst/>
          </a:prstGeom>
        </p:spPr>
      </p:pic>
    </p:spTree>
    <p:extLst>
      <p:ext uri="{BB962C8B-B14F-4D97-AF65-F5344CB8AC3E}">
        <p14:creationId xmlns:p14="http://schemas.microsoft.com/office/powerpoint/2010/main" val="20648836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341F1F3F-E98E-421C-A1BC-E24B6D4457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4396" y="159391"/>
            <a:ext cx="3182760" cy="6539218"/>
          </a:xfrm>
          <a:prstGeom prst="rect">
            <a:avLst/>
          </a:prstGeom>
        </p:spPr>
      </p:pic>
      <p:sp>
        <p:nvSpPr>
          <p:cNvPr id="4" name="TextBox 3">
            <a:extLst>
              <a:ext uri="{FF2B5EF4-FFF2-40B4-BE49-F238E27FC236}">
                <a16:creationId xmlns:a16="http://schemas.microsoft.com/office/drawing/2014/main" id="{A497A439-A74E-4B14-BF18-49E60FD2017D}"/>
              </a:ext>
            </a:extLst>
          </p:cNvPr>
          <p:cNvSpPr txBox="1"/>
          <p:nvPr/>
        </p:nvSpPr>
        <p:spPr>
          <a:xfrm>
            <a:off x="411060" y="3045204"/>
            <a:ext cx="3833769" cy="923330"/>
          </a:xfrm>
          <a:prstGeom prst="rect">
            <a:avLst/>
          </a:prstGeom>
          <a:noFill/>
        </p:spPr>
        <p:txBody>
          <a:bodyPr wrap="square" rtlCol="0">
            <a:spAutoFit/>
          </a:bodyPr>
          <a:lstStyle/>
          <a:p>
            <a:r>
              <a:rPr lang="ru-RU" dirty="0"/>
              <a:t>Есть небольшой недочет – аватар в мобильной версии наплывает на лицо главного спикера.</a:t>
            </a:r>
          </a:p>
        </p:txBody>
      </p:sp>
      <p:sp>
        <p:nvSpPr>
          <p:cNvPr id="5" name="Стрелка: вправо 4">
            <a:extLst>
              <a:ext uri="{FF2B5EF4-FFF2-40B4-BE49-F238E27FC236}">
                <a16:creationId xmlns:a16="http://schemas.microsoft.com/office/drawing/2014/main" id="{2B595A76-D82E-419A-B15D-1B48A81071E1}"/>
              </a:ext>
            </a:extLst>
          </p:cNvPr>
          <p:cNvSpPr/>
          <p:nvPr/>
        </p:nvSpPr>
        <p:spPr>
          <a:xfrm rot="2027787">
            <a:off x="5066952" y="1449199"/>
            <a:ext cx="2885812" cy="42154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0311903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A39755-2151-462B-A769-0078EDD3B868}"/>
              </a:ext>
            </a:extLst>
          </p:cNvPr>
          <p:cNvSpPr txBox="1"/>
          <p:nvPr/>
        </p:nvSpPr>
        <p:spPr>
          <a:xfrm>
            <a:off x="662730" y="151002"/>
            <a:ext cx="11258026" cy="523220"/>
          </a:xfrm>
          <a:prstGeom prst="rect">
            <a:avLst/>
          </a:prstGeom>
          <a:noFill/>
        </p:spPr>
        <p:txBody>
          <a:bodyPr wrap="square" rtlCol="0">
            <a:spAutoFit/>
          </a:bodyPr>
          <a:lstStyle/>
          <a:p>
            <a:r>
              <a:rPr lang="ru-RU" sz="1400" dirty="0"/>
              <a:t>Шапка профиля оформлена, информация полная, ссылки на сайт и другие соцсети есть, бесплатный подарок есть, информация о продукте есть, кейсы есть, контакты для связи есть.</a:t>
            </a:r>
          </a:p>
        </p:txBody>
      </p:sp>
      <p:pic>
        <p:nvPicPr>
          <p:cNvPr id="7" name="Рисунок 6">
            <a:extLst>
              <a:ext uri="{FF2B5EF4-FFF2-40B4-BE49-F238E27FC236}">
                <a16:creationId xmlns:a16="http://schemas.microsoft.com/office/drawing/2014/main" id="{D4C574F7-5016-4382-83EB-C4E08F46FF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3213" y="703123"/>
            <a:ext cx="2972482" cy="6107186"/>
          </a:xfrm>
          <a:prstGeom prst="rect">
            <a:avLst/>
          </a:prstGeom>
        </p:spPr>
      </p:pic>
      <p:pic>
        <p:nvPicPr>
          <p:cNvPr id="10" name="Рисунок 9">
            <a:extLst>
              <a:ext uri="{FF2B5EF4-FFF2-40B4-BE49-F238E27FC236}">
                <a16:creationId xmlns:a16="http://schemas.microsoft.com/office/drawing/2014/main" id="{F999AE92-9D85-416C-A250-C295714C76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1664" y="741420"/>
            <a:ext cx="2935202" cy="6030593"/>
          </a:xfrm>
          <a:prstGeom prst="rect">
            <a:avLst/>
          </a:prstGeom>
        </p:spPr>
      </p:pic>
    </p:spTree>
    <p:extLst>
      <p:ext uri="{BB962C8B-B14F-4D97-AF65-F5344CB8AC3E}">
        <p14:creationId xmlns:p14="http://schemas.microsoft.com/office/powerpoint/2010/main" val="30148853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8C794213-205D-407B-9A69-06888AA82C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139" y="2166453"/>
            <a:ext cx="6275838" cy="4597598"/>
          </a:xfrm>
          <a:prstGeom prst="rect">
            <a:avLst/>
          </a:prstGeom>
        </p:spPr>
      </p:pic>
      <p:pic>
        <p:nvPicPr>
          <p:cNvPr id="4" name="Рисунок 3">
            <a:extLst>
              <a:ext uri="{FF2B5EF4-FFF2-40B4-BE49-F238E27FC236}">
                <a16:creationId xmlns:a16="http://schemas.microsoft.com/office/drawing/2014/main" id="{0EE1BAD5-773E-475B-AAA1-653B9B7C94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57" y="86337"/>
            <a:ext cx="7720387" cy="2514250"/>
          </a:xfrm>
          <a:prstGeom prst="rect">
            <a:avLst/>
          </a:prstGeom>
        </p:spPr>
      </p:pic>
      <p:sp>
        <p:nvSpPr>
          <p:cNvPr id="8" name="Стрелка: вправо 7">
            <a:extLst>
              <a:ext uri="{FF2B5EF4-FFF2-40B4-BE49-F238E27FC236}">
                <a16:creationId xmlns:a16="http://schemas.microsoft.com/office/drawing/2014/main" id="{05629618-1E4B-4FA8-B441-6EAF28BF0F40}"/>
              </a:ext>
            </a:extLst>
          </p:cNvPr>
          <p:cNvSpPr/>
          <p:nvPr/>
        </p:nvSpPr>
        <p:spPr>
          <a:xfrm rot="17324805">
            <a:off x="1730103" y="2573322"/>
            <a:ext cx="1912690" cy="12247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8">
            <a:extLst>
              <a:ext uri="{FF2B5EF4-FFF2-40B4-BE49-F238E27FC236}">
                <a16:creationId xmlns:a16="http://schemas.microsoft.com/office/drawing/2014/main" id="{AFD29F1B-D4DE-45F0-BE7A-3AB933B276E0}"/>
              </a:ext>
            </a:extLst>
          </p:cNvPr>
          <p:cNvSpPr/>
          <p:nvPr/>
        </p:nvSpPr>
        <p:spPr>
          <a:xfrm rot="6190085">
            <a:off x="8321879" y="864066"/>
            <a:ext cx="2088859" cy="13841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053347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CBCE124-5B90-4E6F-809C-03DEF99B611C}"/>
              </a:ext>
            </a:extLst>
          </p:cNvPr>
          <p:cNvSpPr txBox="1"/>
          <p:nvPr/>
        </p:nvSpPr>
        <p:spPr>
          <a:xfrm>
            <a:off x="201336" y="251670"/>
            <a:ext cx="5704514" cy="3139321"/>
          </a:xfrm>
          <a:prstGeom prst="rect">
            <a:avLst/>
          </a:prstGeom>
          <a:noFill/>
        </p:spPr>
        <p:txBody>
          <a:bodyPr wrap="square" rtlCol="0">
            <a:spAutoFit/>
          </a:bodyPr>
          <a:lstStyle/>
          <a:p>
            <a:endParaRPr lang="ru-RU" dirty="0"/>
          </a:p>
          <a:p>
            <a:r>
              <a:rPr lang="ru-RU" dirty="0"/>
              <a:t>Уникальный продукт – сообщество на  проведение одного мероприятия 09 июня 2022 года. На данный момент используется как </a:t>
            </a:r>
            <a:r>
              <a:rPr lang="ru-RU" dirty="0" err="1"/>
              <a:t>лидмагнит</a:t>
            </a:r>
            <a:r>
              <a:rPr lang="ru-RU" dirty="0"/>
              <a:t> и часть вовлекающей воронки продаж. Возможно в последствии будет трансформирован в основную площадку «Сообщество наставников АГК». </a:t>
            </a:r>
          </a:p>
          <a:p>
            <a:endParaRPr lang="ru-RU" dirty="0"/>
          </a:p>
          <a:p>
            <a:r>
              <a:rPr lang="ru-RU" dirty="0"/>
              <a:t>Посты: </a:t>
            </a:r>
          </a:p>
          <a:p>
            <a:r>
              <a:rPr lang="ru-RU" dirty="0"/>
              <a:t>Информативно – вовлекающие все по теме конкретного мероприятия. </a:t>
            </a:r>
          </a:p>
        </p:txBody>
      </p:sp>
      <p:pic>
        <p:nvPicPr>
          <p:cNvPr id="4" name="Рисунок 3">
            <a:extLst>
              <a:ext uri="{FF2B5EF4-FFF2-40B4-BE49-F238E27FC236}">
                <a16:creationId xmlns:a16="http://schemas.microsoft.com/office/drawing/2014/main" id="{7F62EDAD-7B40-4D27-A256-6D7A0E7552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9547" y="125835"/>
            <a:ext cx="4758582" cy="6606330"/>
          </a:xfrm>
          <a:prstGeom prst="rect">
            <a:avLst/>
          </a:prstGeom>
        </p:spPr>
      </p:pic>
    </p:spTree>
    <p:extLst>
      <p:ext uri="{BB962C8B-B14F-4D97-AF65-F5344CB8AC3E}">
        <p14:creationId xmlns:p14="http://schemas.microsoft.com/office/powerpoint/2010/main" val="37017712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3D8425-2A06-4D19-ABA4-64B51FE9A57D}"/>
              </a:ext>
            </a:extLst>
          </p:cNvPr>
          <p:cNvSpPr txBox="1"/>
          <p:nvPr/>
        </p:nvSpPr>
        <p:spPr>
          <a:xfrm>
            <a:off x="360727" y="234892"/>
            <a:ext cx="11551640" cy="3416320"/>
          </a:xfrm>
          <a:prstGeom prst="rect">
            <a:avLst/>
          </a:prstGeom>
          <a:noFill/>
        </p:spPr>
        <p:txBody>
          <a:bodyPr wrap="square" rtlCol="0">
            <a:spAutoFit/>
          </a:bodyPr>
          <a:lstStyle/>
          <a:p>
            <a:r>
              <a:rPr lang="ru-RU" dirty="0"/>
              <a:t>Итоговые выводы:</a:t>
            </a:r>
          </a:p>
          <a:p>
            <a:pPr marL="342900" indent="-342900">
              <a:buFont typeface="+mj-lt"/>
              <a:buAutoNum type="arabicPeriod"/>
            </a:pPr>
            <a:r>
              <a:rPr lang="ru-RU" dirty="0"/>
              <a:t>Эксперт –лидер в своей нише.</a:t>
            </a:r>
          </a:p>
          <a:p>
            <a:pPr marL="342900" indent="-342900">
              <a:buFont typeface="+mj-lt"/>
              <a:buAutoNum type="arabicPeriod"/>
            </a:pPr>
            <a:r>
              <a:rPr lang="ru-RU" dirty="0"/>
              <a:t>Явно прослеживается идеология построения структуры единая для всех сообществ – Каждая отдельно взятая часть целого работает на конечный результат. Всё – контент. Как она сама говорит</a:t>
            </a:r>
          </a:p>
          <a:p>
            <a:pPr marL="342900" indent="-342900">
              <a:buFont typeface="+mj-lt"/>
              <a:buAutoNum type="arabicPeriod"/>
            </a:pPr>
            <a:r>
              <a:rPr lang="ru-RU" dirty="0"/>
              <a:t>Подача информации профессиональна, но легка для восприятия. Язык и стилистика рассчитаны на максимально широкую целевую аудиторию. Сегментация аудитории происходит через 3 последовательные воронки продаж: по направлению деятельности, по платежеспособности, по степени </a:t>
            </a:r>
            <a:r>
              <a:rPr lang="ru-RU" dirty="0" err="1"/>
              <a:t>прокаченности</a:t>
            </a:r>
            <a:r>
              <a:rPr lang="ru-RU" dirty="0"/>
              <a:t> конкретного клиента.</a:t>
            </a:r>
          </a:p>
          <a:p>
            <a:pPr marL="342900" indent="-342900">
              <a:buFont typeface="+mj-lt"/>
              <a:buAutoNum type="arabicPeriod"/>
            </a:pPr>
            <a:r>
              <a:rPr lang="ru-RU" dirty="0"/>
              <a:t>Эксперт уверен в себе и почивает на лаврах. Он не стремится </a:t>
            </a:r>
            <a:r>
              <a:rPr lang="ru-RU" dirty="0" err="1"/>
              <a:t>хайпить</a:t>
            </a:r>
            <a:r>
              <a:rPr lang="ru-RU" dirty="0"/>
              <a:t>, бежать за большим количеством лайков и </a:t>
            </a:r>
            <a:r>
              <a:rPr lang="ru-RU" dirty="0" err="1"/>
              <a:t>коментов</a:t>
            </a:r>
            <a:r>
              <a:rPr lang="ru-RU" dirty="0"/>
              <a:t>. Он уверенно занимает практически все пространство в своей нише во всех выбранных им соцсетях.</a:t>
            </a:r>
          </a:p>
          <a:p>
            <a:pPr marL="342900" indent="-342900">
              <a:buFont typeface="+mj-lt"/>
              <a:buAutoNum type="arabicPeriod"/>
            </a:pPr>
            <a:endParaRPr lang="ru-RU" dirty="0"/>
          </a:p>
          <a:p>
            <a:pPr marL="342900" indent="-342900">
              <a:buFont typeface="+mj-lt"/>
              <a:buAutoNum type="arabicPeriod"/>
            </a:pPr>
            <a:endParaRPr lang="ru-RU" dirty="0"/>
          </a:p>
        </p:txBody>
      </p:sp>
    </p:spTree>
    <p:extLst>
      <p:ext uri="{BB962C8B-B14F-4D97-AF65-F5344CB8AC3E}">
        <p14:creationId xmlns:p14="http://schemas.microsoft.com/office/powerpoint/2010/main" val="32094235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A39755-2151-462B-A769-0078EDD3B868}"/>
              </a:ext>
            </a:extLst>
          </p:cNvPr>
          <p:cNvSpPr txBox="1"/>
          <p:nvPr/>
        </p:nvSpPr>
        <p:spPr>
          <a:xfrm>
            <a:off x="662730" y="151002"/>
            <a:ext cx="10645630" cy="369332"/>
          </a:xfrm>
          <a:prstGeom prst="rect">
            <a:avLst/>
          </a:prstGeom>
          <a:noFill/>
        </p:spPr>
        <p:txBody>
          <a:bodyPr wrap="square" rtlCol="0">
            <a:spAutoFit/>
          </a:bodyPr>
          <a:lstStyle/>
          <a:p>
            <a:r>
              <a:rPr lang="ru-RU" dirty="0"/>
              <a:t>Конкурент №2. Юлия Замятина </a:t>
            </a:r>
            <a:r>
              <a:rPr lang="en-US" dirty="0"/>
              <a:t> </a:t>
            </a:r>
            <a:r>
              <a:rPr lang="ru-RU" dirty="0"/>
              <a:t>ссылка : </a:t>
            </a:r>
            <a:r>
              <a:rPr lang="en-US" dirty="0"/>
              <a:t>@</a:t>
            </a:r>
            <a:r>
              <a:rPr lang="en-US" dirty="0">
                <a:hlinkClick r:id="rId2"/>
              </a:rPr>
              <a:t>juli_company</a:t>
            </a:r>
            <a:endParaRPr lang="ru-RU" dirty="0"/>
          </a:p>
        </p:txBody>
      </p:sp>
      <p:pic>
        <p:nvPicPr>
          <p:cNvPr id="3" name="Рисунок 2">
            <a:extLst>
              <a:ext uri="{FF2B5EF4-FFF2-40B4-BE49-F238E27FC236}">
                <a16:creationId xmlns:a16="http://schemas.microsoft.com/office/drawing/2014/main" id="{D4A6D76A-F56D-4052-8420-2E56B1A736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4336" y="587228"/>
            <a:ext cx="5681320" cy="6119769"/>
          </a:xfrm>
          <a:prstGeom prst="rect">
            <a:avLst/>
          </a:prstGeom>
        </p:spPr>
      </p:pic>
      <p:pic>
        <p:nvPicPr>
          <p:cNvPr id="7" name="Рисунок 6">
            <a:extLst>
              <a:ext uri="{FF2B5EF4-FFF2-40B4-BE49-F238E27FC236}">
                <a16:creationId xmlns:a16="http://schemas.microsoft.com/office/drawing/2014/main" id="{43AE9140-8744-4E0D-940F-E9FAFFE12B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8481" y="662514"/>
            <a:ext cx="2941964" cy="6044484"/>
          </a:xfrm>
          <a:prstGeom prst="rect">
            <a:avLst/>
          </a:prstGeom>
        </p:spPr>
      </p:pic>
    </p:spTree>
    <p:extLst>
      <p:ext uri="{BB962C8B-B14F-4D97-AF65-F5344CB8AC3E}">
        <p14:creationId xmlns:p14="http://schemas.microsoft.com/office/powerpoint/2010/main" val="16423473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A39755-2151-462B-A769-0078EDD3B868}"/>
              </a:ext>
            </a:extLst>
          </p:cNvPr>
          <p:cNvSpPr txBox="1"/>
          <p:nvPr/>
        </p:nvSpPr>
        <p:spPr>
          <a:xfrm>
            <a:off x="662730" y="151002"/>
            <a:ext cx="11258026" cy="523220"/>
          </a:xfrm>
          <a:prstGeom prst="rect">
            <a:avLst/>
          </a:prstGeom>
          <a:noFill/>
        </p:spPr>
        <p:txBody>
          <a:bodyPr wrap="square" rtlCol="0">
            <a:spAutoFit/>
          </a:bodyPr>
          <a:lstStyle/>
          <a:p>
            <a:r>
              <a:rPr lang="ru-RU" sz="1400" dirty="0"/>
              <a:t>Шапка профиля оформлена, информация полная, ссылки на сайт и другие соцсети есть, ссылка на чат есть, информация о продукте есть, кейсы есть, контакты для связи есть.</a:t>
            </a:r>
          </a:p>
        </p:txBody>
      </p:sp>
      <p:pic>
        <p:nvPicPr>
          <p:cNvPr id="4" name="Рисунок 3">
            <a:extLst>
              <a:ext uri="{FF2B5EF4-FFF2-40B4-BE49-F238E27FC236}">
                <a16:creationId xmlns:a16="http://schemas.microsoft.com/office/drawing/2014/main" id="{F20DB16D-8975-475B-8DB4-B9AFB7B87D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6188" y="739125"/>
            <a:ext cx="2891406" cy="5940610"/>
          </a:xfrm>
          <a:prstGeom prst="rect">
            <a:avLst/>
          </a:prstGeom>
        </p:spPr>
      </p:pic>
      <p:pic>
        <p:nvPicPr>
          <p:cNvPr id="7" name="Рисунок 6">
            <a:extLst>
              <a:ext uri="{FF2B5EF4-FFF2-40B4-BE49-F238E27FC236}">
                <a16:creationId xmlns:a16="http://schemas.microsoft.com/office/drawing/2014/main" id="{B168868A-CA57-497A-9482-AB0495D47B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7490" y="624378"/>
            <a:ext cx="3003105" cy="6170103"/>
          </a:xfrm>
          <a:prstGeom prst="rect">
            <a:avLst/>
          </a:prstGeom>
        </p:spPr>
      </p:pic>
    </p:spTree>
    <p:extLst>
      <p:ext uri="{BB962C8B-B14F-4D97-AF65-F5344CB8AC3E}">
        <p14:creationId xmlns:p14="http://schemas.microsoft.com/office/powerpoint/2010/main" val="9675455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F544DDC4-1898-4EAF-B9F9-89A8306B71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84" y="84982"/>
            <a:ext cx="7238166" cy="2289102"/>
          </a:xfrm>
          <a:prstGeom prst="rect">
            <a:avLst/>
          </a:prstGeom>
        </p:spPr>
      </p:pic>
      <p:pic>
        <p:nvPicPr>
          <p:cNvPr id="13" name="Рисунок 12">
            <a:extLst>
              <a:ext uri="{FF2B5EF4-FFF2-40B4-BE49-F238E27FC236}">
                <a16:creationId xmlns:a16="http://schemas.microsoft.com/office/drawing/2014/main" id="{2A8815F5-00B8-4648-A4C5-A2E2F26BC9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7679" y="1801085"/>
            <a:ext cx="5521222" cy="4970477"/>
          </a:xfrm>
          <a:prstGeom prst="rect">
            <a:avLst/>
          </a:prstGeom>
        </p:spPr>
      </p:pic>
      <p:sp>
        <p:nvSpPr>
          <p:cNvPr id="8" name="Стрелка: вправо 7">
            <a:extLst>
              <a:ext uri="{FF2B5EF4-FFF2-40B4-BE49-F238E27FC236}">
                <a16:creationId xmlns:a16="http://schemas.microsoft.com/office/drawing/2014/main" id="{05629618-1E4B-4FA8-B441-6EAF28BF0F40}"/>
              </a:ext>
            </a:extLst>
          </p:cNvPr>
          <p:cNvSpPr/>
          <p:nvPr/>
        </p:nvSpPr>
        <p:spPr>
          <a:xfrm rot="17324805">
            <a:off x="1730103" y="2573322"/>
            <a:ext cx="1912690" cy="12247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8">
            <a:extLst>
              <a:ext uri="{FF2B5EF4-FFF2-40B4-BE49-F238E27FC236}">
                <a16:creationId xmlns:a16="http://schemas.microsoft.com/office/drawing/2014/main" id="{AFD29F1B-D4DE-45F0-BE7A-3AB933B276E0}"/>
              </a:ext>
            </a:extLst>
          </p:cNvPr>
          <p:cNvSpPr/>
          <p:nvPr/>
        </p:nvSpPr>
        <p:spPr>
          <a:xfrm rot="6190085">
            <a:off x="8321879" y="864066"/>
            <a:ext cx="2088859" cy="13841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4536560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CBCE124-5B90-4E6F-809C-03DEF99B611C}"/>
              </a:ext>
            </a:extLst>
          </p:cNvPr>
          <p:cNvSpPr txBox="1"/>
          <p:nvPr/>
        </p:nvSpPr>
        <p:spPr>
          <a:xfrm>
            <a:off x="201336" y="251670"/>
            <a:ext cx="5704514" cy="3139321"/>
          </a:xfrm>
          <a:prstGeom prst="rect">
            <a:avLst/>
          </a:prstGeom>
          <a:noFill/>
        </p:spPr>
        <p:txBody>
          <a:bodyPr wrap="square" rtlCol="0">
            <a:spAutoFit/>
          </a:bodyPr>
          <a:lstStyle/>
          <a:p>
            <a:endParaRPr lang="ru-RU" dirty="0"/>
          </a:p>
          <a:p>
            <a:r>
              <a:rPr lang="ru-RU" dirty="0"/>
              <a:t>Посты: </a:t>
            </a:r>
          </a:p>
          <a:p>
            <a:r>
              <a:rPr lang="ru-RU" dirty="0"/>
              <a:t>Информативно – вовлекающие все по теме методологии онлайн продуктов. Один пост – одно тематическое событие. Посты одного формата :фото + текст. Иногда опросы и отзывы в виде скриншотов. Посты выходят нерегулярно, в среднем 2 поста в неделю. Может быть простой от постов  1.5 месяца, а может быть рывками через день. Просмотров 250 - 450. Лайков мало 3 - 5.  Комментариев и репостов нет. </a:t>
            </a:r>
          </a:p>
          <a:p>
            <a:pPr marL="342900" indent="-342900">
              <a:buFont typeface="+mj-lt"/>
              <a:buAutoNum type="arabicPeriod"/>
            </a:pPr>
            <a:endParaRPr lang="ru-RU" dirty="0"/>
          </a:p>
        </p:txBody>
      </p:sp>
      <p:pic>
        <p:nvPicPr>
          <p:cNvPr id="4" name="Рисунок 3">
            <a:extLst>
              <a:ext uri="{FF2B5EF4-FFF2-40B4-BE49-F238E27FC236}">
                <a16:creationId xmlns:a16="http://schemas.microsoft.com/office/drawing/2014/main" id="{334B8722-E741-4427-B326-6CAE1013AC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2405" y="131855"/>
            <a:ext cx="3474835" cy="6594289"/>
          </a:xfrm>
          <a:prstGeom prst="rect">
            <a:avLst/>
          </a:prstGeom>
        </p:spPr>
      </p:pic>
    </p:spTree>
    <p:extLst>
      <p:ext uri="{BB962C8B-B14F-4D97-AF65-F5344CB8AC3E}">
        <p14:creationId xmlns:p14="http://schemas.microsoft.com/office/powerpoint/2010/main" val="21149031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26F84F13-293E-4C60-A3B9-633E0B2777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98" y="100669"/>
            <a:ext cx="4777284" cy="6641590"/>
          </a:xfrm>
          <a:prstGeom prst="rect">
            <a:avLst/>
          </a:prstGeom>
        </p:spPr>
      </p:pic>
      <p:pic>
        <p:nvPicPr>
          <p:cNvPr id="7" name="Рисунок 6">
            <a:extLst>
              <a:ext uri="{FF2B5EF4-FFF2-40B4-BE49-F238E27FC236}">
                <a16:creationId xmlns:a16="http://schemas.microsoft.com/office/drawing/2014/main" id="{EA0A7CC6-651A-4A6E-8457-F0FEE8E2DF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9347" y="89220"/>
            <a:ext cx="6440255" cy="6653039"/>
          </a:xfrm>
          <a:prstGeom prst="rect">
            <a:avLst/>
          </a:prstGeom>
        </p:spPr>
      </p:pic>
    </p:spTree>
    <p:extLst>
      <p:ext uri="{BB962C8B-B14F-4D97-AF65-F5344CB8AC3E}">
        <p14:creationId xmlns:p14="http://schemas.microsoft.com/office/powerpoint/2010/main" val="11110920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255846F1-B3E1-4A99-9334-B208C3D64A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946" y="102235"/>
            <a:ext cx="3421598" cy="6653529"/>
          </a:xfrm>
          <a:prstGeom prst="rect">
            <a:avLst/>
          </a:prstGeom>
        </p:spPr>
      </p:pic>
      <p:pic>
        <p:nvPicPr>
          <p:cNvPr id="5" name="Рисунок 4">
            <a:extLst>
              <a:ext uri="{FF2B5EF4-FFF2-40B4-BE49-F238E27FC236}">
                <a16:creationId xmlns:a16="http://schemas.microsoft.com/office/drawing/2014/main" id="{B89A3C83-B28D-461C-B494-C3721CAD66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4544" y="102235"/>
            <a:ext cx="4064394" cy="6703611"/>
          </a:xfrm>
          <a:prstGeom prst="rect">
            <a:avLst/>
          </a:prstGeom>
        </p:spPr>
      </p:pic>
      <p:pic>
        <p:nvPicPr>
          <p:cNvPr id="7" name="Рисунок 6">
            <a:extLst>
              <a:ext uri="{FF2B5EF4-FFF2-40B4-BE49-F238E27FC236}">
                <a16:creationId xmlns:a16="http://schemas.microsoft.com/office/drawing/2014/main" id="{D882DA9F-5941-44CB-9F25-36793DB14C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78938" y="1929469"/>
            <a:ext cx="4466536" cy="3428956"/>
          </a:xfrm>
          <a:prstGeom prst="rect">
            <a:avLst/>
          </a:prstGeom>
        </p:spPr>
      </p:pic>
    </p:spTree>
    <p:extLst>
      <p:ext uri="{BB962C8B-B14F-4D97-AF65-F5344CB8AC3E}">
        <p14:creationId xmlns:p14="http://schemas.microsoft.com/office/powerpoint/2010/main" val="10237029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77792A-B212-4170-AF1C-89D4D5B12ADA}"/>
              </a:ext>
            </a:extLst>
          </p:cNvPr>
          <p:cNvSpPr txBox="1"/>
          <p:nvPr/>
        </p:nvSpPr>
        <p:spPr>
          <a:xfrm>
            <a:off x="578840" y="285226"/>
            <a:ext cx="11048301" cy="369332"/>
          </a:xfrm>
          <a:prstGeom prst="rect">
            <a:avLst/>
          </a:prstGeom>
          <a:noFill/>
        </p:spPr>
        <p:txBody>
          <a:bodyPr wrap="square" rtlCol="0">
            <a:spAutoFit/>
          </a:bodyPr>
          <a:lstStyle/>
          <a:p>
            <a:r>
              <a:rPr lang="ru-RU" dirty="0"/>
              <a:t>Сюжеты не наполнены.  </a:t>
            </a:r>
          </a:p>
        </p:txBody>
      </p:sp>
      <p:pic>
        <p:nvPicPr>
          <p:cNvPr id="4" name="Рисунок 3">
            <a:extLst>
              <a:ext uri="{FF2B5EF4-FFF2-40B4-BE49-F238E27FC236}">
                <a16:creationId xmlns:a16="http://schemas.microsoft.com/office/drawing/2014/main" id="{4B6038DD-1574-4BC4-9AB6-5E01F9A8EA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9855" y="654558"/>
            <a:ext cx="6700125" cy="6073413"/>
          </a:xfrm>
          <a:prstGeom prst="rect">
            <a:avLst/>
          </a:prstGeom>
        </p:spPr>
      </p:pic>
    </p:spTree>
    <p:extLst>
      <p:ext uri="{BB962C8B-B14F-4D97-AF65-F5344CB8AC3E}">
        <p14:creationId xmlns:p14="http://schemas.microsoft.com/office/powerpoint/2010/main" val="7556175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CA2E1E8F-E1C1-4C84-ABE5-3CDDEAB2E9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853" y="121640"/>
            <a:ext cx="3620263" cy="6614719"/>
          </a:xfrm>
          <a:prstGeom prst="rect">
            <a:avLst/>
          </a:prstGeom>
        </p:spPr>
      </p:pic>
      <p:pic>
        <p:nvPicPr>
          <p:cNvPr id="5" name="Рисунок 4">
            <a:extLst>
              <a:ext uri="{FF2B5EF4-FFF2-40B4-BE49-F238E27FC236}">
                <a16:creationId xmlns:a16="http://schemas.microsoft.com/office/drawing/2014/main" id="{3AD523EC-417F-4225-A137-832F713690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8261" y="121640"/>
            <a:ext cx="3775960" cy="6614720"/>
          </a:xfrm>
          <a:prstGeom prst="rect">
            <a:avLst/>
          </a:prstGeom>
        </p:spPr>
      </p:pic>
    </p:spTree>
    <p:extLst>
      <p:ext uri="{BB962C8B-B14F-4D97-AF65-F5344CB8AC3E}">
        <p14:creationId xmlns:p14="http://schemas.microsoft.com/office/powerpoint/2010/main" val="22834758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91EEEE-8720-48F7-9D80-000E04F3F86B}"/>
              </a:ext>
            </a:extLst>
          </p:cNvPr>
          <p:cNvSpPr txBox="1"/>
          <p:nvPr/>
        </p:nvSpPr>
        <p:spPr>
          <a:xfrm>
            <a:off x="453006" y="276837"/>
            <a:ext cx="10863743" cy="369332"/>
          </a:xfrm>
          <a:prstGeom prst="rect">
            <a:avLst/>
          </a:prstGeom>
          <a:noFill/>
        </p:spPr>
        <p:txBody>
          <a:bodyPr wrap="square" rtlCol="0">
            <a:spAutoFit/>
          </a:bodyPr>
          <a:lstStyle/>
          <a:p>
            <a:r>
              <a:rPr lang="ru-RU" dirty="0"/>
              <a:t>Фотоальбомы состоят из кейсов и отзывов.</a:t>
            </a:r>
          </a:p>
        </p:txBody>
      </p:sp>
      <p:pic>
        <p:nvPicPr>
          <p:cNvPr id="3" name="Рисунок 2">
            <a:extLst>
              <a:ext uri="{FF2B5EF4-FFF2-40B4-BE49-F238E27FC236}">
                <a16:creationId xmlns:a16="http://schemas.microsoft.com/office/drawing/2014/main" id="{B530E05F-3999-4ECF-8AC4-51A1BE3E4F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2237" y="769487"/>
            <a:ext cx="7567525" cy="5934582"/>
          </a:xfrm>
          <a:prstGeom prst="rect">
            <a:avLst/>
          </a:prstGeom>
        </p:spPr>
      </p:pic>
    </p:spTree>
    <p:extLst>
      <p:ext uri="{BB962C8B-B14F-4D97-AF65-F5344CB8AC3E}">
        <p14:creationId xmlns:p14="http://schemas.microsoft.com/office/powerpoint/2010/main" val="9070618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8FB10ED5-A8B3-4CAF-AB64-B8D69841CF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251" y="738230"/>
            <a:ext cx="5193679" cy="5884877"/>
          </a:xfrm>
          <a:prstGeom prst="rect">
            <a:avLst/>
          </a:prstGeom>
        </p:spPr>
      </p:pic>
      <p:pic>
        <p:nvPicPr>
          <p:cNvPr id="5" name="Рисунок 4">
            <a:extLst>
              <a:ext uri="{FF2B5EF4-FFF2-40B4-BE49-F238E27FC236}">
                <a16:creationId xmlns:a16="http://schemas.microsoft.com/office/drawing/2014/main" id="{37B602D8-B945-410D-A320-CB7120A581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659452"/>
            <a:ext cx="5328036" cy="6064323"/>
          </a:xfrm>
          <a:prstGeom prst="rect">
            <a:avLst/>
          </a:prstGeom>
        </p:spPr>
      </p:pic>
      <p:sp>
        <p:nvSpPr>
          <p:cNvPr id="6" name="TextBox 5">
            <a:extLst>
              <a:ext uri="{FF2B5EF4-FFF2-40B4-BE49-F238E27FC236}">
                <a16:creationId xmlns:a16="http://schemas.microsoft.com/office/drawing/2014/main" id="{EB27D2FE-FE70-4A6A-B633-5B5B1E082058}"/>
              </a:ext>
            </a:extLst>
          </p:cNvPr>
          <p:cNvSpPr txBox="1"/>
          <p:nvPr/>
        </p:nvSpPr>
        <p:spPr>
          <a:xfrm>
            <a:off x="363251" y="134224"/>
            <a:ext cx="11163222" cy="369332"/>
          </a:xfrm>
          <a:prstGeom prst="rect">
            <a:avLst/>
          </a:prstGeom>
          <a:noFill/>
        </p:spPr>
        <p:txBody>
          <a:bodyPr wrap="square" rtlCol="0">
            <a:spAutoFit/>
          </a:bodyPr>
          <a:lstStyle/>
          <a:p>
            <a:r>
              <a:rPr lang="ru-RU" dirty="0" err="1"/>
              <a:t>Фотоконтент</a:t>
            </a:r>
            <a:r>
              <a:rPr lang="ru-RU" dirty="0"/>
              <a:t> похож на страшный винегрет. Видеозаписей нет. Обсуждений нет.</a:t>
            </a:r>
          </a:p>
        </p:txBody>
      </p:sp>
    </p:spTree>
    <p:extLst>
      <p:ext uri="{BB962C8B-B14F-4D97-AF65-F5344CB8AC3E}">
        <p14:creationId xmlns:p14="http://schemas.microsoft.com/office/powerpoint/2010/main" val="24696219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3D8425-2A06-4D19-ABA4-64B51FE9A57D}"/>
              </a:ext>
            </a:extLst>
          </p:cNvPr>
          <p:cNvSpPr txBox="1"/>
          <p:nvPr/>
        </p:nvSpPr>
        <p:spPr>
          <a:xfrm>
            <a:off x="360727" y="234892"/>
            <a:ext cx="11551640" cy="2585323"/>
          </a:xfrm>
          <a:prstGeom prst="rect">
            <a:avLst/>
          </a:prstGeom>
          <a:noFill/>
        </p:spPr>
        <p:txBody>
          <a:bodyPr wrap="square" rtlCol="0">
            <a:spAutoFit/>
          </a:bodyPr>
          <a:lstStyle/>
          <a:p>
            <a:r>
              <a:rPr lang="ru-RU" dirty="0"/>
              <a:t>Итоговые выводы:</a:t>
            </a:r>
          </a:p>
          <a:p>
            <a:pPr marL="342900" indent="-342900">
              <a:buFont typeface="+mj-lt"/>
              <a:buAutoNum type="arabicPeriod"/>
            </a:pPr>
            <a:r>
              <a:rPr lang="ru-RU" dirty="0"/>
              <a:t>Эксперт помимо прямых услуг по методологии оказывает также услуги по формированию </a:t>
            </a:r>
            <a:r>
              <a:rPr lang="ru-RU" dirty="0" err="1"/>
              <a:t>лендингов</a:t>
            </a:r>
            <a:r>
              <a:rPr lang="ru-RU" dirty="0"/>
              <a:t>, сайтов и других типов посадочных страниц. Собственная страница наполнена на 50% . </a:t>
            </a:r>
          </a:p>
          <a:p>
            <a:pPr marL="342900" indent="-342900">
              <a:buFont typeface="+mj-lt"/>
              <a:buAutoNum type="arabicPeriod"/>
            </a:pPr>
            <a:r>
              <a:rPr lang="ru-RU" dirty="0"/>
              <a:t>В шапке указана методология , а ощущение, что читаешь страницу веб дизайнера или креативщика.</a:t>
            </a:r>
          </a:p>
          <a:p>
            <a:pPr marL="342900" indent="-342900">
              <a:buFont typeface="+mj-lt"/>
              <a:buAutoNum type="arabicPeriod"/>
            </a:pPr>
            <a:r>
              <a:rPr lang="ru-RU" dirty="0"/>
              <a:t>Лично мне не хватило информации для того, чтобы я поверила в экспертность и опыт человека.</a:t>
            </a:r>
          </a:p>
          <a:p>
            <a:pPr marL="342900" indent="-342900">
              <a:buFont typeface="+mj-lt"/>
              <a:buAutoNum type="arabicPeriod"/>
            </a:pPr>
            <a:r>
              <a:rPr lang="ru-RU" dirty="0"/>
              <a:t>В качестве реквизита используется один пиджак и одни кроссовки.</a:t>
            </a:r>
          </a:p>
          <a:p>
            <a:pPr marL="342900" indent="-342900">
              <a:buFont typeface="+mj-lt"/>
              <a:buAutoNum type="arabicPeriod"/>
            </a:pPr>
            <a:r>
              <a:rPr lang="ru-RU" dirty="0"/>
              <a:t>Многое нужно поменять.</a:t>
            </a:r>
          </a:p>
          <a:p>
            <a:pPr marL="342900" indent="-342900">
              <a:buFont typeface="+mj-lt"/>
              <a:buAutoNum type="arabicPeriod"/>
            </a:pPr>
            <a:endParaRPr lang="ru-RU" dirty="0"/>
          </a:p>
          <a:p>
            <a:pPr marL="342900" indent="-342900">
              <a:buFont typeface="+mj-lt"/>
              <a:buAutoNum type="arabicPeriod"/>
            </a:pPr>
            <a:endParaRPr lang="ru-RU" dirty="0"/>
          </a:p>
        </p:txBody>
      </p:sp>
    </p:spTree>
    <p:extLst>
      <p:ext uri="{BB962C8B-B14F-4D97-AF65-F5344CB8AC3E}">
        <p14:creationId xmlns:p14="http://schemas.microsoft.com/office/powerpoint/2010/main" val="4116885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A39755-2151-462B-A769-0078EDD3B868}"/>
              </a:ext>
            </a:extLst>
          </p:cNvPr>
          <p:cNvSpPr txBox="1"/>
          <p:nvPr/>
        </p:nvSpPr>
        <p:spPr>
          <a:xfrm>
            <a:off x="662730" y="151002"/>
            <a:ext cx="10645630" cy="369332"/>
          </a:xfrm>
          <a:prstGeom prst="rect">
            <a:avLst/>
          </a:prstGeom>
          <a:noFill/>
        </p:spPr>
        <p:txBody>
          <a:bodyPr wrap="square" rtlCol="0">
            <a:spAutoFit/>
          </a:bodyPr>
          <a:lstStyle/>
          <a:p>
            <a:r>
              <a:rPr lang="ru-RU" dirty="0"/>
              <a:t>Конкурент №3 Дмитрий Никитин. </a:t>
            </a:r>
            <a:r>
              <a:rPr lang="en-US" dirty="0"/>
              <a:t> </a:t>
            </a:r>
            <a:r>
              <a:rPr lang="ru-RU" dirty="0"/>
              <a:t>ссылка : </a:t>
            </a:r>
            <a:r>
              <a:rPr lang="en-US" dirty="0"/>
              <a:t>@</a:t>
            </a:r>
            <a:r>
              <a:rPr lang="en-US" dirty="0">
                <a:hlinkClick r:id="rId2"/>
              </a:rPr>
              <a:t>ndprod</a:t>
            </a:r>
            <a:endParaRPr lang="ru-RU" dirty="0"/>
          </a:p>
        </p:txBody>
      </p:sp>
      <p:pic>
        <p:nvPicPr>
          <p:cNvPr id="4" name="Рисунок 3">
            <a:extLst>
              <a:ext uri="{FF2B5EF4-FFF2-40B4-BE49-F238E27FC236}">
                <a16:creationId xmlns:a16="http://schemas.microsoft.com/office/drawing/2014/main" id="{E7C8FB2B-5097-4252-86B8-B1AE074572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2685" y="660539"/>
            <a:ext cx="5671579" cy="6046459"/>
          </a:xfrm>
          <a:prstGeom prst="rect">
            <a:avLst/>
          </a:prstGeom>
        </p:spPr>
      </p:pic>
      <p:pic>
        <p:nvPicPr>
          <p:cNvPr id="8" name="Рисунок 7">
            <a:extLst>
              <a:ext uri="{FF2B5EF4-FFF2-40B4-BE49-F238E27FC236}">
                <a16:creationId xmlns:a16="http://schemas.microsoft.com/office/drawing/2014/main" id="{304C9B3A-7CC7-4385-BA51-911FA5DEBF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1545" y="660539"/>
            <a:ext cx="2942925" cy="6046460"/>
          </a:xfrm>
          <a:prstGeom prst="rect">
            <a:avLst/>
          </a:prstGeom>
        </p:spPr>
      </p:pic>
    </p:spTree>
    <p:extLst>
      <p:ext uri="{BB962C8B-B14F-4D97-AF65-F5344CB8AC3E}">
        <p14:creationId xmlns:p14="http://schemas.microsoft.com/office/powerpoint/2010/main" val="33710632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A39755-2151-462B-A769-0078EDD3B868}"/>
              </a:ext>
            </a:extLst>
          </p:cNvPr>
          <p:cNvSpPr txBox="1"/>
          <p:nvPr/>
        </p:nvSpPr>
        <p:spPr>
          <a:xfrm>
            <a:off x="536894" y="2533475"/>
            <a:ext cx="5796793" cy="738664"/>
          </a:xfrm>
          <a:prstGeom prst="rect">
            <a:avLst/>
          </a:prstGeom>
          <a:noFill/>
        </p:spPr>
        <p:txBody>
          <a:bodyPr wrap="square" rtlCol="0">
            <a:spAutoFit/>
          </a:bodyPr>
          <a:lstStyle/>
          <a:p>
            <a:r>
              <a:rPr lang="ru-RU" sz="1400" dirty="0"/>
              <a:t>Шапка профиля оформлена, информация полная, ссылки на сайт и другие соцсети есть, информация о продукте есть, кейсы есть, контакты для связи есть.</a:t>
            </a:r>
          </a:p>
        </p:txBody>
      </p:sp>
      <p:pic>
        <p:nvPicPr>
          <p:cNvPr id="3" name="Рисунок 2">
            <a:extLst>
              <a:ext uri="{FF2B5EF4-FFF2-40B4-BE49-F238E27FC236}">
                <a16:creationId xmlns:a16="http://schemas.microsoft.com/office/drawing/2014/main" id="{754057F2-FC46-40FD-9950-EEEC453C31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2407" y="151002"/>
            <a:ext cx="3563754" cy="6413383"/>
          </a:xfrm>
          <a:prstGeom prst="rect">
            <a:avLst/>
          </a:prstGeom>
        </p:spPr>
      </p:pic>
    </p:spTree>
    <p:extLst>
      <p:ext uri="{BB962C8B-B14F-4D97-AF65-F5344CB8AC3E}">
        <p14:creationId xmlns:p14="http://schemas.microsoft.com/office/powerpoint/2010/main" val="20396928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4D9BAC4D-9C56-4AF3-82C7-ED78BCBA5B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05" y="124655"/>
            <a:ext cx="7606746" cy="2450765"/>
          </a:xfrm>
          <a:prstGeom prst="rect">
            <a:avLst/>
          </a:prstGeom>
        </p:spPr>
      </p:pic>
      <p:pic>
        <p:nvPicPr>
          <p:cNvPr id="6" name="Рисунок 5">
            <a:extLst>
              <a:ext uri="{FF2B5EF4-FFF2-40B4-BE49-F238E27FC236}">
                <a16:creationId xmlns:a16="http://schemas.microsoft.com/office/drawing/2014/main" id="{3B1ACC9B-CD47-4C7F-BADC-77203E476E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2698" y="1912690"/>
            <a:ext cx="5370995" cy="4945310"/>
          </a:xfrm>
          <a:prstGeom prst="rect">
            <a:avLst/>
          </a:prstGeom>
        </p:spPr>
      </p:pic>
      <p:sp>
        <p:nvSpPr>
          <p:cNvPr id="8" name="Стрелка: вправо 7">
            <a:extLst>
              <a:ext uri="{FF2B5EF4-FFF2-40B4-BE49-F238E27FC236}">
                <a16:creationId xmlns:a16="http://schemas.microsoft.com/office/drawing/2014/main" id="{05629618-1E4B-4FA8-B441-6EAF28BF0F40}"/>
              </a:ext>
            </a:extLst>
          </p:cNvPr>
          <p:cNvSpPr/>
          <p:nvPr/>
        </p:nvSpPr>
        <p:spPr>
          <a:xfrm rot="17324805">
            <a:off x="1730103" y="2573322"/>
            <a:ext cx="1912690" cy="12247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8">
            <a:extLst>
              <a:ext uri="{FF2B5EF4-FFF2-40B4-BE49-F238E27FC236}">
                <a16:creationId xmlns:a16="http://schemas.microsoft.com/office/drawing/2014/main" id="{AFD29F1B-D4DE-45F0-BE7A-3AB933B276E0}"/>
              </a:ext>
            </a:extLst>
          </p:cNvPr>
          <p:cNvSpPr/>
          <p:nvPr/>
        </p:nvSpPr>
        <p:spPr>
          <a:xfrm rot="6190085">
            <a:off x="9496337" y="611390"/>
            <a:ext cx="2088859" cy="13841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021340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CBCE124-5B90-4E6F-809C-03DEF99B611C}"/>
              </a:ext>
            </a:extLst>
          </p:cNvPr>
          <p:cNvSpPr txBox="1"/>
          <p:nvPr/>
        </p:nvSpPr>
        <p:spPr>
          <a:xfrm>
            <a:off x="201336" y="251670"/>
            <a:ext cx="5704514" cy="2585323"/>
          </a:xfrm>
          <a:prstGeom prst="rect">
            <a:avLst/>
          </a:prstGeom>
          <a:noFill/>
        </p:spPr>
        <p:txBody>
          <a:bodyPr wrap="square" rtlCol="0">
            <a:spAutoFit/>
          </a:bodyPr>
          <a:lstStyle/>
          <a:p>
            <a:endParaRPr lang="ru-RU" dirty="0"/>
          </a:p>
          <a:p>
            <a:r>
              <a:rPr lang="ru-RU" dirty="0"/>
              <a:t>Посты: </a:t>
            </a:r>
          </a:p>
          <a:p>
            <a:r>
              <a:rPr lang="ru-RU" dirty="0"/>
              <a:t>Информативно – вовлекающие все по темам увеличения заработков экспертов через привлечение трафика на онлайн продукты.  Посты одного формата :фото + текст.  Посты выходят крайне нерегулярно. Просмотров 350 - 550. Лайков мало 2 - 3.  Комментариев и репостов нет. </a:t>
            </a:r>
          </a:p>
          <a:p>
            <a:pPr marL="342900" indent="-342900">
              <a:buFont typeface="+mj-lt"/>
              <a:buAutoNum type="arabicPeriod"/>
            </a:pPr>
            <a:endParaRPr lang="ru-RU" dirty="0"/>
          </a:p>
        </p:txBody>
      </p:sp>
      <p:pic>
        <p:nvPicPr>
          <p:cNvPr id="3" name="Рисунок 2">
            <a:extLst>
              <a:ext uri="{FF2B5EF4-FFF2-40B4-BE49-F238E27FC236}">
                <a16:creationId xmlns:a16="http://schemas.microsoft.com/office/drawing/2014/main" id="{990069A6-0104-41A7-BF24-3B8F0CFD4D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3554" y="634505"/>
            <a:ext cx="5381625" cy="5924550"/>
          </a:xfrm>
          <a:prstGeom prst="rect">
            <a:avLst/>
          </a:prstGeom>
        </p:spPr>
      </p:pic>
    </p:spTree>
    <p:extLst>
      <p:ext uri="{BB962C8B-B14F-4D97-AF65-F5344CB8AC3E}">
        <p14:creationId xmlns:p14="http://schemas.microsoft.com/office/powerpoint/2010/main" val="25776960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2EEFB3C6-B6E9-4B08-A025-C1ED4790BE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470" y="319830"/>
            <a:ext cx="5828528" cy="6111060"/>
          </a:xfrm>
          <a:prstGeom prst="rect">
            <a:avLst/>
          </a:prstGeom>
        </p:spPr>
      </p:pic>
      <p:pic>
        <p:nvPicPr>
          <p:cNvPr id="5" name="Рисунок 4">
            <a:extLst>
              <a:ext uri="{FF2B5EF4-FFF2-40B4-BE49-F238E27FC236}">
                <a16:creationId xmlns:a16="http://schemas.microsoft.com/office/drawing/2014/main" id="{71FAA769-D352-423A-A0FE-99E8D75BBE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3169" y="319830"/>
            <a:ext cx="5978781" cy="6064192"/>
          </a:xfrm>
          <a:prstGeom prst="rect">
            <a:avLst/>
          </a:prstGeom>
        </p:spPr>
      </p:pic>
    </p:spTree>
    <p:extLst>
      <p:ext uri="{BB962C8B-B14F-4D97-AF65-F5344CB8AC3E}">
        <p14:creationId xmlns:p14="http://schemas.microsoft.com/office/powerpoint/2010/main" val="2679039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07E3B1BE-498A-4E00-85AF-D6C09C2E7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2183"/>
            <a:ext cx="6104858" cy="5963138"/>
          </a:xfrm>
          <a:prstGeom prst="rect">
            <a:avLst/>
          </a:prstGeom>
        </p:spPr>
      </p:pic>
      <p:pic>
        <p:nvPicPr>
          <p:cNvPr id="5" name="Рисунок 4">
            <a:extLst>
              <a:ext uri="{FF2B5EF4-FFF2-40B4-BE49-F238E27FC236}">
                <a16:creationId xmlns:a16="http://schemas.microsoft.com/office/drawing/2014/main" id="{11E664A8-FBA0-4BB2-A9FB-ACBDE39EBB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4294" y="312183"/>
            <a:ext cx="6028190" cy="5963138"/>
          </a:xfrm>
          <a:prstGeom prst="rect">
            <a:avLst/>
          </a:prstGeom>
        </p:spPr>
      </p:pic>
    </p:spTree>
    <p:extLst>
      <p:ext uri="{BB962C8B-B14F-4D97-AF65-F5344CB8AC3E}">
        <p14:creationId xmlns:p14="http://schemas.microsoft.com/office/powerpoint/2010/main" val="25741852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77792A-B212-4170-AF1C-89D4D5B12ADA}"/>
              </a:ext>
            </a:extLst>
          </p:cNvPr>
          <p:cNvSpPr txBox="1"/>
          <p:nvPr/>
        </p:nvSpPr>
        <p:spPr>
          <a:xfrm>
            <a:off x="578840" y="285226"/>
            <a:ext cx="11048301" cy="369332"/>
          </a:xfrm>
          <a:prstGeom prst="rect">
            <a:avLst/>
          </a:prstGeom>
          <a:noFill/>
        </p:spPr>
        <p:txBody>
          <a:bodyPr wrap="square" rtlCol="0">
            <a:spAutoFit/>
          </a:bodyPr>
          <a:lstStyle/>
          <a:p>
            <a:r>
              <a:rPr lang="ru-RU" dirty="0"/>
              <a:t>Сюжетов нет. </a:t>
            </a:r>
            <a:r>
              <a:rPr lang="ru-RU" dirty="0" err="1"/>
              <a:t>Фотоконтента</a:t>
            </a:r>
            <a:r>
              <a:rPr lang="ru-RU" dirty="0"/>
              <a:t> нет. Видеоконтент состоит из </a:t>
            </a:r>
            <a:r>
              <a:rPr lang="ru-RU" dirty="0" err="1"/>
              <a:t>видеоотзывов</a:t>
            </a:r>
            <a:r>
              <a:rPr lang="ru-RU" dirty="0"/>
              <a:t> и юмора. </a:t>
            </a:r>
          </a:p>
        </p:txBody>
      </p:sp>
      <p:pic>
        <p:nvPicPr>
          <p:cNvPr id="5" name="Рисунок 4">
            <a:extLst>
              <a:ext uri="{FF2B5EF4-FFF2-40B4-BE49-F238E27FC236}">
                <a16:creationId xmlns:a16="http://schemas.microsoft.com/office/drawing/2014/main" id="{642B6C65-D6DF-4C59-A28D-8270E48644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758061"/>
            <a:ext cx="9591511" cy="6016049"/>
          </a:xfrm>
          <a:prstGeom prst="rect">
            <a:avLst/>
          </a:prstGeom>
        </p:spPr>
      </p:pic>
    </p:spTree>
    <p:extLst>
      <p:ext uri="{BB962C8B-B14F-4D97-AF65-F5344CB8AC3E}">
        <p14:creationId xmlns:p14="http://schemas.microsoft.com/office/powerpoint/2010/main" val="8125466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F36583B-B459-4D0A-AEAF-654A4CA61ABF}"/>
              </a:ext>
            </a:extLst>
          </p:cNvPr>
          <p:cNvSpPr txBox="1"/>
          <p:nvPr/>
        </p:nvSpPr>
        <p:spPr>
          <a:xfrm>
            <a:off x="418619" y="276837"/>
            <a:ext cx="11151862" cy="646331"/>
          </a:xfrm>
          <a:prstGeom prst="rect">
            <a:avLst/>
          </a:prstGeom>
          <a:noFill/>
        </p:spPr>
        <p:txBody>
          <a:bodyPr wrap="square" rtlCol="0">
            <a:spAutoFit/>
          </a:bodyPr>
          <a:lstStyle/>
          <a:p>
            <a:r>
              <a:rPr lang="ru-RU" dirty="0"/>
              <a:t>В обсуждениях отражены темы актуальные для автора и которые закрывают логику возражений и</a:t>
            </a:r>
            <a:r>
              <a:rPr lang="en-US" dirty="0"/>
              <a:t> FAQ</a:t>
            </a:r>
            <a:r>
              <a:rPr lang="ru-RU" dirty="0"/>
              <a:t> клиентов.</a:t>
            </a:r>
            <a:r>
              <a:rPr lang="en-US" dirty="0"/>
              <a:t> </a:t>
            </a:r>
            <a:r>
              <a:rPr lang="ru-RU" dirty="0"/>
              <a:t> </a:t>
            </a:r>
          </a:p>
        </p:txBody>
      </p:sp>
      <p:pic>
        <p:nvPicPr>
          <p:cNvPr id="4" name="Рисунок 3">
            <a:extLst>
              <a:ext uri="{FF2B5EF4-FFF2-40B4-BE49-F238E27FC236}">
                <a16:creationId xmlns:a16="http://schemas.microsoft.com/office/drawing/2014/main" id="{434A1499-C9DC-430B-9119-137092524D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822" y="1102234"/>
            <a:ext cx="10262121" cy="5478929"/>
          </a:xfrm>
          <a:prstGeom prst="rect">
            <a:avLst/>
          </a:prstGeom>
        </p:spPr>
      </p:pic>
    </p:spTree>
    <p:extLst>
      <p:ext uri="{BB962C8B-B14F-4D97-AF65-F5344CB8AC3E}">
        <p14:creationId xmlns:p14="http://schemas.microsoft.com/office/powerpoint/2010/main" val="24463878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A563E2DB-E2D2-443E-8AB3-A7D738F6EB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67" y="142613"/>
            <a:ext cx="5930103" cy="6572774"/>
          </a:xfrm>
          <a:prstGeom prst="rect">
            <a:avLst/>
          </a:prstGeom>
        </p:spPr>
      </p:pic>
      <p:pic>
        <p:nvPicPr>
          <p:cNvPr id="9" name="Рисунок 8">
            <a:extLst>
              <a:ext uri="{FF2B5EF4-FFF2-40B4-BE49-F238E27FC236}">
                <a16:creationId xmlns:a16="http://schemas.microsoft.com/office/drawing/2014/main" id="{7B103633-E37B-4FBB-B20F-691EED4738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7070" y="142613"/>
            <a:ext cx="5889870" cy="6505663"/>
          </a:xfrm>
          <a:prstGeom prst="rect">
            <a:avLst/>
          </a:prstGeom>
        </p:spPr>
      </p:pic>
    </p:spTree>
    <p:extLst>
      <p:ext uri="{BB962C8B-B14F-4D97-AF65-F5344CB8AC3E}">
        <p14:creationId xmlns:p14="http://schemas.microsoft.com/office/powerpoint/2010/main" val="32135221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B265C049-CE00-4B77-A6E7-5950675056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4635" y="95643"/>
            <a:ext cx="6022729" cy="6666714"/>
          </a:xfrm>
          <a:prstGeom prst="rect">
            <a:avLst/>
          </a:prstGeom>
        </p:spPr>
      </p:pic>
    </p:spTree>
    <p:extLst>
      <p:ext uri="{BB962C8B-B14F-4D97-AF65-F5344CB8AC3E}">
        <p14:creationId xmlns:p14="http://schemas.microsoft.com/office/powerpoint/2010/main" val="32215271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3D8425-2A06-4D19-ABA4-64B51FE9A57D}"/>
              </a:ext>
            </a:extLst>
          </p:cNvPr>
          <p:cNvSpPr txBox="1"/>
          <p:nvPr/>
        </p:nvSpPr>
        <p:spPr>
          <a:xfrm>
            <a:off x="360727" y="234892"/>
            <a:ext cx="11551640" cy="2585323"/>
          </a:xfrm>
          <a:prstGeom prst="rect">
            <a:avLst/>
          </a:prstGeom>
          <a:noFill/>
        </p:spPr>
        <p:txBody>
          <a:bodyPr wrap="square" rtlCol="0">
            <a:spAutoFit/>
          </a:bodyPr>
          <a:lstStyle/>
          <a:p>
            <a:r>
              <a:rPr lang="ru-RU" dirty="0"/>
              <a:t>Итоговые выводы:</a:t>
            </a:r>
          </a:p>
          <a:p>
            <a:pPr marL="342900" indent="-342900">
              <a:buFont typeface="+mj-lt"/>
              <a:buAutoNum type="arabicPeriod"/>
            </a:pPr>
            <a:r>
              <a:rPr lang="ru-RU" dirty="0"/>
              <a:t>Эксперт использует возможности своего сообщества на 40%.</a:t>
            </a:r>
          </a:p>
          <a:p>
            <a:pPr marL="342900" indent="-342900">
              <a:buFont typeface="+mj-lt"/>
              <a:buAutoNum type="arabicPeriod"/>
            </a:pPr>
            <a:r>
              <a:rPr lang="ru-RU" dirty="0"/>
              <a:t>На первый взгляд многое говорит в его пользу – 4.9К подписчиков, ведение сообщества с 2017 года, представленные впечатляющие цифры роста статистики и конечных результатов клиентов. Однако контент в сообществе оставляет впечатление – у меня и так все хорошо, а сообщество это так, просто чтобы было.</a:t>
            </a:r>
          </a:p>
          <a:p>
            <a:pPr marL="342900" indent="-342900">
              <a:buFont typeface="+mj-lt"/>
              <a:buAutoNum type="arabicPeriod"/>
            </a:pPr>
            <a:r>
              <a:rPr lang="ru-RU" dirty="0"/>
              <a:t>Ощущение, что это сообщество скорее программиста, </a:t>
            </a:r>
            <a:r>
              <a:rPr lang="ru-RU" dirty="0" err="1"/>
              <a:t>таргетолога</a:t>
            </a:r>
            <a:r>
              <a:rPr lang="ru-RU" dirty="0"/>
              <a:t> или специалиста </a:t>
            </a:r>
            <a:r>
              <a:rPr lang="en-US" dirty="0" err="1"/>
              <a:t>smm</a:t>
            </a:r>
            <a:r>
              <a:rPr lang="ru-RU" dirty="0"/>
              <a:t>, ну никак не методолога.</a:t>
            </a:r>
          </a:p>
          <a:p>
            <a:pPr marL="342900" indent="-342900">
              <a:buFont typeface="+mj-lt"/>
              <a:buAutoNum type="arabicPeriod"/>
            </a:pPr>
            <a:endParaRPr lang="ru-RU" dirty="0"/>
          </a:p>
          <a:p>
            <a:pPr marL="342900" indent="-342900">
              <a:buFont typeface="+mj-lt"/>
              <a:buAutoNum type="arabicPeriod"/>
            </a:pPr>
            <a:endParaRPr lang="ru-RU" dirty="0"/>
          </a:p>
        </p:txBody>
      </p:sp>
    </p:spTree>
    <p:extLst>
      <p:ext uri="{BB962C8B-B14F-4D97-AF65-F5344CB8AC3E}">
        <p14:creationId xmlns:p14="http://schemas.microsoft.com/office/powerpoint/2010/main" val="4656913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A39755-2151-462B-A769-0078EDD3B868}"/>
              </a:ext>
            </a:extLst>
          </p:cNvPr>
          <p:cNvSpPr txBox="1"/>
          <p:nvPr/>
        </p:nvSpPr>
        <p:spPr>
          <a:xfrm>
            <a:off x="662730" y="151002"/>
            <a:ext cx="10645630" cy="369332"/>
          </a:xfrm>
          <a:prstGeom prst="rect">
            <a:avLst/>
          </a:prstGeom>
          <a:noFill/>
        </p:spPr>
        <p:txBody>
          <a:bodyPr wrap="square" rtlCol="0">
            <a:spAutoFit/>
          </a:bodyPr>
          <a:lstStyle/>
          <a:p>
            <a:r>
              <a:rPr lang="ru-RU" dirty="0"/>
              <a:t>Конкурент №4  Максим Щербаков. </a:t>
            </a:r>
            <a:r>
              <a:rPr lang="en-US" dirty="0"/>
              <a:t> </a:t>
            </a:r>
            <a:r>
              <a:rPr lang="ru-RU" dirty="0"/>
              <a:t>ссылка : </a:t>
            </a:r>
            <a:r>
              <a:rPr lang="en-US" dirty="0"/>
              <a:t>@</a:t>
            </a:r>
            <a:r>
              <a:rPr lang="en-US" dirty="0">
                <a:hlinkClick r:id="rId2"/>
              </a:rPr>
              <a:t>scherbakov.maksim</a:t>
            </a:r>
            <a:endParaRPr lang="ru-RU" dirty="0"/>
          </a:p>
        </p:txBody>
      </p:sp>
      <p:pic>
        <p:nvPicPr>
          <p:cNvPr id="3" name="Рисунок 2">
            <a:extLst>
              <a:ext uri="{FF2B5EF4-FFF2-40B4-BE49-F238E27FC236}">
                <a16:creationId xmlns:a16="http://schemas.microsoft.com/office/drawing/2014/main" id="{5D5223FD-BC43-4EE8-921D-ED73C44EC3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058" y="532816"/>
            <a:ext cx="5771625" cy="6214000"/>
          </a:xfrm>
          <a:prstGeom prst="rect">
            <a:avLst/>
          </a:prstGeom>
        </p:spPr>
      </p:pic>
      <p:pic>
        <p:nvPicPr>
          <p:cNvPr id="7" name="Рисунок 6">
            <a:extLst>
              <a:ext uri="{FF2B5EF4-FFF2-40B4-BE49-F238E27FC236}">
                <a16:creationId xmlns:a16="http://schemas.microsoft.com/office/drawing/2014/main" id="{CA008957-3AE0-407B-9D7C-C840D9DE13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50064" y="198334"/>
            <a:ext cx="3187269" cy="6548482"/>
          </a:xfrm>
          <a:prstGeom prst="rect">
            <a:avLst/>
          </a:prstGeom>
        </p:spPr>
      </p:pic>
    </p:spTree>
    <p:extLst>
      <p:ext uri="{BB962C8B-B14F-4D97-AF65-F5344CB8AC3E}">
        <p14:creationId xmlns:p14="http://schemas.microsoft.com/office/powerpoint/2010/main" val="34503948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A39755-2151-462B-A769-0078EDD3B868}"/>
              </a:ext>
            </a:extLst>
          </p:cNvPr>
          <p:cNvSpPr txBox="1"/>
          <p:nvPr/>
        </p:nvSpPr>
        <p:spPr>
          <a:xfrm>
            <a:off x="536894" y="2533475"/>
            <a:ext cx="5796793" cy="738664"/>
          </a:xfrm>
          <a:prstGeom prst="rect">
            <a:avLst/>
          </a:prstGeom>
          <a:noFill/>
        </p:spPr>
        <p:txBody>
          <a:bodyPr wrap="square" rtlCol="0">
            <a:spAutoFit/>
          </a:bodyPr>
          <a:lstStyle/>
          <a:p>
            <a:r>
              <a:rPr lang="ru-RU" sz="1400" dirty="0"/>
              <a:t>Шапка профиля оформлена, информация полная, ссылки на сайт и другие соцсети есть, информация о продукте есть, подкасты есть, кейсы есть, контакты для связи есть.</a:t>
            </a:r>
          </a:p>
        </p:txBody>
      </p:sp>
      <p:pic>
        <p:nvPicPr>
          <p:cNvPr id="4" name="Рисунок 3">
            <a:extLst>
              <a:ext uri="{FF2B5EF4-FFF2-40B4-BE49-F238E27FC236}">
                <a16:creationId xmlns:a16="http://schemas.microsoft.com/office/drawing/2014/main" id="{41AD86BA-3DEC-495E-8000-68BDF5D30E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6101" y="155196"/>
            <a:ext cx="3714508" cy="6547607"/>
          </a:xfrm>
          <a:prstGeom prst="rect">
            <a:avLst/>
          </a:prstGeom>
        </p:spPr>
      </p:pic>
    </p:spTree>
    <p:extLst>
      <p:ext uri="{BB962C8B-B14F-4D97-AF65-F5344CB8AC3E}">
        <p14:creationId xmlns:p14="http://schemas.microsoft.com/office/powerpoint/2010/main" val="29389086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66840A8F-F4E1-4128-B31F-45BDE915C0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582" y="128850"/>
            <a:ext cx="7733656" cy="2471737"/>
          </a:xfrm>
          <a:prstGeom prst="rect">
            <a:avLst/>
          </a:prstGeom>
        </p:spPr>
      </p:pic>
      <p:pic>
        <p:nvPicPr>
          <p:cNvPr id="7" name="Рисунок 6">
            <a:extLst>
              <a:ext uri="{FF2B5EF4-FFF2-40B4-BE49-F238E27FC236}">
                <a16:creationId xmlns:a16="http://schemas.microsoft.com/office/drawing/2014/main" id="{3DCA0481-AD25-4FC5-8D4D-237471FAF6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2844" y="1340089"/>
            <a:ext cx="5758557" cy="5389061"/>
          </a:xfrm>
          <a:prstGeom prst="rect">
            <a:avLst/>
          </a:prstGeom>
        </p:spPr>
      </p:pic>
      <p:sp>
        <p:nvSpPr>
          <p:cNvPr id="8" name="Стрелка: вправо 7">
            <a:extLst>
              <a:ext uri="{FF2B5EF4-FFF2-40B4-BE49-F238E27FC236}">
                <a16:creationId xmlns:a16="http://schemas.microsoft.com/office/drawing/2014/main" id="{05629618-1E4B-4FA8-B441-6EAF28BF0F40}"/>
              </a:ext>
            </a:extLst>
          </p:cNvPr>
          <p:cNvSpPr/>
          <p:nvPr/>
        </p:nvSpPr>
        <p:spPr>
          <a:xfrm rot="17324805">
            <a:off x="1730103" y="2573322"/>
            <a:ext cx="1912690" cy="12247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право 8">
            <a:extLst>
              <a:ext uri="{FF2B5EF4-FFF2-40B4-BE49-F238E27FC236}">
                <a16:creationId xmlns:a16="http://schemas.microsoft.com/office/drawing/2014/main" id="{AFD29F1B-D4DE-45F0-BE7A-3AB933B276E0}"/>
              </a:ext>
            </a:extLst>
          </p:cNvPr>
          <p:cNvSpPr/>
          <p:nvPr/>
        </p:nvSpPr>
        <p:spPr>
          <a:xfrm rot="6190085">
            <a:off x="9496337" y="611390"/>
            <a:ext cx="2088859" cy="13841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2939061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CBCE124-5B90-4E6F-809C-03DEF99B611C}"/>
              </a:ext>
            </a:extLst>
          </p:cNvPr>
          <p:cNvSpPr txBox="1"/>
          <p:nvPr/>
        </p:nvSpPr>
        <p:spPr>
          <a:xfrm>
            <a:off x="201336" y="251670"/>
            <a:ext cx="5704514" cy="2585323"/>
          </a:xfrm>
          <a:prstGeom prst="rect">
            <a:avLst/>
          </a:prstGeom>
          <a:noFill/>
        </p:spPr>
        <p:txBody>
          <a:bodyPr wrap="square" rtlCol="0">
            <a:spAutoFit/>
          </a:bodyPr>
          <a:lstStyle/>
          <a:p>
            <a:endParaRPr lang="ru-RU" dirty="0"/>
          </a:p>
          <a:p>
            <a:r>
              <a:rPr lang="ru-RU" dirty="0"/>
              <a:t>Посты: </a:t>
            </a:r>
          </a:p>
          <a:p>
            <a:r>
              <a:rPr lang="ru-RU" dirty="0"/>
              <a:t>Информативно – вовлекающие все по темам увеличения заработков экспертов через увеличение конверсий и объёма продаж онлайн школ.  Посты разных форматов.  Посты выходят крайне нерегулярно. Просмотров 150 - 350. Лайков мало 2 - 3.  Комментариев и репостов нет. </a:t>
            </a:r>
          </a:p>
          <a:p>
            <a:pPr marL="342900" indent="-342900">
              <a:buFont typeface="+mj-lt"/>
              <a:buAutoNum type="arabicPeriod"/>
            </a:pPr>
            <a:endParaRPr lang="ru-RU" dirty="0"/>
          </a:p>
        </p:txBody>
      </p:sp>
      <p:pic>
        <p:nvPicPr>
          <p:cNvPr id="7" name="Рисунок 6">
            <a:extLst>
              <a:ext uri="{FF2B5EF4-FFF2-40B4-BE49-F238E27FC236}">
                <a16:creationId xmlns:a16="http://schemas.microsoft.com/office/drawing/2014/main" id="{A3736317-2FAE-4084-8BCD-A9E718AC14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5850" y="366275"/>
            <a:ext cx="6236317" cy="6125449"/>
          </a:xfrm>
          <a:prstGeom prst="rect">
            <a:avLst/>
          </a:prstGeom>
        </p:spPr>
      </p:pic>
    </p:spTree>
    <p:extLst>
      <p:ext uri="{BB962C8B-B14F-4D97-AF65-F5344CB8AC3E}">
        <p14:creationId xmlns:p14="http://schemas.microsoft.com/office/powerpoint/2010/main" val="37034997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067E54C4-9C80-4D66-900A-AB26D12F39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03" y="183160"/>
            <a:ext cx="4541546" cy="6656235"/>
          </a:xfrm>
          <a:prstGeom prst="rect">
            <a:avLst/>
          </a:prstGeom>
        </p:spPr>
      </p:pic>
      <p:pic>
        <p:nvPicPr>
          <p:cNvPr id="8" name="Рисунок 7">
            <a:extLst>
              <a:ext uri="{FF2B5EF4-FFF2-40B4-BE49-F238E27FC236}">
                <a16:creationId xmlns:a16="http://schemas.microsoft.com/office/drawing/2014/main" id="{E27F5EC4-E1BD-4982-8417-B8147A7E2D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0321" y="219558"/>
            <a:ext cx="4907254" cy="6583440"/>
          </a:xfrm>
          <a:prstGeom prst="rect">
            <a:avLst/>
          </a:prstGeom>
        </p:spPr>
      </p:pic>
    </p:spTree>
    <p:extLst>
      <p:ext uri="{BB962C8B-B14F-4D97-AF65-F5344CB8AC3E}">
        <p14:creationId xmlns:p14="http://schemas.microsoft.com/office/powerpoint/2010/main" val="21670372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CC56E41B-3903-4A0B-AE62-BF2BDCFA21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440" y="99990"/>
            <a:ext cx="4840240" cy="6658019"/>
          </a:xfrm>
          <a:prstGeom prst="rect">
            <a:avLst/>
          </a:prstGeom>
        </p:spPr>
      </p:pic>
      <p:pic>
        <p:nvPicPr>
          <p:cNvPr id="5" name="Рисунок 4">
            <a:extLst>
              <a:ext uri="{FF2B5EF4-FFF2-40B4-BE49-F238E27FC236}">
                <a16:creationId xmlns:a16="http://schemas.microsoft.com/office/drawing/2014/main" id="{AB984FD7-45E8-45D4-BC1D-AFF96B7067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5629" y="170620"/>
            <a:ext cx="6381846" cy="6381846"/>
          </a:xfrm>
          <a:prstGeom prst="rect">
            <a:avLst/>
          </a:prstGeom>
        </p:spPr>
      </p:pic>
    </p:spTree>
    <p:extLst>
      <p:ext uri="{BB962C8B-B14F-4D97-AF65-F5344CB8AC3E}">
        <p14:creationId xmlns:p14="http://schemas.microsoft.com/office/powerpoint/2010/main" val="18725665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77792A-B212-4170-AF1C-89D4D5B12ADA}"/>
              </a:ext>
            </a:extLst>
          </p:cNvPr>
          <p:cNvSpPr txBox="1"/>
          <p:nvPr/>
        </p:nvSpPr>
        <p:spPr>
          <a:xfrm>
            <a:off x="578840" y="285226"/>
            <a:ext cx="11048301" cy="369332"/>
          </a:xfrm>
          <a:prstGeom prst="rect">
            <a:avLst/>
          </a:prstGeom>
          <a:noFill/>
        </p:spPr>
        <p:txBody>
          <a:bodyPr wrap="square" rtlCol="0">
            <a:spAutoFit/>
          </a:bodyPr>
          <a:lstStyle/>
          <a:p>
            <a:r>
              <a:rPr lang="ru-RU" dirty="0"/>
              <a:t>Видеоконтент состоит из практикумов на </a:t>
            </a:r>
            <a:r>
              <a:rPr lang="ru-RU" dirty="0" err="1"/>
              <a:t>Геткурсе</a:t>
            </a:r>
            <a:r>
              <a:rPr lang="ru-RU" dirty="0"/>
              <a:t> и </a:t>
            </a:r>
            <a:r>
              <a:rPr lang="ru-RU" dirty="0" err="1"/>
              <a:t>Сенлере</a:t>
            </a:r>
            <a:r>
              <a:rPr lang="ru-RU" dirty="0"/>
              <a:t> плюс отзывы о наставничестве. </a:t>
            </a:r>
          </a:p>
        </p:txBody>
      </p:sp>
      <p:pic>
        <p:nvPicPr>
          <p:cNvPr id="4" name="Рисунок 3">
            <a:extLst>
              <a:ext uri="{FF2B5EF4-FFF2-40B4-BE49-F238E27FC236}">
                <a16:creationId xmlns:a16="http://schemas.microsoft.com/office/drawing/2014/main" id="{9629AE20-8EF3-41DE-8775-EAC11720EA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261" y="728189"/>
            <a:ext cx="10653609" cy="6012365"/>
          </a:xfrm>
          <a:prstGeom prst="rect">
            <a:avLst/>
          </a:prstGeom>
        </p:spPr>
      </p:pic>
    </p:spTree>
    <p:extLst>
      <p:ext uri="{BB962C8B-B14F-4D97-AF65-F5344CB8AC3E}">
        <p14:creationId xmlns:p14="http://schemas.microsoft.com/office/powerpoint/2010/main" val="18362716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0F68F711-1B79-4D51-BA5B-2D7CAE68CF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3433" y="168438"/>
            <a:ext cx="8815301" cy="6521123"/>
          </a:xfrm>
          <a:prstGeom prst="rect">
            <a:avLst/>
          </a:prstGeom>
        </p:spPr>
      </p:pic>
    </p:spTree>
    <p:extLst>
      <p:ext uri="{BB962C8B-B14F-4D97-AF65-F5344CB8AC3E}">
        <p14:creationId xmlns:p14="http://schemas.microsoft.com/office/powerpoint/2010/main" val="38331773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F36583B-B459-4D0A-AEAF-654A4CA61ABF}"/>
              </a:ext>
            </a:extLst>
          </p:cNvPr>
          <p:cNvSpPr txBox="1"/>
          <p:nvPr/>
        </p:nvSpPr>
        <p:spPr>
          <a:xfrm>
            <a:off x="418619" y="276837"/>
            <a:ext cx="11151862" cy="369332"/>
          </a:xfrm>
          <a:prstGeom prst="rect">
            <a:avLst/>
          </a:prstGeom>
          <a:noFill/>
        </p:spPr>
        <p:txBody>
          <a:bodyPr wrap="square" rtlCol="0">
            <a:spAutoFit/>
          </a:bodyPr>
          <a:lstStyle/>
          <a:p>
            <a:r>
              <a:rPr lang="ru-RU" dirty="0"/>
              <a:t>В обсуждениях отражены темы актуальные для автора и отзывы.</a:t>
            </a:r>
            <a:r>
              <a:rPr lang="en-US" dirty="0"/>
              <a:t> </a:t>
            </a:r>
            <a:r>
              <a:rPr lang="ru-RU" dirty="0"/>
              <a:t> </a:t>
            </a:r>
          </a:p>
        </p:txBody>
      </p:sp>
      <p:pic>
        <p:nvPicPr>
          <p:cNvPr id="3" name="Рисунок 2">
            <a:extLst>
              <a:ext uri="{FF2B5EF4-FFF2-40B4-BE49-F238E27FC236}">
                <a16:creationId xmlns:a16="http://schemas.microsoft.com/office/drawing/2014/main" id="{9E3C142A-247C-4902-A211-0BECDF8F12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228" y="1494201"/>
            <a:ext cx="11689543" cy="4185145"/>
          </a:xfrm>
          <a:prstGeom prst="rect">
            <a:avLst/>
          </a:prstGeom>
        </p:spPr>
      </p:pic>
    </p:spTree>
    <p:extLst>
      <p:ext uri="{BB962C8B-B14F-4D97-AF65-F5344CB8AC3E}">
        <p14:creationId xmlns:p14="http://schemas.microsoft.com/office/powerpoint/2010/main" val="38720460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F70361D2-58E7-4AF7-83C0-7350726155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557" y="158447"/>
            <a:ext cx="5714406" cy="6355603"/>
          </a:xfrm>
          <a:prstGeom prst="rect">
            <a:avLst/>
          </a:prstGeom>
        </p:spPr>
      </p:pic>
      <p:pic>
        <p:nvPicPr>
          <p:cNvPr id="5" name="Рисунок 4">
            <a:extLst>
              <a:ext uri="{FF2B5EF4-FFF2-40B4-BE49-F238E27FC236}">
                <a16:creationId xmlns:a16="http://schemas.microsoft.com/office/drawing/2014/main" id="{D80731BB-30CE-4CAD-85C4-8D12AF3B51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9630" y="177579"/>
            <a:ext cx="5786901" cy="6521974"/>
          </a:xfrm>
          <a:prstGeom prst="rect">
            <a:avLst/>
          </a:prstGeom>
        </p:spPr>
      </p:pic>
    </p:spTree>
    <p:extLst>
      <p:ext uri="{BB962C8B-B14F-4D97-AF65-F5344CB8AC3E}">
        <p14:creationId xmlns:p14="http://schemas.microsoft.com/office/powerpoint/2010/main" val="81792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91EEEE-8720-48F7-9D80-000E04F3F86B}"/>
              </a:ext>
            </a:extLst>
          </p:cNvPr>
          <p:cNvSpPr txBox="1"/>
          <p:nvPr/>
        </p:nvSpPr>
        <p:spPr>
          <a:xfrm>
            <a:off x="822122" y="2952925"/>
            <a:ext cx="4177717" cy="646331"/>
          </a:xfrm>
          <a:prstGeom prst="rect">
            <a:avLst/>
          </a:prstGeom>
          <a:noFill/>
        </p:spPr>
        <p:txBody>
          <a:bodyPr wrap="square" rtlCol="0">
            <a:spAutoFit/>
          </a:bodyPr>
          <a:lstStyle/>
          <a:p>
            <a:r>
              <a:rPr lang="ru-RU" dirty="0"/>
              <a:t>Фотоальбомы состоят из кейсов и отзывов.</a:t>
            </a:r>
          </a:p>
        </p:txBody>
      </p:sp>
      <p:pic>
        <p:nvPicPr>
          <p:cNvPr id="5" name="Рисунок 4">
            <a:extLst>
              <a:ext uri="{FF2B5EF4-FFF2-40B4-BE49-F238E27FC236}">
                <a16:creationId xmlns:a16="http://schemas.microsoft.com/office/drawing/2014/main" id="{62398CA1-3A57-491C-8EDF-A8D3762ACF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5611" y="64739"/>
            <a:ext cx="4771267" cy="6728521"/>
          </a:xfrm>
          <a:prstGeom prst="rect">
            <a:avLst/>
          </a:prstGeom>
        </p:spPr>
      </p:pic>
    </p:spTree>
    <p:extLst>
      <p:ext uri="{BB962C8B-B14F-4D97-AF65-F5344CB8AC3E}">
        <p14:creationId xmlns:p14="http://schemas.microsoft.com/office/powerpoint/2010/main" val="38768737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045979D3-463A-4375-966B-D6F2EAF501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1852" y="835403"/>
            <a:ext cx="9062775" cy="5738378"/>
          </a:xfrm>
          <a:prstGeom prst="rect">
            <a:avLst/>
          </a:prstGeom>
        </p:spPr>
      </p:pic>
      <p:sp>
        <p:nvSpPr>
          <p:cNvPr id="4" name="TextBox 3">
            <a:extLst>
              <a:ext uri="{FF2B5EF4-FFF2-40B4-BE49-F238E27FC236}">
                <a16:creationId xmlns:a16="http://schemas.microsoft.com/office/drawing/2014/main" id="{21AB3B6D-46A6-499C-A990-4D29AA2648DD}"/>
              </a:ext>
            </a:extLst>
          </p:cNvPr>
          <p:cNvSpPr txBox="1"/>
          <p:nvPr/>
        </p:nvSpPr>
        <p:spPr>
          <a:xfrm>
            <a:off x="796954" y="251670"/>
            <a:ext cx="8011486" cy="369332"/>
          </a:xfrm>
          <a:prstGeom prst="rect">
            <a:avLst/>
          </a:prstGeom>
          <a:noFill/>
        </p:spPr>
        <p:txBody>
          <a:bodyPr wrap="square" rtlCol="0">
            <a:spAutoFit/>
          </a:bodyPr>
          <a:lstStyle/>
          <a:p>
            <a:r>
              <a:rPr lang="ru-RU" dirty="0"/>
              <a:t>Услуги подробно расписаны.</a:t>
            </a:r>
          </a:p>
        </p:txBody>
      </p:sp>
    </p:spTree>
    <p:extLst>
      <p:ext uri="{BB962C8B-B14F-4D97-AF65-F5344CB8AC3E}">
        <p14:creationId xmlns:p14="http://schemas.microsoft.com/office/powerpoint/2010/main" val="8401437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CACFE2FE-C8E0-4C2B-BF49-BED42D6FDC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522" y="487882"/>
            <a:ext cx="6168058" cy="6026168"/>
          </a:xfrm>
          <a:prstGeom prst="rect">
            <a:avLst/>
          </a:prstGeom>
        </p:spPr>
      </p:pic>
      <p:pic>
        <p:nvPicPr>
          <p:cNvPr id="5" name="Рисунок 4">
            <a:extLst>
              <a:ext uri="{FF2B5EF4-FFF2-40B4-BE49-F238E27FC236}">
                <a16:creationId xmlns:a16="http://schemas.microsoft.com/office/drawing/2014/main" id="{9456DD45-9727-4C65-83CC-D0644EA775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0308" y="105669"/>
            <a:ext cx="4941116" cy="6693489"/>
          </a:xfrm>
          <a:prstGeom prst="rect">
            <a:avLst/>
          </a:prstGeom>
        </p:spPr>
      </p:pic>
    </p:spTree>
    <p:extLst>
      <p:ext uri="{BB962C8B-B14F-4D97-AF65-F5344CB8AC3E}">
        <p14:creationId xmlns:p14="http://schemas.microsoft.com/office/powerpoint/2010/main" val="21698141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AFB03702-51A6-412D-AE5E-9F83344A8F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9045" y="80787"/>
            <a:ext cx="7110456" cy="6713167"/>
          </a:xfrm>
          <a:prstGeom prst="rect">
            <a:avLst/>
          </a:prstGeom>
        </p:spPr>
      </p:pic>
    </p:spTree>
    <p:extLst>
      <p:ext uri="{BB962C8B-B14F-4D97-AF65-F5344CB8AC3E}">
        <p14:creationId xmlns:p14="http://schemas.microsoft.com/office/powerpoint/2010/main" val="39467735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3D8425-2A06-4D19-ABA4-64B51FE9A57D}"/>
              </a:ext>
            </a:extLst>
          </p:cNvPr>
          <p:cNvSpPr txBox="1"/>
          <p:nvPr/>
        </p:nvSpPr>
        <p:spPr>
          <a:xfrm>
            <a:off x="360727" y="234892"/>
            <a:ext cx="11551640" cy="2308324"/>
          </a:xfrm>
          <a:prstGeom prst="rect">
            <a:avLst/>
          </a:prstGeom>
          <a:noFill/>
        </p:spPr>
        <p:txBody>
          <a:bodyPr wrap="square" rtlCol="0">
            <a:spAutoFit/>
          </a:bodyPr>
          <a:lstStyle/>
          <a:p>
            <a:r>
              <a:rPr lang="ru-RU" dirty="0"/>
              <a:t>Итоговые выводы:</a:t>
            </a:r>
          </a:p>
          <a:p>
            <a:pPr marL="342900" indent="-342900">
              <a:buFont typeface="+mj-lt"/>
              <a:buAutoNum type="arabicPeriod"/>
            </a:pPr>
            <a:r>
              <a:rPr lang="ru-RU" dirty="0"/>
              <a:t>Эксперт использует возможности своего сообщества на 50%.</a:t>
            </a:r>
          </a:p>
          <a:p>
            <a:pPr marL="342900" indent="-342900">
              <a:buFont typeface="+mj-lt"/>
              <a:buAutoNum type="arabicPeriod"/>
            </a:pPr>
            <a:r>
              <a:rPr lang="ru-RU" dirty="0"/>
              <a:t>Эксперт не уделяет большого значения формату донесения информации. Она суха, безэмоциональна, мало вовлекает.</a:t>
            </a:r>
          </a:p>
          <a:p>
            <a:pPr marL="342900" indent="-342900">
              <a:buFont typeface="+mj-lt"/>
              <a:buAutoNum type="arabicPeriod"/>
            </a:pPr>
            <a:r>
              <a:rPr lang="ru-RU" dirty="0"/>
              <a:t>Призывов к действию нет.</a:t>
            </a:r>
          </a:p>
          <a:p>
            <a:pPr marL="342900" indent="-342900">
              <a:buFont typeface="+mj-lt"/>
              <a:buAutoNum type="arabicPeriod"/>
            </a:pPr>
            <a:r>
              <a:rPr lang="ru-RU" dirty="0"/>
              <a:t>Все это может объясняться общей концепцией ведения блога (фото-видео ряд, сухость постов) –Я суровый мачо, не знающий сантиментов и слов любви. Кому то заходит. </a:t>
            </a:r>
          </a:p>
          <a:p>
            <a:pPr marL="342900" indent="-342900">
              <a:buFont typeface="+mj-lt"/>
              <a:buAutoNum type="arabicPeriod"/>
            </a:pPr>
            <a:endParaRPr lang="ru-RU" dirty="0"/>
          </a:p>
        </p:txBody>
      </p:sp>
    </p:spTree>
    <p:extLst>
      <p:ext uri="{BB962C8B-B14F-4D97-AF65-F5344CB8AC3E}">
        <p14:creationId xmlns:p14="http://schemas.microsoft.com/office/powerpoint/2010/main" val="24007111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3D8425-2A06-4D19-ABA4-64B51FE9A57D}"/>
              </a:ext>
            </a:extLst>
          </p:cNvPr>
          <p:cNvSpPr txBox="1"/>
          <p:nvPr/>
        </p:nvSpPr>
        <p:spPr>
          <a:xfrm>
            <a:off x="360727" y="234892"/>
            <a:ext cx="11551640" cy="5909310"/>
          </a:xfrm>
          <a:prstGeom prst="rect">
            <a:avLst/>
          </a:prstGeom>
          <a:noFill/>
        </p:spPr>
        <p:txBody>
          <a:bodyPr wrap="square" rtlCol="0">
            <a:spAutoFit/>
          </a:bodyPr>
          <a:lstStyle/>
          <a:p>
            <a:r>
              <a:rPr lang="ru-RU" dirty="0"/>
              <a:t>Мониторинг конкурентов. Резюме</a:t>
            </a:r>
          </a:p>
          <a:p>
            <a:endParaRPr lang="ru-RU" dirty="0"/>
          </a:p>
          <a:p>
            <a:pPr marL="342900" indent="-342900">
              <a:buAutoNum type="arabicPeriod"/>
            </a:pPr>
            <a:r>
              <a:rPr lang="ru-RU" dirty="0"/>
              <a:t>В ВК сообществ методологов практически нет. У многих методологов личная страница, но нет сообщества. </a:t>
            </a:r>
          </a:p>
          <a:p>
            <a:pPr marL="342900" indent="-342900">
              <a:buAutoNum type="arabicPeriod"/>
            </a:pPr>
            <a:r>
              <a:rPr lang="ru-RU" dirty="0"/>
              <a:t>80% экспертов не знают как правильно вести себя в соцсетях</a:t>
            </a:r>
          </a:p>
          <a:p>
            <a:pPr marL="285750" indent="-285750">
              <a:buFontTx/>
              <a:buChar char="-"/>
            </a:pPr>
            <a:r>
              <a:rPr lang="ru-RU" dirty="0"/>
              <a:t>Нет вовлекающих постов</a:t>
            </a:r>
          </a:p>
          <a:p>
            <a:pPr marL="285750" indent="-285750">
              <a:buFontTx/>
              <a:buChar char="-"/>
            </a:pPr>
            <a:r>
              <a:rPr lang="ru-RU" dirty="0"/>
              <a:t>Нет анонсов эфиров</a:t>
            </a:r>
          </a:p>
          <a:p>
            <a:pPr marL="285750" indent="-285750">
              <a:buFontTx/>
              <a:buChar char="-"/>
            </a:pPr>
            <a:r>
              <a:rPr lang="ru-RU" dirty="0"/>
              <a:t>Вообще нет эфиров</a:t>
            </a:r>
          </a:p>
          <a:p>
            <a:pPr marL="285750" indent="-285750">
              <a:buFontTx/>
              <a:buChar char="-"/>
            </a:pPr>
            <a:r>
              <a:rPr lang="ru-RU" dirty="0"/>
              <a:t>Все посты похожи один на другой</a:t>
            </a:r>
          </a:p>
          <a:p>
            <a:pPr marL="342900" indent="-342900">
              <a:buAutoNum type="arabicPeriod" startAt="3"/>
            </a:pPr>
            <a:r>
              <a:rPr lang="ru-RU" dirty="0"/>
              <a:t>Сориентироваться и понять, что это за эксперт можно исключительно по отзывам. Но, живых отзывов практически нет, так же нет отзывов, по которым можно перейти на автора это отзыва. Основная масса отзывов это скриншоты переписки ( часто не понятно с кем). Плюс отзывы не информативные.</a:t>
            </a:r>
          </a:p>
          <a:p>
            <a:pPr marL="342900" indent="-342900">
              <a:buAutoNum type="arabicPeriod" startAt="3"/>
            </a:pPr>
            <a:r>
              <a:rPr lang="ru-RU" dirty="0" err="1"/>
              <a:t>Хэштеги</a:t>
            </a:r>
            <a:r>
              <a:rPr lang="ru-RU" dirty="0"/>
              <a:t> практически никто не использует</a:t>
            </a:r>
          </a:p>
          <a:p>
            <a:pPr marL="342900" indent="-342900">
              <a:buAutoNum type="arabicPeriod" startAt="3"/>
            </a:pPr>
            <a:endParaRPr lang="ru-RU" dirty="0"/>
          </a:p>
          <a:p>
            <a:r>
              <a:rPr lang="ru-RU" dirty="0"/>
              <a:t>Выводы :</a:t>
            </a:r>
          </a:p>
          <a:p>
            <a:r>
              <a:rPr lang="ru-RU" dirty="0" err="1"/>
              <a:t>Визуал</a:t>
            </a:r>
            <a:r>
              <a:rPr lang="ru-RU" dirty="0"/>
              <a:t>:  Поменять обложку в сообществе, сюжетах, в продуктах, сделать фотосессию, обновить </a:t>
            </a:r>
            <a:r>
              <a:rPr lang="en-US" dirty="0" err="1"/>
              <a:t>Taplink</a:t>
            </a:r>
            <a:r>
              <a:rPr lang="ru-RU" dirty="0"/>
              <a:t>( все мои продукты уже не актуальны не по ценам, не по наполнению)</a:t>
            </a:r>
          </a:p>
          <a:p>
            <a:r>
              <a:rPr lang="ru-RU" dirty="0"/>
              <a:t>Воронка: выложить ссылки на видео с презентациями по продукту, разборам для клиентов, оформить кейсы после наставничества,  всё контент – </a:t>
            </a:r>
            <a:r>
              <a:rPr lang="ru-RU" dirty="0" err="1"/>
              <a:t>сторис</a:t>
            </a:r>
            <a:r>
              <a:rPr lang="ru-RU" dirty="0"/>
              <a:t> каждый день, работать в основном в сообществе, личная страница- мостик, проводить минимум по 3 эфира в неделю в сообществе</a:t>
            </a:r>
          </a:p>
          <a:p>
            <a:r>
              <a:rPr lang="ru-RU" dirty="0"/>
              <a:t>Задача: каждый день проявляться+ смонтировать видео со всех оффлайн практикумов и выложить в сообщество</a:t>
            </a:r>
          </a:p>
          <a:p>
            <a:pPr marL="342900" indent="-342900">
              <a:buFont typeface="+mj-lt"/>
              <a:buAutoNum type="arabicPeriod"/>
            </a:pPr>
            <a:endParaRPr lang="ru-RU" dirty="0"/>
          </a:p>
        </p:txBody>
      </p:sp>
    </p:spTree>
    <p:extLst>
      <p:ext uri="{BB962C8B-B14F-4D97-AF65-F5344CB8AC3E}">
        <p14:creationId xmlns:p14="http://schemas.microsoft.com/office/powerpoint/2010/main" val="12233476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3D8425-2A06-4D19-ABA4-64B51FE9A57D}"/>
              </a:ext>
            </a:extLst>
          </p:cNvPr>
          <p:cNvSpPr txBox="1"/>
          <p:nvPr/>
        </p:nvSpPr>
        <p:spPr>
          <a:xfrm>
            <a:off x="1635852" y="234892"/>
            <a:ext cx="2975045" cy="738664"/>
          </a:xfrm>
          <a:prstGeom prst="rect">
            <a:avLst/>
          </a:prstGeom>
          <a:noFill/>
        </p:spPr>
        <p:txBody>
          <a:bodyPr wrap="square" rtlCol="0">
            <a:spAutoFit/>
          </a:bodyPr>
          <a:lstStyle/>
          <a:p>
            <a:r>
              <a:rPr lang="ru-RU" sz="2400" dirty="0"/>
              <a:t>Анализ сообщества </a:t>
            </a:r>
          </a:p>
          <a:p>
            <a:pPr marL="342900" indent="-342900">
              <a:buFont typeface="+mj-lt"/>
              <a:buAutoNum type="arabicPeriod"/>
            </a:pPr>
            <a:r>
              <a:rPr lang="ru-RU" dirty="0"/>
              <a:t>    </a:t>
            </a:r>
          </a:p>
        </p:txBody>
      </p:sp>
      <p:pic>
        <p:nvPicPr>
          <p:cNvPr id="4" name="Рисунок 3">
            <a:extLst>
              <a:ext uri="{FF2B5EF4-FFF2-40B4-BE49-F238E27FC236}">
                <a16:creationId xmlns:a16="http://schemas.microsoft.com/office/drawing/2014/main" id="{AC620C64-867F-405F-8E4B-1BED7F99E6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285" y="763398"/>
            <a:ext cx="1898962" cy="3939500"/>
          </a:xfrm>
          <a:prstGeom prst="rect">
            <a:avLst/>
          </a:prstGeom>
        </p:spPr>
      </p:pic>
      <p:pic>
        <p:nvPicPr>
          <p:cNvPr id="6" name="Рисунок 5">
            <a:extLst>
              <a:ext uri="{FF2B5EF4-FFF2-40B4-BE49-F238E27FC236}">
                <a16:creationId xmlns:a16="http://schemas.microsoft.com/office/drawing/2014/main" id="{F5C41A6A-5D3B-4540-82F1-5A29837A95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4591" y="763398"/>
            <a:ext cx="1898962" cy="3939500"/>
          </a:xfrm>
          <a:prstGeom prst="rect">
            <a:avLst/>
          </a:prstGeom>
        </p:spPr>
      </p:pic>
      <p:pic>
        <p:nvPicPr>
          <p:cNvPr id="8" name="Рисунок 7">
            <a:extLst>
              <a:ext uri="{FF2B5EF4-FFF2-40B4-BE49-F238E27FC236}">
                <a16:creationId xmlns:a16="http://schemas.microsoft.com/office/drawing/2014/main" id="{B23E90AA-FDB0-48C8-AC9F-350C0B0109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0897" y="763398"/>
            <a:ext cx="1868215" cy="3939500"/>
          </a:xfrm>
          <a:prstGeom prst="rect">
            <a:avLst/>
          </a:prstGeom>
        </p:spPr>
      </p:pic>
      <p:pic>
        <p:nvPicPr>
          <p:cNvPr id="10" name="Рисунок 9">
            <a:extLst>
              <a:ext uri="{FF2B5EF4-FFF2-40B4-BE49-F238E27FC236}">
                <a16:creationId xmlns:a16="http://schemas.microsoft.com/office/drawing/2014/main" id="{A6838018-62CE-40CC-9FC2-EB60535248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91364" y="763398"/>
            <a:ext cx="2266944" cy="3939500"/>
          </a:xfrm>
          <a:prstGeom prst="rect">
            <a:avLst/>
          </a:prstGeom>
        </p:spPr>
      </p:pic>
      <p:pic>
        <p:nvPicPr>
          <p:cNvPr id="12" name="Рисунок 11">
            <a:extLst>
              <a:ext uri="{FF2B5EF4-FFF2-40B4-BE49-F238E27FC236}">
                <a16:creationId xmlns:a16="http://schemas.microsoft.com/office/drawing/2014/main" id="{39D4ACED-CF0A-4D50-B6E6-035D8281B7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07595" y="763398"/>
            <a:ext cx="2266944" cy="3939501"/>
          </a:xfrm>
          <a:prstGeom prst="rect">
            <a:avLst/>
          </a:prstGeom>
        </p:spPr>
      </p:pic>
      <p:sp>
        <p:nvSpPr>
          <p:cNvPr id="13" name="TextBox 12">
            <a:extLst>
              <a:ext uri="{FF2B5EF4-FFF2-40B4-BE49-F238E27FC236}">
                <a16:creationId xmlns:a16="http://schemas.microsoft.com/office/drawing/2014/main" id="{1708FF91-200E-4394-8595-0548B3BBE1CF}"/>
              </a:ext>
            </a:extLst>
          </p:cNvPr>
          <p:cNvSpPr txBox="1"/>
          <p:nvPr/>
        </p:nvSpPr>
        <p:spPr>
          <a:xfrm>
            <a:off x="436228" y="5117284"/>
            <a:ext cx="11048300" cy="646331"/>
          </a:xfrm>
          <a:prstGeom prst="rect">
            <a:avLst/>
          </a:prstGeom>
          <a:noFill/>
        </p:spPr>
        <p:txBody>
          <a:bodyPr wrap="square" rtlCol="0">
            <a:spAutoFit/>
          </a:bodyPr>
          <a:lstStyle/>
          <a:p>
            <a:pPr marL="342900" indent="-342900">
              <a:buAutoNum type="arabicPeriod"/>
            </a:pPr>
            <a:r>
              <a:rPr lang="ru-RU" dirty="0"/>
              <a:t>Подписалось 4 человека за 3 дня </a:t>
            </a:r>
          </a:p>
          <a:p>
            <a:pPr marL="342900" indent="-342900">
              <a:buAutoNum type="arabicPeriod"/>
            </a:pPr>
            <a:r>
              <a:rPr lang="ru-RU" dirty="0"/>
              <a:t>Основные « зрители» – женщины , Россия, с </a:t>
            </a:r>
            <a:r>
              <a:rPr lang="ru-RU" dirty="0" err="1"/>
              <a:t>мобильныхустройств</a:t>
            </a:r>
            <a:endParaRPr lang="ru-RU" dirty="0"/>
          </a:p>
        </p:txBody>
      </p:sp>
      <p:sp>
        <p:nvSpPr>
          <p:cNvPr id="14" name="TextBox 13">
            <a:extLst>
              <a:ext uri="{FF2B5EF4-FFF2-40B4-BE49-F238E27FC236}">
                <a16:creationId xmlns:a16="http://schemas.microsoft.com/office/drawing/2014/main" id="{4A1CC542-32A5-4FAA-8382-2097F9113B14}"/>
              </a:ext>
            </a:extLst>
          </p:cNvPr>
          <p:cNvSpPr txBox="1"/>
          <p:nvPr/>
        </p:nvSpPr>
        <p:spPr>
          <a:xfrm>
            <a:off x="5813571" y="327225"/>
            <a:ext cx="5760968" cy="369332"/>
          </a:xfrm>
          <a:prstGeom prst="rect">
            <a:avLst/>
          </a:prstGeom>
          <a:noFill/>
        </p:spPr>
        <p:txBody>
          <a:bodyPr wrap="square" rtlCol="0">
            <a:spAutoFit/>
          </a:bodyPr>
          <a:lstStyle/>
          <a:p>
            <a:r>
              <a:rPr lang="ru-RU" dirty="0"/>
              <a:t>Через </a:t>
            </a:r>
            <a:r>
              <a:rPr lang="en-US" dirty="0"/>
              <a:t>VK</a:t>
            </a:r>
            <a:r>
              <a:rPr lang="ru-RU" dirty="0"/>
              <a:t> Админ</a:t>
            </a:r>
          </a:p>
        </p:txBody>
      </p:sp>
    </p:spTree>
    <p:extLst>
      <p:ext uri="{BB962C8B-B14F-4D97-AF65-F5344CB8AC3E}">
        <p14:creationId xmlns:p14="http://schemas.microsoft.com/office/powerpoint/2010/main" val="30066442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3D8425-2A06-4D19-ABA4-64B51FE9A57D}"/>
              </a:ext>
            </a:extLst>
          </p:cNvPr>
          <p:cNvSpPr txBox="1"/>
          <p:nvPr/>
        </p:nvSpPr>
        <p:spPr>
          <a:xfrm>
            <a:off x="1635852" y="234892"/>
            <a:ext cx="7105475" cy="646331"/>
          </a:xfrm>
          <a:prstGeom prst="rect">
            <a:avLst/>
          </a:prstGeom>
          <a:noFill/>
        </p:spPr>
        <p:txBody>
          <a:bodyPr wrap="square" rtlCol="0">
            <a:spAutoFit/>
          </a:bodyPr>
          <a:lstStyle/>
          <a:p>
            <a:r>
              <a:rPr lang="ru-RU" dirty="0"/>
              <a:t>Анализ сообщества </a:t>
            </a:r>
          </a:p>
          <a:p>
            <a:pPr marL="342900" indent="-342900">
              <a:buFont typeface="+mj-lt"/>
              <a:buAutoNum type="arabicPeriod"/>
            </a:pPr>
            <a:endParaRPr lang="ru-RU" dirty="0"/>
          </a:p>
        </p:txBody>
      </p:sp>
      <p:sp>
        <p:nvSpPr>
          <p:cNvPr id="13" name="TextBox 12">
            <a:extLst>
              <a:ext uri="{FF2B5EF4-FFF2-40B4-BE49-F238E27FC236}">
                <a16:creationId xmlns:a16="http://schemas.microsoft.com/office/drawing/2014/main" id="{1708FF91-200E-4394-8595-0548B3BBE1CF}"/>
              </a:ext>
            </a:extLst>
          </p:cNvPr>
          <p:cNvSpPr txBox="1"/>
          <p:nvPr/>
        </p:nvSpPr>
        <p:spPr>
          <a:xfrm>
            <a:off x="436228" y="5117284"/>
            <a:ext cx="11048300" cy="646331"/>
          </a:xfrm>
          <a:prstGeom prst="rect">
            <a:avLst/>
          </a:prstGeom>
          <a:noFill/>
        </p:spPr>
        <p:txBody>
          <a:bodyPr wrap="square" rtlCol="0">
            <a:spAutoFit/>
          </a:bodyPr>
          <a:lstStyle/>
          <a:p>
            <a:r>
              <a:rPr lang="ru-RU" dirty="0"/>
              <a:t>3. Возраст 35 – 45+</a:t>
            </a:r>
          </a:p>
          <a:p>
            <a:r>
              <a:rPr lang="ru-RU" dirty="0"/>
              <a:t>4. Краснодар, Самара , </a:t>
            </a:r>
            <a:r>
              <a:rPr lang="ru-RU" dirty="0" err="1"/>
              <a:t>Ростов</a:t>
            </a:r>
            <a:r>
              <a:rPr lang="ru-RU" dirty="0"/>
              <a:t>- на- Дону</a:t>
            </a:r>
          </a:p>
        </p:txBody>
      </p:sp>
      <p:pic>
        <p:nvPicPr>
          <p:cNvPr id="5" name="Рисунок 4">
            <a:extLst>
              <a:ext uri="{FF2B5EF4-FFF2-40B4-BE49-F238E27FC236}">
                <a16:creationId xmlns:a16="http://schemas.microsoft.com/office/drawing/2014/main" id="{9CA255D9-4FEA-4265-B800-D418F107F2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5852" y="797144"/>
            <a:ext cx="2543643" cy="4253029"/>
          </a:xfrm>
          <a:prstGeom prst="rect">
            <a:avLst/>
          </a:prstGeom>
        </p:spPr>
      </p:pic>
      <p:pic>
        <p:nvPicPr>
          <p:cNvPr id="9" name="Рисунок 8">
            <a:extLst>
              <a:ext uri="{FF2B5EF4-FFF2-40B4-BE49-F238E27FC236}">
                <a16:creationId xmlns:a16="http://schemas.microsoft.com/office/drawing/2014/main" id="{C801F1C7-0525-4409-A6B8-0706769CAE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0996" y="797144"/>
            <a:ext cx="2543643" cy="4253029"/>
          </a:xfrm>
          <a:prstGeom prst="rect">
            <a:avLst/>
          </a:prstGeom>
        </p:spPr>
      </p:pic>
    </p:spTree>
    <p:extLst>
      <p:ext uri="{BB962C8B-B14F-4D97-AF65-F5344CB8AC3E}">
        <p14:creationId xmlns:p14="http://schemas.microsoft.com/office/powerpoint/2010/main" val="7555699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3D8425-2A06-4D19-ABA4-64B51FE9A57D}"/>
              </a:ext>
            </a:extLst>
          </p:cNvPr>
          <p:cNvSpPr txBox="1"/>
          <p:nvPr/>
        </p:nvSpPr>
        <p:spPr>
          <a:xfrm>
            <a:off x="1635852" y="234892"/>
            <a:ext cx="7105475" cy="800219"/>
          </a:xfrm>
          <a:prstGeom prst="rect">
            <a:avLst/>
          </a:prstGeom>
          <a:noFill/>
        </p:spPr>
        <p:txBody>
          <a:bodyPr wrap="square" rtlCol="0">
            <a:spAutoFit/>
          </a:bodyPr>
          <a:lstStyle/>
          <a:p>
            <a:r>
              <a:rPr lang="en-US" sz="2800" dirty="0" err="1"/>
              <a:t>Pressfed</a:t>
            </a:r>
            <a:r>
              <a:rPr lang="en-US" sz="2800" dirty="0"/>
              <a:t> </a:t>
            </a:r>
            <a:r>
              <a:rPr lang="ru-RU" sz="2800" dirty="0"/>
              <a:t> </a:t>
            </a:r>
          </a:p>
          <a:p>
            <a:pPr marL="342900" indent="-342900">
              <a:buFont typeface="+mj-lt"/>
              <a:buAutoNum type="arabicPeriod"/>
            </a:pPr>
            <a:endParaRPr lang="ru-RU" dirty="0"/>
          </a:p>
        </p:txBody>
      </p:sp>
      <p:sp>
        <p:nvSpPr>
          <p:cNvPr id="13" name="TextBox 12">
            <a:extLst>
              <a:ext uri="{FF2B5EF4-FFF2-40B4-BE49-F238E27FC236}">
                <a16:creationId xmlns:a16="http://schemas.microsoft.com/office/drawing/2014/main" id="{1708FF91-200E-4394-8595-0548B3BBE1CF}"/>
              </a:ext>
            </a:extLst>
          </p:cNvPr>
          <p:cNvSpPr txBox="1"/>
          <p:nvPr/>
        </p:nvSpPr>
        <p:spPr>
          <a:xfrm>
            <a:off x="436228" y="5117284"/>
            <a:ext cx="11048300" cy="646331"/>
          </a:xfrm>
          <a:prstGeom prst="rect">
            <a:avLst/>
          </a:prstGeom>
          <a:noFill/>
        </p:spPr>
        <p:txBody>
          <a:bodyPr wrap="square" rtlCol="0">
            <a:spAutoFit/>
          </a:bodyPr>
          <a:lstStyle/>
          <a:p>
            <a:r>
              <a:rPr lang="ru-RU" dirty="0"/>
              <a:t>Я давно зарегистрирована. Спасибо, что напомнили. Поменяла описание в профиле и темы. Писала туда 2 года назад, но это было по кредитованию и юриспруденции</a:t>
            </a:r>
          </a:p>
        </p:txBody>
      </p:sp>
      <p:pic>
        <p:nvPicPr>
          <p:cNvPr id="7" name="Рисунок 6">
            <a:extLst>
              <a:ext uri="{FF2B5EF4-FFF2-40B4-BE49-F238E27FC236}">
                <a16:creationId xmlns:a16="http://schemas.microsoft.com/office/drawing/2014/main" id="{28201649-7BF9-41E8-857D-251C215169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638" y="1365003"/>
            <a:ext cx="5352875" cy="3117662"/>
          </a:xfrm>
          <a:prstGeom prst="rect">
            <a:avLst/>
          </a:prstGeom>
        </p:spPr>
      </p:pic>
      <p:pic>
        <p:nvPicPr>
          <p:cNvPr id="10" name="Рисунок 9">
            <a:extLst>
              <a:ext uri="{FF2B5EF4-FFF2-40B4-BE49-F238E27FC236}">
                <a16:creationId xmlns:a16="http://schemas.microsoft.com/office/drawing/2014/main" id="{41112876-32E6-4DFA-8675-31F36DBA48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7489" y="1223839"/>
            <a:ext cx="4145854" cy="3576136"/>
          </a:xfrm>
          <a:prstGeom prst="rect">
            <a:avLst/>
          </a:prstGeom>
        </p:spPr>
      </p:pic>
    </p:spTree>
    <p:extLst>
      <p:ext uri="{BB962C8B-B14F-4D97-AF65-F5344CB8AC3E}">
        <p14:creationId xmlns:p14="http://schemas.microsoft.com/office/powerpoint/2010/main" val="1306310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3D8425-2A06-4D19-ABA4-64B51FE9A57D}"/>
              </a:ext>
            </a:extLst>
          </p:cNvPr>
          <p:cNvSpPr txBox="1"/>
          <p:nvPr/>
        </p:nvSpPr>
        <p:spPr>
          <a:xfrm>
            <a:off x="155196" y="0"/>
            <a:ext cx="5712903" cy="738664"/>
          </a:xfrm>
          <a:prstGeom prst="rect">
            <a:avLst/>
          </a:prstGeom>
          <a:noFill/>
        </p:spPr>
        <p:txBody>
          <a:bodyPr wrap="square" rtlCol="0">
            <a:spAutoFit/>
          </a:bodyPr>
          <a:lstStyle/>
          <a:p>
            <a:r>
              <a:rPr lang="ru-RU" sz="2400" dirty="0"/>
              <a:t>Пост « Конфликт. Проблема. Решение»</a:t>
            </a:r>
            <a:r>
              <a:rPr lang="en-US" sz="2400" dirty="0"/>
              <a:t> </a:t>
            </a:r>
            <a:r>
              <a:rPr lang="ru-RU" sz="2400" dirty="0"/>
              <a:t> </a:t>
            </a:r>
          </a:p>
          <a:p>
            <a:pPr marL="342900" indent="-342900">
              <a:buFont typeface="+mj-lt"/>
              <a:buAutoNum type="arabicPeriod"/>
            </a:pPr>
            <a:endParaRPr lang="ru-RU" dirty="0"/>
          </a:p>
        </p:txBody>
      </p:sp>
      <p:pic>
        <p:nvPicPr>
          <p:cNvPr id="4" name="Рисунок 3">
            <a:extLst>
              <a:ext uri="{FF2B5EF4-FFF2-40B4-BE49-F238E27FC236}">
                <a16:creationId xmlns:a16="http://schemas.microsoft.com/office/drawing/2014/main" id="{D4B62856-041B-4D6C-BFED-B025E84A0B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196" y="1371385"/>
            <a:ext cx="2044478" cy="2781166"/>
          </a:xfrm>
          <a:prstGeom prst="rect">
            <a:avLst/>
          </a:prstGeom>
        </p:spPr>
      </p:pic>
      <p:sp>
        <p:nvSpPr>
          <p:cNvPr id="5" name="TextBox 4">
            <a:extLst>
              <a:ext uri="{FF2B5EF4-FFF2-40B4-BE49-F238E27FC236}">
                <a16:creationId xmlns:a16="http://schemas.microsoft.com/office/drawing/2014/main" id="{00362E9C-E606-4E76-86EE-9FE8DE7EDCA9}"/>
              </a:ext>
            </a:extLst>
          </p:cNvPr>
          <p:cNvSpPr txBox="1"/>
          <p:nvPr/>
        </p:nvSpPr>
        <p:spPr>
          <a:xfrm>
            <a:off x="2478944" y="641542"/>
            <a:ext cx="9265643" cy="6047809"/>
          </a:xfrm>
          <a:prstGeom prst="rect">
            <a:avLst/>
          </a:prstGeom>
          <a:noFill/>
        </p:spPr>
        <p:txBody>
          <a:bodyPr wrap="square" rtlCol="0">
            <a:spAutoFit/>
          </a:bodyPr>
          <a:lstStyle/>
          <a:p>
            <a:r>
              <a:rPr lang="ru-RU" sz="900" dirty="0"/>
              <a:t>Почему так дорого?</a:t>
            </a:r>
          </a:p>
          <a:p>
            <a:r>
              <a:rPr lang="ru-RU" sz="900" dirty="0"/>
              <a:t>⠀</a:t>
            </a:r>
          </a:p>
          <a:p>
            <a:r>
              <a:rPr lang="ru-RU" sz="900" dirty="0"/>
              <a:t>Каждый, кто когда-то только начинал, задавал этот вопрос. Когда я покупала своё первое обучение за 35 тысяч, тоже думала " Почему так дорого? Ведь я только на старте"</a:t>
            </a:r>
          </a:p>
          <a:p>
            <a:r>
              <a:rPr lang="ru-RU" sz="900" dirty="0"/>
              <a:t>⠀</a:t>
            </a:r>
          </a:p>
          <a:p>
            <a:r>
              <a:rPr lang="ru-RU" sz="900" dirty="0"/>
              <a:t>Тогда не было беспроцентных рассрочек, договоров на обучение и "рассказчик", точнее 👆 педагог, был один. И, если он " не очень" эксперт, то, считай заплатил и потерял</a:t>
            </a:r>
          </a:p>
          <a:p>
            <a:r>
              <a:rPr lang="ru-RU" sz="900" dirty="0"/>
              <a:t>⠀</a:t>
            </a:r>
          </a:p>
          <a:p>
            <a:r>
              <a:rPr lang="ru-RU" sz="900" dirty="0"/>
              <a:t>Всё это врубало режим </a:t>
            </a:r>
            <a:r>
              <a:rPr lang="ru-RU" sz="900" dirty="0" err="1"/>
              <a:t>loading</a:t>
            </a:r>
            <a:r>
              <a:rPr lang="ru-RU" sz="900" dirty="0"/>
              <a:t>.</a:t>
            </a:r>
          </a:p>
          <a:p>
            <a:r>
              <a:rPr lang="ru-RU" sz="900" dirty="0"/>
              <a:t>⠀</a:t>
            </a:r>
          </a:p>
          <a:p>
            <a:r>
              <a:rPr lang="ru-RU" sz="900" dirty="0"/>
              <a:t>Где взять деньги, как себя обезопасить без договора, какие гарантии, что я успею запустить свой курс, откуда возьмутся люди, которые его купят??</a:t>
            </a:r>
          </a:p>
          <a:p>
            <a:r>
              <a:rPr lang="ru-RU" sz="900" dirty="0"/>
              <a:t>⠀</a:t>
            </a:r>
          </a:p>
          <a:p>
            <a:r>
              <a:rPr lang="ru-RU" sz="900" dirty="0"/>
              <a:t>Уже 3 года я запускаю курсы для экспертов, помогаю набирать группы для наставничества.</a:t>
            </a:r>
          </a:p>
          <a:p>
            <a:r>
              <a:rPr lang="ru-RU" sz="900" dirty="0"/>
              <a:t>⠀</a:t>
            </a:r>
          </a:p>
          <a:p>
            <a:r>
              <a:rPr lang="ru-RU" sz="900" dirty="0"/>
              <a:t>Я точно знаю, что беспокоит на каждом этапе запуска</a:t>
            </a:r>
          </a:p>
          <a:p>
            <a:r>
              <a:rPr lang="ru-RU" sz="900" dirty="0"/>
              <a:t>⠀</a:t>
            </a:r>
          </a:p>
          <a:p>
            <a:r>
              <a:rPr lang="ru-RU" sz="900" dirty="0"/>
              <a:t>Поэтому:</a:t>
            </a:r>
          </a:p>
          <a:p>
            <a:r>
              <a:rPr lang="ru-RU" sz="900" dirty="0"/>
              <a:t>⠀</a:t>
            </a:r>
          </a:p>
          <a:p>
            <a:r>
              <a:rPr lang="ru-RU" sz="900" dirty="0"/>
              <a:t>- есть беспроцентная рассрочка на оплату</a:t>
            </a:r>
          </a:p>
          <a:p>
            <a:r>
              <a:rPr lang="ru-RU" sz="900" dirty="0"/>
              <a:t>⠀</a:t>
            </a:r>
          </a:p>
          <a:p>
            <a:r>
              <a:rPr lang="ru-RU" sz="900" dirty="0"/>
              <a:t>- работаем не в одной соцсети, а подбираем оптимальные связки</a:t>
            </a:r>
          </a:p>
          <a:p>
            <a:r>
              <a:rPr lang="ru-RU" sz="900" dirty="0"/>
              <a:t>⠀</a:t>
            </a:r>
          </a:p>
          <a:p>
            <a:r>
              <a:rPr lang="ru-RU" sz="900" dirty="0"/>
              <a:t>- юридическая, закреплённая в договоре, гарантия результата; анализируем текущую ситуацию и подробно считаем с экспертом в цифрах реальные возможности и фиксируем в договоре с подробным описанием</a:t>
            </a:r>
          </a:p>
          <a:p>
            <a:r>
              <a:rPr lang="ru-RU" sz="900" dirty="0"/>
              <a:t>⠀</a:t>
            </a:r>
          </a:p>
          <a:p>
            <a:r>
              <a:rPr lang="ru-RU" sz="900" dirty="0"/>
              <a:t>❗ Я даю эту гарантию, потому что уверена в результате</a:t>
            </a:r>
          </a:p>
          <a:p>
            <a:r>
              <a:rPr lang="ru-RU" sz="900" dirty="0"/>
              <a:t>⠀</a:t>
            </a:r>
          </a:p>
          <a:p>
            <a:r>
              <a:rPr lang="ru-RU" sz="900" dirty="0"/>
              <a:t>- вас поддерживают ещё 3 опытных эксперта</a:t>
            </a:r>
          </a:p>
          <a:p>
            <a:r>
              <a:rPr lang="ru-RU" sz="900" dirty="0"/>
              <a:t>2 месяца рядом с вами: личный психолог и коуч, личный эксперт по распаковке и архетипам, личный </a:t>
            </a:r>
            <a:r>
              <a:rPr lang="ru-RU" sz="900" dirty="0" err="1"/>
              <a:t>hr</a:t>
            </a:r>
            <a:r>
              <a:rPr lang="ru-RU" sz="900" dirty="0"/>
              <a:t> специалист и личный методолог🧡</a:t>
            </a:r>
          </a:p>
          <a:p>
            <a:r>
              <a:rPr lang="ru-RU" sz="900" dirty="0"/>
              <a:t>⠀</a:t>
            </a:r>
          </a:p>
          <a:p>
            <a:r>
              <a:rPr lang="ru-RU" sz="900" dirty="0"/>
              <a:t>Если вы устали от разовых услуг и консультаций, и готовы запустить своё наставничество или курс, чтобы работать не круглые сутки, успевать ещё отдыхать планировать следующие запуски</a:t>
            </a:r>
          </a:p>
          <a:p>
            <a:r>
              <a:rPr lang="ru-RU" sz="900" dirty="0"/>
              <a:t>⠀</a:t>
            </a:r>
          </a:p>
          <a:p>
            <a:r>
              <a:rPr lang="ru-RU" sz="900" dirty="0"/>
              <a:t>Напишите "Да" в комментариях. Я приглашу вас на видео - экскурсию по построению работы на наставничестве</a:t>
            </a:r>
          </a:p>
          <a:p>
            <a:r>
              <a:rPr lang="ru-RU" sz="900" dirty="0"/>
              <a:t>⠀</a:t>
            </a:r>
          </a:p>
          <a:p>
            <a:r>
              <a:rPr lang="ru-RU" sz="900" dirty="0"/>
              <a:t>Старт Наставничества</a:t>
            </a:r>
          </a:p>
          <a:p>
            <a:r>
              <a:rPr lang="ru-RU" sz="900" dirty="0"/>
              <a:t>27 марта</a:t>
            </a:r>
          </a:p>
          <a:p>
            <a:r>
              <a:rPr lang="ru-RU" sz="900" dirty="0"/>
              <a:t>⠀</a:t>
            </a:r>
          </a:p>
          <a:p>
            <a:r>
              <a:rPr lang="ru-RU" sz="900" dirty="0"/>
              <a:t>Мест всего 12</a:t>
            </a:r>
          </a:p>
          <a:p>
            <a:r>
              <a:rPr lang="ru-RU" sz="900" dirty="0"/>
              <a:t>⠀</a:t>
            </a:r>
          </a:p>
          <a:p>
            <a:r>
              <a:rPr lang="ru-RU" sz="900" dirty="0"/>
              <a:t>❗И только до 7 марта можно зайти в программу по специальной цене</a:t>
            </a:r>
          </a:p>
          <a:p>
            <a:r>
              <a:rPr lang="ru-RU" sz="900" dirty="0"/>
              <a:t>⠀</a:t>
            </a:r>
          </a:p>
          <a:p>
            <a:r>
              <a:rPr lang="ru-RU" sz="900" dirty="0"/>
              <a:t>Стоимость считаем на онлайн-экскурсии после анализа текущей ситуации</a:t>
            </a:r>
          </a:p>
          <a:p>
            <a:r>
              <a:rPr lang="ru-RU" sz="900" dirty="0"/>
              <a:t>⠀</a:t>
            </a:r>
          </a:p>
          <a:p>
            <a:r>
              <a:rPr lang="ru-RU" sz="900" dirty="0"/>
              <a:t>Готовы сделать шаг к своему авторскому онлайн-продукту?</a:t>
            </a:r>
          </a:p>
        </p:txBody>
      </p:sp>
    </p:spTree>
    <p:extLst>
      <p:ext uri="{BB962C8B-B14F-4D97-AF65-F5344CB8AC3E}">
        <p14:creationId xmlns:p14="http://schemas.microsoft.com/office/powerpoint/2010/main" val="29989491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3D8425-2A06-4D19-ABA4-64B51FE9A57D}"/>
              </a:ext>
            </a:extLst>
          </p:cNvPr>
          <p:cNvSpPr txBox="1"/>
          <p:nvPr/>
        </p:nvSpPr>
        <p:spPr>
          <a:xfrm>
            <a:off x="142613" y="159391"/>
            <a:ext cx="11551640" cy="369332"/>
          </a:xfrm>
          <a:prstGeom prst="rect">
            <a:avLst/>
          </a:prstGeom>
          <a:noFill/>
        </p:spPr>
        <p:txBody>
          <a:bodyPr wrap="square" rtlCol="0">
            <a:spAutoFit/>
          </a:bodyPr>
          <a:lstStyle/>
          <a:p>
            <a:r>
              <a:rPr lang="ru-RU" dirty="0"/>
              <a:t>Рейтинг ( скриншот)</a:t>
            </a:r>
          </a:p>
        </p:txBody>
      </p:sp>
      <p:pic>
        <p:nvPicPr>
          <p:cNvPr id="4" name="Рисунок 3">
            <a:extLst>
              <a:ext uri="{FF2B5EF4-FFF2-40B4-BE49-F238E27FC236}">
                <a16:creationId xmlns:a16="http://schemas.microsoft.com/office/drawing/2014/main" id="{807A2F48-F013-429D-B5AC-BB4CBA6738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2793" y="805342"/>
            <a:ext cx="2561692" cy="5553512"/>
          </a:xfrm>
          <a:prstGeom prst="rect">
            <a:avLst/>
          </a:prstGeom>
        </p:spPr>
      </p:pic>
      <p:pic>
        <p:nvPicPr>
          <p:cNvPr id="6" name="Рисунок 5">
            <a:extLst>
              <a:ext uri="{FF2B5EF4-FFF2-40B4-BE49-F238E27FC236}">
                <a16:creationId xmlns:a16="http://schemas.microsoft.com/office/drawing/2014/main" id="{B5A16F0D-1FDD-4A65-8EE0-95705B7E6C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7483" y="1325459"/>
            <a:ext cx="2175541" cy="4513278"/>
          </a:xfrm>
          <a:prstGeom prst="rect">
            <a:avLst/>
          </a:prstGeom>
        </p:spPr>
      </p:pic>
      <p:pic>
        <p:nvPicPr>
          <p:cNvPr id="8" name="Рисунок 7">
            <a:extLst>
              <a:ext uri="{FF2B5EF4-FFF2-40B4-BE49-F238E27FC236}">
                <a16:creationId xmlns:a16="http://schemas.microsoft.com/office/drawing/2014/main" id="{4C9A11CD-EDB7-4AEF-BBF6-64CD8AE15E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1444" y="1325459"/>
            <a:ext cx="2419079" cy="4513278"/>
          </a:xfrm>
          <a:prstGeom prst="rect">
            <a:avLst/>
          </a:prstGeom>
        </p:spPr>
      </p:pic>
      <p:pic>
        <p:nvPicPr>
          <p:cNvPr id="10" name="Рисунок 9">
            <a:extLst>
              <a:ext uri="{FF2B5EF4-FFF2-40B4-BE49-F238E27FC236}">
                <a16:creationId xmlns:a16="http://schemas.microsoft.com/office/drawing/2014/main" id="{14652215-9A80-4C5E-9FEC-8A8915588B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60033" y="1325459"/>
            <a:ext cx="2175541" cy="4513278"/>
          </a:xfrm>
          <a:prstGeom prst="rect">
            <a:avLst/>
          </a:prstGeom>
        </p:spPr>
      </p:pic>
      <p:pic>
        <p:nvPicPr>
          <p:cNvPr id="12" name="Рисунок 11">
            <a:extLst>
              <a:ext uri="{FF2B5EF4-FFF2-40B4-BE49-F238E27FC236}">
                <a16:creationId xmlns:a16="http://schemas.microsoft.com/office/drawing/2014/main" id="{A20716A9-DF25-4275-9FD5-62B65EAB1A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976" y="1325459"/>
            <a:ext cx="2059751" cy="4513278"/>
          </a:xfrm>
          <a:prstGeom prst="rect">
            <a:avLst/>
          </a:prstGeom>
        </p:spPr>
      </p:pic>
      <p:sp>
        <p:nvSpPr>
          <p:cNvPr id="13" name="TextBox 12">
            <a:extLst>
              <a:ext uri="{FF2B5EF4-FFF2-40B4-BE49-F238E27FC236}">
                <a16:creationId xmlns:a16="http://schemas.microsoft.com/office/drawing/2014/main" id="{800FEC15-75B5-4EF3-A8C9-BE834AF33BDB}"/>
              </a:ext>
            </a:extLst>
          </p:cNvPr>
          <p:cNvSpPr txBox="1"/>
          <p:nvPr/>
        </p:nvSpPr>
        <p:spPr>
          <a:xfrm>
            <a:off x="659772" y="6358854"/>
            <a:ext cx="10517321" cy="369332"/>
          </a:xfrm>
          <a:prstGeom prst="rect">
            <a:avLst/>
          </a:prstGeom>
          <a:noFill/>
        </p:spPr>
        <p:txBody>
          <a:bodyPr wrap="square" rtlCol="0">
            <a:spAutoFit/>
          </a:bodyPr>
          <a:lstStyle/>
          <a:p>
            <a:r>
              <a:rPr lang="ru-RU" dirty="0"/>
              <a:t>Все галочки, кроме 10 записей за 30 дней заполнены, но синие галочки не появились</a:t>
            </a:r>
          </a:p>
        </p:txBody>
      </p:sp>
    </p:spTree>
    <p:extLst>
      <p:ext uri="{BB962C8B-B14F-4D97-AF65-F5344CB8AC3E}">
        <p14:creationId xmlns:p14="http://schemas.microsoft.com/office/powerpoint/2010/main" val="35726566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3D8425-2A06-4D19-ABA4-64B51FE9A57D}"/>
              </a:ext>
            </a:extLst>
          </p:cNvPr>
          <p:cNvSpPr txBox="1"/>
          <p:nvPr/>
        </p:nvSpPr>
        <p:spPr>
          <a:xfrm>
            <a:off x="385894" y="671119"/>
            <a:ext cx="11551640" cy="369332"/>
          </a:xfrm>
          <a:prstGeom prst="rect">
            <a:avLst/>
          </a:prstGeom>
          <a:noFill/>
        </p:spPr>
        <p:txBody>
          <a:bodyPr wrap="square" rtlCol="0">
            <a:spAutoFit/>
          </a:bodyPr>
          <a:lstStyle/>
          <a:p>
            <a:r>
              <a:rPr lang="ru-RU" dirty="0"/>
              <a:t>Истории со ссылкой в сообществе</a:t>
            </a:r>
          </a:p>
        </p:txBody>
      </p:sp>
      <p:pic>
        <p:nvPicPr>
          <p:cNvPr id="4" name="Рисунок 3">
            <a:extLst>
              <a:ext uri="{FF2B5EF4-FFF2-40B4-BE49-F238E27FC236}">
                <a16:creationId xmlns:a16="http://schemas.microsoft.com/office/drawing/2014/main" id="{2FEA716B-F025-46BA-A280-E4582AD3D3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8706" y="1297423"/>
            <a:ext cx="3348712" cy="4938357"/>
          </a:xfrm>
          <a:prstGeom prst="rect">
            <a:avLst/>
          </a:prstGeom>
        </p:spPr>
      </p:pic>
      <p:pic>
        <p:nvPicPr>
          <p:cNvPr id="6" name="Рисунок 5">
            <a:extLst>
              <a:ext uri="{FF2B5EF4-FFF2-40B4-BE49-F238E27FC236}">
                <a16:creationId xmlns:a16="http://schemas.microsoft.com/office/drawing/2014/main" id="{DA160646-000E-4AA9-9693-7B1F170548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715" y="1297423"/>
            <a:ext cx="5891999" cy="4767817"/>
          </a:xfrm>
          <a:prstGeom prst="rect">
            <a:avLst/>
          </a:prstGeom>
        </p:spPr>
      </p:pic>
    </p:spTree>
    <p:extLst>
      <p:ext uri="{BB962C8B-B14F-4D97-AF65-F5344CB8AC3E}">
        <p14:creationId xmlns:p14="http://schemas.microsoft.com/office/powerpoint/2010/main" val="18563524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3D8425-2A06-4D19-ABA4-64B51FE9A57D}"/>
              </a:ext>
            </a:extLst>
          </p:cNvPr>
          <p:cNvSpPr txBox="1"/>
          <p:nvPr/>
        </p:nvSpPr>
        <p:spPr>
          <a:xfrm>
            <a:off x="427839" y="2055303"/>
            <a:ext cx="11551640" cy="2585323"/>
          </a:xfrm>
          <a:prstGeom prst="rect">
            <a:avLst/>
          </a:prstGeom>
          <a:noFill/>
        </p:spPr>
        <p:txBody>
          <a:bodyPr wrap="square" rtlCol="0">
            <a:spAutoFit/>
          </a:bodyPr>
          <a:lstStyle/>
          <a:p>
            <a:r>
              <a:rPr lang="ru-RU" dirty="0"/>
              <a:t>Елена Александровна</a:t>
            </a:r>
          </a:p>
          <a:p>
            <a:endParaRPr lang="ru-RU" dirty="0"/>
          </a:p>
          <a:p>
            <a:r>
              <a:rPr lang="ru-RU" dirty="0"/>
              <a:t>Благодарю за мудрость и за глубокое погружение в тему. Мы часто не верим в себя. Попробуем раз, два и , кажется что эта соцсеть не для меня. В такие моменты забываешь, что все яйца в одну корзину не складывают, а </a:t>
            </a:r>
            <a:r>
              <a:rPr lang="ru-RU" dirty="0" err="1"/>
              <a:t>скилы</a:t>
            </a:r>
            <a:r>
              <a:rPr lang="ru-RU" dirty="0"/>
              <a:t> нужно качать, если хочешь не вылететь в аут</a:t>
            </a:r>
          </a:p>
          <a:p>
            <a:endParaRPr lang="ru-RU" dirty="0"/>
          </a:p>
          <a:p>
            <a:r>
              <a:rPr lang="ru-RU" dirty="0"/>
              <a:t>Не важно сколько раз ты попробуешь, важно, что ты испытаешь, когда у тебя получится. У меня получится </a:t>
            </a:r>
          </a:p>
          <a:p>
            <a:endParaRPr lang="ru-RU" dirty="0"/>
          </a:p>
          <a:p>
            <a:r>
              <a:rPr lang="ru-RU" dirty="0"/>
              <a:t>А с вашим профессионализмом у меня просто нет шансов на провал. Браво лучшему маркетологу!!</a:t>
            </a:r>
          </a:p>
        </p:txBody>
      </p:sp>
    </p:spTree>
    <p:extLst>
      <p:ext uri="{BB962C8B-B14F-4D97-AF65-F5344CB8AC3E}">
        <p14:creationId xmlns:p14="http://schemas.microsoft.com/office/powerpoint/2010/main" val="32039272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1318</TotalTime>
  <Words>2055</Words>
  <Application>Microsoft Office PowerPoint</Application>
  <PresentationFormat>Широкоэкранный</PresentationFormat>
  <Paragraphs>157</Paragraphs>
  <Slides>85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85</vt:i4>
      </vt:variant>
    </vt:vector>
  </HeadingPairs>
  <TitlesOfParts>
    <vt:vector size="89" baseType="lpstr">
      <vt:lpstr>Arial</vt:lpstr>
      <vt:lpstr>Calibri</vt:lpstr>
      <vt:lpstr>Calibri Light</vt:lpstr>
      <vt:lpstr>Тема Office</vt:lpstr>
      <vt:lpstr>Отчет по конкурентам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Отчет по конкурентам</dc:title>
  <dc:creator>Intel Core i5</dc:creator>
  <cp:lastModifiedBy>Администратор@dom.com</cp:lastModifiedBy>
  <cp:revision>48</cp:revision>
  <dcterms:created xsi:type="dcterms:W3CDTF">2023-03-01T09:25:44Z</dcterms:created>
  <dcterms:modified xsi:type="dcterms:W3CDTF">2024-10-14T19:07:55Z</dcterms:modified>
</cp:coreProperties>
</file>